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slides/slide118.xml" ContentType="application/vnd.openxmlformats-officedocument.presentationml.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handoutMasterIdLst>
    <p:handoutMasterId r:id="rId126"/>
  </p:handoutMasterIdLst>
  <p:sldIdLst>
    <p:sldId id="897" r:id="rId2"/>
    <p:sldId id="482" r:id="rId3"/>
    <p:sldId id="877" r:id="rId4"/>
    <p:sldId id="874" r:id="rId5"/>
    <p:sldId id="484" r:id="rId6"/>
    <p:sldId id="836" r:id="rId7"/>
    <p:sldId id="838" r:id="rId8"/>
    <p:sldId id="834" r:id="rId9"/>
    <p:sldId id="895" r:id="rId10"/>
    <p:sldId id="896" r:id="rId11"/>
    <p:sldId id="768" r:id="rId12"/>
    <p:sldId id="769" r:id="rId13"/>
    <p:sldId id="771" r:id="rId14"/>
    <p:sldId id="774" r:id="rId15"/>
    <p:sldId id="775" r:id="rId16"/>
    <p:sldId id="863" r:id="rId17"/>
    <p:sldId id="776" r:id="rId18"/>
    <p:sldId id="777" r:id="rId19"/>
    <p:sldId id="778" r:id="rId20"/>
    <p:sldId id="726" r:id="rId21"/>
    <p:sldId id="780" r:id="rId22"/>
    <p:sldId id="781" r:id="rId23"/>
    <p:sldId id="782" r:id="rId24"/>
    <p:sldId id="783" r:id="rId25"/>
    <p:sldId id="784" r:id="rId26"/>
    <p:sldId id="785" r:id="rId27"/>
    <p:sldId id="786" r:id="rId28"/>
    <p:sldId id="787" r:id="rId29"/>
    <p:sldId id="942" r:id="rId30"/>
    <p:sldId id="899" r:id="rId31"/>
    <p:sldId id="792" r:id="rId32"/>
    <p:sldId id="890" r:id="rId33"/>
    <p:sldId id="891" r:id="rId34"/>
    <p:sldId id="892" r:id="rId35"/>
    <p:sldId id="893" r:id="rId36"/>
    <p:sldId id="793" r:id="rId37"/>
    <p:sldId id="794" r:id="rId38"/>
    <p:sldId id="900" r:id="rId39"/>
    <p:sldId id="901" r:id="rId40"/>
    <p:sldId id="902" r:id="rId41"/>
    <p:sldId id="903" r:id="rId42"/>
    <p:sldId id="904" r:id="rId43"/>
    <p:sldId id="905" r:id="rId44"/>
    <p:sldId id="906" r:id="rId45"/>
    <p:sldId id="907" r:id="rId46"/>
    <p:sldId id="908" r:id="rId47"/>
    <p:sldId id="798" r:id="rId48"/>
    <p:sldId id="799" r:id="rId49"/>
    <p:sldId id="800" r:id="rId50"/>
    <p:sldId id="909" r:id="rId51"/>
    <p:sldId id="910" r:id="rId52"/>
    <p:sldId id="911" r:id="rId53"/>
    <p:sldId id="826" r:id="rId54"/>
    <p:sldId id="827" r:id="rId55"/>
    <p:sldId id="829" r:id="rId56"/>
    <p:sldId id="830" r:id="rId57"/>
    <p:sldId id="805" r:id="rId58"/>
    <p:sldId id="822" r:id="rId59"/>
    <p:sldId id="806" r:id="rId60"/>
    <p:sldId id="807" r:id="rId61"/>
    <p:sldId id="870" r:id="rId62"/>
    <p:sldId id="809" r:id="rId63"/>
    <p:sldId id="912" r:id="rId64"/>
    <p:sldId id="872" r:id="rId65"/>
    <p:sldId id="943" r:id="rId66"/>
    <p:sldId id="944" r:id="rId67"/>
    <p:sldId id="945" r:id="rId68"/>
    <p:sldId id="848" r:id="rId69"/>
    <p:sldId id="850" r:id="rId70"/>
    <p:sldId id="849" r:id="rId71"/>
    <p:sldId id="859" r:id="rId72"/>
    <p:sldId id="860" r:id="rId73"/>
    <p:sldId id="913" r:id="rId74"/>
    <p:sldId id="914" r:id="rId75"/>
    <p:sldId id="916" r:id="rId76"/>
    <p:sldId id="917" r:id="rId77"/>
    <p:sldId id="918" r:id="rId78"/>
    <p:sldId id="919" r:id="rId79"/>
    <p:sldId id="920" r:id="rId80"/>
    <p:sldId id="921" r:id="rId81"/>
    <p:sldId id="922" r:id="rId82"/>
    <p:sldId id="923" r:id="rId83"/>
    <p:sldId id="924" r:id="rId84"/>
    <p:sldId id="925" r:id="rId85"/>
    <p:sldId id="926" r:id="rId86"/>
    <p:sldId id="927" r:id="rId87"/>
    <p:sldId id="928" r:id="rId88"/>
    <p:sldId id="929" r:id="rId89"/>
    <p:sldId id="739" r:id="rId90"/>
    <p:sldId id="751" r:id="rId91"/>
    <p:sldId id="843" r:id="rId92"/>
    <p:sldId id="852" r:id="rId93"/>
    <p:sldId id="734" r:id="rId94"/>
    <p:sldId id="735" r:id="rId95"/>
    <p:sldId id="731" r:id="rId96"/>
    <p:sldId id="815" r:id="rId97"/>
    <p:sldId id="864" r:id="rId98"/>
    <p:sldId id="865" r:id="rId99"/>
    <p:sldId id="866" r:id="rId100"/>
    <p:sldId id="894" r:id="rId101"/>
    <p:sldId id="889" r:id="rId102"/>
    <p:sldId id="737" r:id="rId103"/>
    <p:sldId id="888" r:id="rId104"/>
    <p:sldId id="855" r:id="rId105"/>
    <p:sldId id="930" r:id="rId106"/>
    <p:sldId id="931" r:id="rId107"/>
    <p:sldId id="857" r:id="rId108"/>
    <p:sldId id="861" r:id="rId109"/>
    <p:sldId id="932" r:id="rId110"/>
    <p:sldId id="946" r:id="rId111"/>
    <p:sldId id="933" r:id="rId112"/>
    <p:sldId id="934" r:id="rId113"/>
    <p:sldId id="935" r:id="rId114"/>
    <p:sldId id="936" r:id="rId115"/>
    <p:sldId id="937" r:id="rId116"/>
    <p:sldId id="938" r:id="rId117"/>
    <p:sldId id="939" r:id="rId118"/>
    <p:sldId id="940" r:id="rId119"/>
    <p:sldId id="941" r:id="rId120"/>
    <p:sldId id="853" r:id="rId121"/>
    <p:sldId id="947" r:id="rId122"/>
    <p:sldId id="820" r:id="rId123"/>
    <p:sldId id="821" r:id="rId124"/>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BCB"/>
    <a:srgbClr val="CA6A68"/>
    <a:srgbClr val="CE7876"/>
    <a:srgbClr val="6DA1A0"/>
    <a:srgbClr val="00CCFF"/>
    <a:srgbClr val="91AFC3"/>
    <a:srgbClr val="F1F9A1"/>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3369"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838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14.xml.rels><?xml version="1.0" encoding="UTF-8" standalone="yes"?>
<Relationships xmlns="http://schemas.openxmlformats.org/package/2006/relationships"><Relationship Id="rId1" Type="http://schemas.openxmlformats.org/officeDocument/2006/relationships/image" Target="../media/image14.jpeg"/></Relationships>
</file>

<file path=ppt/diagrams/_rels/data15.xml.rels><?xml version="1.0" encoding="UTF-8" standalone="yes"?>
<Relationships xmlns="http://schemas.openxmlformats.org/package/2006/relationships"><Relationship Id="rId1" Type="http://schemas.openxmlformats.org/officeDocument/2006/relationships/image" Target="../media/image11.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gif"/><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gif"/></Relationships>
</file>

<file path=ppt/diagrams/_rels/data19.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F7251F53-31AF-C54C-AEAB-9E14BEE7DA82}">
      <dgm:prSet phldrT="[Text]" custT="1"/>
      <dgm:spPr>
        <a:noFill/>
      </dgm:spPr>
      <dgm:t>
        <a:bodyPr/>
        <a:lstStyle/>
        <a:p>
          <a:r>
            <a:rPr lang="en-US" sz="2400" b="0" dirty="0" smtClean="0">
              <a:solidFill>
                <a:srgbClr val="000000"/>
              </a:solidFill>
              <a:effectLst>
                <a:outerShdw blurRad="38100" dist="38100" dir="2700000" algn="tl">
                  <a:srgbClr val="000000">
                    <a:alpha val="43137"/>
                  </a:srgbClr>
                </a:outerShdw>
              </a:effectLst>
              <a:latin typeface="Arial Narrow" pitchFamily="34" charset="0"/>
            </a:rPr>
            <a:t>Sec 77: Account of Election Expenses and maximum thereof</a:t>
          </a:r>
        </a:p>
      </dgm:t>
    </dgm:pt>
    <dgm:pt modelId="{EADA0848-3839-DC4B-997D-C69B3F163B41}" type="parTrans" cxnId="{BF4C48E7-D688-564D-8258-3FB4C51F830D}">
      <dgm:prSet/>
      <dgm:spPr/>
      <dgm:t>
        <a:bodyPr/>
        <a:lstStyle/>
        <a:p>
          <a:endParaRPr lang="en-US" sz="1800">
            <a:solidFill>
              <a:srgbClr val="000000"/>
            </a:solidFill>
          </a:endParaRPr>
        </a:p>
      </dgm:t>
    </dgm:pt>
    <dgm:pt modelId="{CA1C53CF-DC58-6345-B94C-F9FDD7DE093F}" type="sibTrans" cxnId="{BF4C48E7-D688-564D-8258-3FB4C51F830D}">
      <dgm:prSet/>
      <dgm:spPr/>
      <dgm:t>
        <a:bodyPr/>
        <a:lstStyle/>
        <a:p>
          <a:endParaRPr lang="en-US" sz="1800">
            <a:solidFill>
              <a:srgbClr val="000000"/>
            </a:solidFill>
          </a:endParaRPr>
        </a:p>
      </dgm:t>
    </dgm:pt>
    <dgm:pt modelId="{6423C6F1-C7C2-1A40-B8B2-5DFCD5CAE587}">
      <dgm:prSet phldrT="[Text]" custT="1"/>
      <dgm:spPr>
        <a:noFill/>
      </dgm:spPr>
      <dgm:t>
        <a:bodyPr/>
        <a:lstStyle/>
        <a:p>
          <a:r>
            <a:rPr lang="en-US" sz="2400" b="0" dirty="0" smtClean="0">
              <a:solidFill>
                <a:srgbClr val="000000"/>
              </a:solidFill>
              <a:effectLst>
                <a:outerShdw blurRad="38100" dist="38100" dir="2700000" algn="tl">
                  <a:srgbClr val="000000">
                    <a:alpha val="43137"/>
                  </a:srgbClr>
                </a:outerShdw>
              </a:effectLst>
              <a:latin typeface="Arial Narrow" pitchFamily="34" charset="0"/>
            </a:rPr>
            <a:t>Sec 78 : Lodging of account with District Election Officer</a:t>
          </a:r>
          <a:endParaRPr lang="en-US" sz="2400" b="0" dirty="0">
            <a:solidFill>
              <a:srgbClr val="000000"/>
            </a:solidFill>
            <a:effectLst>
              <a:outerShdw blurRad="38100" dist="38100" dir="2700000" algn="tl">
                <a:srgbClr val="000000">
                  <a:alpha val="43137"/>
                </a:srgbClr>
              </a:outerShdw>
            </a:effectLst>
            <a:latin typeface="Arial Narrow" pitchFamily="34" charset="0"/>
          </a:endParaRPr>
        </a:p>
      </dgm:t>
    </dgm:pt>
    <dgm:pt modelId="{AF801185-7138-2A45-B539-5EA39563ED02}" type="parTrans" cxnId="{2F2EC404-0102-A14A-931E-46BBC2DE64E2}">
      <dgm:prSet/>
      <dgm:spPr/>
      <dgm:t>
        <a:bodyPr/>
        <a:lstStyle/>
        <a:p>
          <a:endParaRPr lang="en-US" sz="1800">
            <a:solidFill>
              <a:srgbClr val="000000"/>
            </a:solidFill>
          </a:endParaRPr>
        </a:p>
      </dgm:t>
    </dgm:pt>
    <dgm:pt modelId="{2F15E340-2FF1-6546-A4F1-070A96B132EF}" type="sibTrans" cxnId="{2F2EC404-0102-A14A-931E-46BBC2DE64E2}">
      <dgm:prSet/>
      <dgm:spPr/>
      <dgm:t>
        <a:bodyPr/>
        <a:lstStyle/>
        <a:p>
          <a:endParaRPr lang="en-US" sz="1800">
            <a:solidFill>
              <a:srgbClr val="000000"/>
            </a:solidFill>
          </a:endParaRPr>
        </a:p>
      </dgm:t>
    </dgm:pt>
    <dgm:pt modelId="{E89133D7-34CD-438B-B866-54510B323082}">
      <dgm:prSet phldrT="[Text]" custT="1"/>
      <dgm:spPr>
        <a:noFill/>
      </dgm:spPr>
      <dgm:t>
        <a:bodyPr/>
        <a:lstStyle/>
        <a:p>
          <a:pPr algn="just"/>
          <a:r>
            <a:rPr lang="en-US" sz="1800" b="1" dirty="0" smtClean="0">
              <a:solidFill>
                <a:srgbClr val="000000"/>
              </a:solidFill>
            </a:rPr>
            <a:t>Within 30 days </a:t>
          </a:r>
          <a:r>
            <a:rPr lang="en-US" sz="1800" b="1" i="1" dirty="0" smtClean="0">
              <a:solidFill>
                <a:srgbClr val="000000"/>
              </a:solidFill>
            </a:rPr>
            <a:t>from the date of election</a:t>
          </a:r>
          <a:r>
            <a:rPr lang="en-US" sz="1800" b="1" dirty="0" smtClean="0">
              <a:solidFill>
                <a:srgbClr val="000000"/>
              </a:solidFill>
            </a:rPr>
            <a:t>,</a:t>
          </a:r>
          <a:r>
            <a:rPr lang="en-US" sz="1800" dirty="0" smtClean="0">
              <a:solidFill>
                <a:srgbClr val="000000"/>
              </a:solidFill>
            </a:rPr>
            <a:t> contesting candidate should lodge with DEO </a:t>
          </a:r>
          <a:r>
            <a:rPr lang="en-US" sz="1800" b="1" dirty="0" smtClean="0">
              <a:solidFill>
                <a:srgbClr val="000000"/>
              </a:solidFill>
            </a:rPr>
            <a:t>“true copy”</a:t>
          </a:r>
          <a:r>
            <a:rPr lang="en-US" sz="1800" dirty="0" smtClean="0">
              <a:solidFill>
                <a:srgbClr val="000000"/>
              </a:solidFill>
            </a:rPr>
            <a:t> of election expenses kept by him/election agent </a:t>
          </a:r>
          <a:endParaRPr lang="en-US" sz="1800" b="1" dirty="0">
            <a:solidFill>
              <a:srgbClr val="000000"/>
            </a:solidFill>
          </a:endParaRPr>
        </a:p>
      </dgm:t>
    </dgm:pt>
    <dgm:pt modelId="{3CC7CBCC-3D3C-4D99-9B61-4D4988705532}" type="parTrans" cxnId="{69F85B21-9685-4C31-BE37-1F0B959F3B76}">
      <dgm:prSet/>
      <dgm:spPr/>
      <dgm:t>
        <a:bodyPr/>
        <a:lstStyle/>
        <a:p>
          <a:endParaRPr lang="en-US" sz="1800"/>
        </a:p>
      </dgm:t>
    </dgm:pt>
    <dgm:pt modelId="{80489A95-9B66-476B-8CBB-291CCF5730D2}" type="sibTrans" cxnId="{69F85B21-9685-4C31-BE37-1F0B959F3B76}">
      <dgm:prSet/>
      <dgm:spPr/>
      <dgm:t>
        <a:bodyPr/>
        <a:lstStyle/>
        <a:p>
          <a:endParaRPr lang="en-US" sz="1800"/>
        </a:p>
      </dgm:t>
    </dgm:pt>
    <dgm:pt modelId="{60460112-091C-4449-AD97-86B045A4F56A}">
      <dgm:prSet phldrT="[Text]" custT="1"/>
      <dgm:spPr>
        <a:noFill/>
      </dgm:spPr>
      <dgm:t>
        <a:bodyPr/>
        <a:lstStyle/>
        <a:p>
          <a:pPr algn="l"/>
          <a:r>
            <a:rPr lang="en-US" sz="2000" dirty="0" smtClean="0">
              <a:solidFill>
                <a:srgbClr val="000000"/>
              </a:solidFill>
            </a:rPr>
            <a:t>Candidate/Election agent shall keep a </a:t>
          </a:r>
          <a:r>
            <a:rPr lang="en-US" sz="2000" b="1" dirty="0" smtClean="0">
              <a:solidFill>
                <a:srgbClr val="000000"/>
              </a:solidFill>
            </a:rPr>
            <a:t>separate, correct account </a:t>
          </a:r>
          <a:r>
            <a:rPr lang="en-US" sz="2000" dirty="0" smtClean="0">
              <a:solidFill>
                <a:srgbClr val="000000"/>
              </a:solidFill>
            </a:rPr>
            <a:t>of election expenditure  incurred/authorized </a:t>
          </a:r>
          <a:r>
            <a:rPr lang="en-US" sz="2000" b="1" dirty="0" smtClean="0">
              <a:solidFill>
                <a:srgbClr val="000000"/>
              </a:solidFill>
            </a:rPr>
            <a:t>between date of nomination &amp; declaration of results</a:t>
          </a:r>
          <a:r>
            <a:rPr lang="en-US" sz="1800" b="1" dirty="0" smtClean="0">
              <a:solidFill>
                <a:srgbClr val="000000"/>
              </a:solidFill>
            </a:rPr>
            <a:t>.</a:t>
          </a:r>
        </a:p>
      </dgm:t>
    </dgm:pt>
    <dgm:pt modelId="{577304D9-AB62-FD41-B54C-72A79DD87BC6}" type="parTrans" cxnId="{F5178244-B7AB-A142-AD6E-089E55FFEBF5}">
      <dgm:prSet/>
      <dgm:spPr/>
      <dgm:t>
        <a:bodyPr/>
        <a:lstStyle/>
        <a:p>
          <a:endParaRPr lang="en-US" sz="1800"/>
        </a:p>
      </dgm:t>
    </dgm:pt>
    <dgm:pt modelId="{E16C96A4-403A-4F43-B480-36A9776CA4DF}" type="sibTrans" cxnId="{F5178244-B7AB-A142-AD6E-089E55FFEBF5}">
      <dgm:prSet/>
      <dgm:spPr/>
      <dgm:t>
        <a:bodyPr/>
        <a:lstStyle/>
        <a:p>
          <a:endParaRPr lang="en-US" sz="1800"/>
        </a:p>
      </dgm:t>
    </dgm:pt>
    <dgm:pt modelId="{F550F3EF-95B6-544B-A2B6-4EB3830E08A3}">
      <dgm:prSet phldrT="[Text]" custT="1"/>
      <dgm:spPr>
        <a:noFill/>
      </dgm:spPr>
      <dgm:t>
        <a:bodyPr/>
        <a:lstStyle/>
        <a:p>
          <a:pPr algn="just"/>
          <a:r>
            <a:rPr lang="en-US" sz="1800" b="0" dirty="0" smtClean="0">
              <a:solidFill>
                <a:srgbClr val="000000"/>
              </a:solidFill>
              <a:effectLst/>
            </a:rPr>
            <a:t>Failing to lodge an account of election expenses </a:t>
          </a:r>
          <a:r>
            <a:rPr lang="en-US" sz="1800" b="1" dirty="0" smtClean="0">
              <a:solidFill>
                <a:srgbClr val="000000"/>
              </a:solidFill>
              <a:effectLst/>
            </a:rPr>
            <a:t>within time and manner </a:t>
          </a:r>
          <a:r>
            <a:rPr lang="en-US" sz="1800" b="0" dirty="0" smtClean="0">
              <a:solidFill>
                <a:srgbClr val="000000"/>
              </a:solidFill>
              <a:effectLst/>
            </a:rPr>
            <a:t>required  or has no good reason or justification for the failure </a:t>
          </a:r>
        </a:p>
      </dgm:t>
    </dgm:pt>
    <dgm:pt modelId="{35099375-63C8-E144-9F9C-A38CF175D958}" type="parTrans" cxnId="{DB963CC3-C934-DC49-95D4-3111699C1164}">
      <dgm:prSet/>
      <dgm:spPr/>
      <dgm:t>
        <a:bodyPr/>
        <a:lstStyle/>
        <a:p>
          <a:endParaRPr lang="en-US" sz="1800"/>
        </a:p>
      </dgm:t>
    </dgm:pt>
    <dgm:pt modelId="{8ABAB74B-2624-584A-8F2E-10B571E4F974}" type="sibTrans" cxnId="{DB963CC3-C934-DC49-95D4-3111699C1164}">
      <dgm:prSet/>
      <dgm:spPr/>
      <dgm:t>
        <a:bodyPr/>
        <a:lstStyle/>
        <a:p>
          <a:endParaRPr lang="en-US" sz="1800"/>
        </a:p>
      </dgm:t>
    </dgm:pt>
    <dgm:pt modelId="{090FF35F-6C11-6644-83FA-C45D02EFA756}">
      <dgm:prSet phldrT="[Text]" custT="1"/>
      <dgm:spPr>
        <a:noFill/>
      </dgm:spPr>
      <dgm:t>
        <a:bodyPr/>
        <a:lstStyle/>
        <a:p>
          <a:r>
            <a:rPr lang="en-US" sz="2400" b="0" dirty="0" smtClean="0">
              <a:solidFill>
                <a:srgbClr val="000000"/>
              </a:solidFill>
              <a:effectLst>
                <a:outerShdw blurRad="38100" dist="38100" dir="2700000" algn="tl">
                  <a:srgbClr val="000000">
                    <a:alpha val="43137"/>
                  </a:srgbClr>
                </a:outerShdw>
              </a:effectLst>
              <a:latin typeface="Arial Narrow" pitchFamily="34" charset="0"/>
            </a:rPr>
            <a:t>Sec 10A: Disqualification for failure to lodge account of election expenses</a:t>
          </a:r>
        </a:p>
      </dgm:t>
    </dgm:pt>
    <dgm:pt modelId="{E2BC541D-7447-5F43-84BE-C8DE57830AE6}" type="parTrans" cxnId="{32A483A8-225D-EE40-95C1-28B80358FC3C}">
      <dgm:prSet/>
      <dgm:spPr/>
      <dgm:t>
        <a:bodyPr/>
        <a:lstStyle/>
        <a:p>
          <a:endParaRPr lang="en-US" sz="1800"/>
        </a:p>
      </dgm:t>
    </dgm:pt>
    <dgm:pt modelId="{21CB9254-B66F-4F42-AFA3-A014511D44AE}" type="sibTrans" cxnId="{32A483A8-225D-EE40-95C1-28B80358FC3C}">
      <dgm:prSet/>
      <dgm:spPr/>
      <dgm:t>
        <a:bodyPr/>
        <a:lstStyle/>
        <a:p>
          <a:endParaRPr lang="en-US" sz="1800"/>
        </a:p>
      </dgm:t>
    </dgm:pt>
    <dgm:pt modelId="{36B87891-9411-A945-A0E4-4A4471B1EFAA}">
      <dgm:prSet custT="1"/>
      <dgm:spPr>
        <a:noFill/>
      </dgm:spPr>
      <dgm:t>
        <a:bodyPr/>
        <a:lstStyle/>
        <a:p>
          <a:pPr algn="just"/>
          <a:r>
            <a:rPr lang="en-US" sz="1800" b="1" dirty="0" smtClean="0">
              <a:solidFill>
                <a:srgbClr val="000000"/>
              </a:solidFill>
              <a:effectLst/>
            </a:rPr>
            <a:t>Disqualified for a period of three years</a:t>
          </a:r>
          <a:endParaRPr lang="en-US" sz="1800" b="1" dirty="0">
            <a:solidFill>
              <a:srgbClr val="000000"/>
            </a:solidFill>
            <a:effectLst/>
          </a:endParaRPr>
        </a:p>
      </dgm:t>
    </dgm:pt>
    <dgm:pt modelId="{C60FCDBC-91C4-8943-AB2A-EE068127B6CA}" type="parTrans" cxnId="{760A53F8-5219-0949-80FE-9EDA42E0C4E8}">
      <dgm:prSet/>
      <dgm:spPr/>
      <dgm:t>
        <a:bodyPr/>
        <a:lstStyle/>
        <a:p>
          <a:endParaRPr lang="en-US" sz="1800"/>
        </a:p>
      </dgm:t>
    </dgm:pt>
    <dgm:pt modelId="{E99023B2-E427-FF4E-84E2-BC2934DB8126}" type="sibTrans" cxnId="{760A53F8-5219-0949-80FE-9EDA42E0C4E8}">
      <dgm:prSet/>
      <dgm:spPr/>
      <dgm:t>
        <a:bodyPr/>
        <a:lstStyle/>
        <a:p>
          <a:endParaRPr lang="en-US" sz="1800"/>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067FB321-B553-8147-AE2C-207126D3DE04}" type="pres">
      <dgm:prSet presAssocID="{090FF35F-6C11-6644-83FA-C45D02EFA756}" presName="linNode" presStyleCnt="0"/>
      <dgm:spPr/>
    </dgm:pt>
    <dgm:pt modelId="{36114131-509C-9C48-91CC-0E4A482E7448}" type="pres">
      <dgm:prSet presAssocID="{090FF35F-6C11-6644-83FA-C45D02EFA756}" presName="parentText" presStyleLbl="node1" presStyleIdx="0" presStyleCnt="3">
        <dgm:presLayoutVars>
          <dgm:chMax val="1"/>
          <dgm:bulletEnabled val="1"/>
        </dgm:presLayoutVars>
      </dgm:prSet>
      <dgm:spPr/>
      <dgm:t>
        <a:bodyPr/>
        <a:lstStyle/>
        <a:p>
          <a:endParaRPr lang="en-US"/>
        </a:p>
      </dgm:t>
    </dgm:pt>
    <dgm:pt modelId="{6E0EFB33-ABEF-AC4F-9779-9CB7024E8BBD}" type="pres">
      <dgm:prSet presAssocID="{090FF35F-6C11-6644-83FA-C45D02EFA756}" presName="descendantText" presStyleLbl="alignAccFollowNode1" presStyleIdx="0" presStyleCnt="3" custScaleY="121693">
        <dgm:presLayoutVars>
          <dgm:bulletEnabled val="1"/>
        </dgm:presLayoutVars>
      </dgm:prSet>
      <dgm:spPr/>
      <dgm:t>
        <a:bodyPr/>
        <a:lstStyle/>
        <a:p>
          <a:endParaRPr lang="en-US"/>
        </a:p>
      </dgm:t>
    </dgm:pt>
    <dgm:pt modelId="{8F0B63AB-F68B-9540-BF2E-85E2BDB446FD}" type="pres">
      <dgm:prSet presAssocID="{21CB9254-B66F-4F42-AFA3-A014511D44AE}" presName="sp" presStyleCnt="0"/>
      <dgm:spPr/>
    </dgm:pt>
    <dgm:pt modelId="{19E53D7C-9614-2C44-AED3-DDC2521A2B06}" type="pres">
      <dgm:prSet presAssocID="{F7251F53-31AF-C54C-AEAB-9E14BEE7DA82}" presName="linNode" presStyleCnt="0"/>
      <dgm:spPr/>
      <dgm:t>
        <a:bodyPr/>
        <a:lstStyle/>
        <a:p>
          <a:endParaRPr lang="en-US"/>
        </a:p>
      </dgm:t>
    </dgm:pt>
    <dgm:pt modelId="{1A9DF96E-64D7-674C-852D-DF10CA283291}" type="pres">
      <dgm:prSet presAssocID="{F7251F53-31AF-C54C-AEAB-9E14BEE7DA82}" presName="parentText" presStyleLbl="node1" presStyleIdx="1" presStyleCnt="3">
        <dgm:presLayoutVars>
          <dgm:chMax val="1"/>
          <dgm:bulletEnabled val="1"/>
        </dgm:presLayoutVars>
      </dgm:prSet>
      <dgm:spPr/>
      <dgm:t>
        <a:bodyPr/>
        <a:lstStyle/>
        <a:p>
          <a:endParaRPr lang="en-US"/>
        </a:p>
      </dgm:t>
    </dgm:pt>
    <dgm:pt modelId="{7DA36332-53E0-684C-81A0-FE10153110B0}" type="pres">
      <dgm:prSet presAssocID="{F7251F53-31AF-C54C-AEAB-9E14BEE7DA82}" presName="descendantText" presStyleLbl="alignAccFollowNode1" presStyleIdx="1" presStyleCnt="3" custScaleY="122224">
        <dgm:presLayoutVars>
          <dgm:bulletEnabled val="1"/>
        </dgm:presLayoutVars>
      </dgm:prSet>
      <dgm:spPr/>
      <dgm:t>
        <a:bodyPr/>
        <a:lstStyle/>
        <a:p>
          <a:endParaRPr lang="en-US"/>
        </a:p>
      </dgm:t>
    </dgm:pt>
    <dgm:pt modelId="{D3A27683-5432-424D-8E30-03723DE67FC6}" type="pres">
      <dgm:prSet presAssocID="{CA1C53CF-DC58-6345-B94C-F9FDD7DE093F}" presName="sp" presStyleCnt="0"/>
      <dgm:spPr/>
      <dgm:t>
        <a:bodyPr/>
        <a:lstStyle/>
        <a:p>
          <a:endParaRPr lang="en-US"/>
        </a:p>
      </dgm:t>
    </dgm:pt>
    <dgm:pt modelId="{C93B681B-1727-3F46-A282-9BB865A341CC}" type="pres">
      <dgm:prSet presAssocID="{6423C6F1-C7C2-1A40-B8B2-5DFCD5CAE587}" presName="linNode" presStyleCnt="0"/>
      <dgm:spPr/>
      <dgm:t>
        <a:bodyPr/>
        <a:lstStyle/>
        <a:p>
          <a:endParaRPr lang="en-US"/>
        </a:p>
      </dgm:t>
    </dgm:pt>
    <dgm:pt modelId="{C72076A0-AE22-8846-BC08-906CBA79C160}" type="pres">
      <dgm:prSet presAssocID="{6423C6F1-C7C2-1A40-B8B2-5DFCD5CAE587}" presName="parentText" presStyleLbl="node1" presStyleIdx="2" presStyleCnt="3">
        <dgm:presLayoutVars>
          <dgm:chMax val="1"/>
          <dgm:bulletEnabled val="1"/>
        </dgm:presLayoutVars>
      </dgm:prSet>
      <dgm:spPr/>
      <dgm:t>
        <a:bodyPr/>
        <a:lstStyle/>
        <a:p>
          <a:endParaRPr lang="en-US"/>
        </a:p>
      </dgm:t>
    </dgm:pt>
    <dgm:pt modelId="{9C19A49B-C317-F94F-AFE4-CA445E4CCB6D}" type="pres">
      <dgm:prSet presAssocID="{6423C6F1-C7C2-1A40-B8B2-5DFCD5CAE587}" presName="descendantText" presStyleLbl="alignAccFollowNode1" presStyleIdx="2" presStyleCnt="3">
        <dgm:presLayoutVars>
          <dgm:bulletEnabled val="1"/>
        </dgm:presLayoutVars>
      </dgm:prSet>
      <dgm:spPr/>
      <dgm:t>
        <a:bodyPr/>
        <a:lstStyle/>
        <a:p>
          <a:endParaRPr lang="en-US"/>
        </a:p>
      </dgm:t>
    </dgm:pt>
  </dgm:ptLst>
  <dgm:cxnLst>
    <dgm:cxn modelId="{760A53F8-5219-0949-80FE-9EDA42E0C4E8}" srcId="{090FF35F-6C11-6644-83FA-C45D02EFA756}" destId="{36B87891-9411-A945-A0E4-4A4471B1EFAA}" srcOrd="1" destOrd="0" parTransId="{C60FCDBC-91C4-8943-AB2A-EE068127B6CA}" sibTransId="{E99023B2-E427-FF4E-84E2-BC2934DB8126}"/>
    <dgm:cxn modelId="{DB963CC3-C934-DC49-95D4-3111699C1164}" srcId="{090FF35F-6C11-6644-83FA-C45D02EFA756}" destId="{F550F3EF-95B6-544B-A2B6-4EB3830E08A3}" srcOrd="0" destOrd="0" parTransId="{35099375-63C8-E144-9F9C-A38CF175D958}" sibTransId="{8ABAB74B-2624-584A-8F2E-10B571E4F974}"/>
    <dgm:cxn modelId="{9DFF8FDB-A6A8-4F24-A03F-BF9042392783}" type="presOf" srcId="{60460112-091C-4449-AD97-86B045A4F56A}" destId="{7DA36332-53E0-684C-81A0-FE10153110B0}" srcOrd="0" destOrd="0" presId="urn:microsoft.com/office/officeart/2005/8/layout/vList5"/>
    <dgm:cxn modelId="{32A483A8-225D-EE40-95C1-28B80358FC3C}" srcId="{3E941A9E-09B5-6442-AF9D-0A0904AE97D2}" destId="{090FF35F-6C11-6644-83FA-C45D02EFA756}" srcOrd="0" destOrd="0" parTransId="{E2BC541D-7447-5F43-84BE-C8DE57830AE6}" sibTransId="{21CB9254-B66F-4F42-AFA3-A014511D44AE}"/>
    <dgm:cxn modelId="{BFD5B125-FD46-4012-9784-7F398452CF43}" type="presOf" srcId="{F7251F53-31AF-C54C-AEAB-9E14BEE7DA82}" destId="{1A9DF96E-64D7-674C-852D-DF10CA283291}" srcOrd="0" destOrd="0" presId="urn:microsoft.com/office/officeart/2005/8/layout/vList5"/>
    <dgm:cxn modelId="{9D615A63-B218-4886-98B0-C3975624BEF7}" type="presOf" srcId="{090FF35F-6C11-6644-83FA-C45D02EFA756}" destId="{36114131-509C-9C48-91CC-0E4A482E7448}" srcOrd="0" destOrd="0" presId="urn:microsoft.com/office/officeart/2005/8/layout/vList5"/>
    <dgm:cxn modelId="{BF4C48E7-D688-564D-8258-3FB4C51F830D}" srcId="{3E941A9E-09B5-6442-AF9D-0A0904AE97D2}" destId="{F7251F53-31AF-C54C-AEAB-9E14BEE7DA82}" srcOrd="1" destOrd="0" parTransId="{EADA0848-3839-DC4B-997D-C69B3F163B41}" sibTransId="{CA1C53CF-DC58-6345-B94C-F9FDD7DE093F}"/>
    <dgm:cxn modelId="{3B5B24FA-8DDD-4674-8EEF-D4C474D480D4}" type="presOf" srcId="{E89133D7-34CD-438B-B866-54510B323082}" destId="{9C19A49B-C317-F94F-AFE4-CA445E4CCB6D}" srcOrd="0" destOrd="0" presId="urn:microsoft.com/office/officeart/2005/8/layout/vList5"/>
    <dgm:cxn modelId="{F5178244-B7AB-A142-AD6E-089E55FFEBF5}" srcId="{F7251F53-31AF-C54C-AEAB-9E14BEE7DA82}" destId="{60460112-091C-4449-AD97-86B045A4F56A}" srcOrd="0" destOrd="0" parTransId="{577304D9-AB62-FD41-B54C-72A79DD87BC6}" sibTransId="{E16C96A4-403A-4F43-B480-36A9776CA4DF}"/>
    <dgm:cxn modelId="{EF0E06B1-9749-40C3-9C53-E8C95AAC8D20}" type="presOf" srcId="{F550F3EF-95B6-544B-A2B6-4EB3830E08A3}" destId="{6E0EFB33-ABEF-AC4F-9779-9CB7024E8BBD}" srcOrd="0" destOrd="0" presId="urn:microsoft.com/office/officeart/2005/8/layout/vList5"/>
    <dgm:cxn modelId="{69F85B21-9685-4C31-BE37-1F0B959F3B76}" srcId="{6423C6F1-C7C2-1A40-B8B2-5DFCD5CAE587}" destId="{E89133D7-34CD-438B-B866-54510B323082}" srcOrd="0" destOrd="0" parTransId="{3CC7CBCC-3D3C-4D99-9B61-4D4988705532}" sibTransId="{80489A95-9B66-476B-8CBB-291CCF5730D2}"/>
    <dgm:cxn modelId="{CAB39087-EE70-4883-997F-132352EAE644}" type="presOf" srcId="{6423C6F1-C7C2-1A40-B8B2-5DFCD5CAE587}" destId="{C72076A0-AE22-8846-BC08-906CBA79C160}" srcOrd="0" destOrd="0" presId="urn:microsoft.com/office/officeart/2005/8/layout/vList5"/>
    <dgm:cxn modelId="{C2A6441D-E146-4602-9918-58A89D43AB27}" type="presOf" srcId="{36B87891-9411-A945-A0E4-4A4471B1EFAA}" destId="{6E0EFB33-ABEF-AC4F-9779-9CB7024E8BBD}" srcOrd="0" destOrd="1" presId="urn:microsoft.com/office/officeart/2005/8/layout/vList5"/>
    <dgm:cxn modelId="{B34D5665-6DEC-43DF-9473-C6F271B110D5}" type="presOf" srcId="{3E941A9E-09B5-6442-AF9D-0A0904AE97D2}" destId="{26283512-3456-DE41-900D-94363E771E50}" srcOrd="0" destOrd="0" presId="urn:microsoft.com/office/officeart/2005/8/layout/vList5"/>
    <dgm:cxn modelId="{2F2EC404-0102-A14A-931E-46BBC2DE64E2}" srcId="{3E941A9E-09B5-6442-AF9D-0A0904AE97D2}" destId="{6423C6F1-C7C2-1A40-B8B2-5DFCD5CAE587}" srcOrd="2" destOrd="0" parTransId="{AF801185-7138-2A45-B539-5EA39563ED02}" sibTransId="{2F15E340-2FF1-6546-A4F1-070A96B132EF}"/>
    <dgm:cxn modelId="{BB70DC9A-417C-4C7C-938D-889C36686D05}" type="presParOf" srcId="{26283512-3456-DE41-900D-94363E771E50}" destId="{067FB321-B553-8147-AE2C-207126D3DE04}" srcOrd="0" destOrd="0" presId="urn:microsoft.com/office/officeart/2005/8/layout/vList5"/>
    <dgm:cxn modelId="{D1183795-44A8-43EB-89F3-95CCD1196026}" type="presParOf" srcId="{067FB321-B553-8147-AE2C-207126D3DE04}" destId="{36114131-509C-9C48-91CC-0E4A482E7448}" srcOrd="0" destOrd="0" presId="urn:microsoft.com/office/officeart/2005/8/layout/vList5"/>
    <dgm:cxn modelId="{01B79483-8089-4021-B6D3-5EC13FD2C555}" type="presParOf" srcId="{067FB321-B553-8147-AE2C-207126D3DE04}" destId="{6E0EFB33-ABEF-AC4F-9779-9CB7024E8BBD}" srcOrd="1" destOrd="0" presId="urn:microsoft.com/office/officeart/2005/8/layout/vList5"/>
    <dgm:cxn modelId="{F297494F-2DD7-46D4-929B-AD9EEB86428A}" type="presParOf" srcId="{26283512-3456-DE41-900D-94363E771E50}" destId="{8F0B63AB-F68B-9540-BF2E-85E2BDB446FD}" srcOrd="1" destOrd="0" presId="urn:microsoft.com/office/officeart/2005/8/layout/vList5"/>
    <dgm:cxn modelId="{3C12D195-0A74-421C-83AC-6F2869BDA1A8}" type="presParOf" srcId="{26283512-3456-DE41-900D-94363E771E50}" destId="{19E53D7C-9614-2C44-AED3-DDC2521A2B06}" srcOrd="2" destOrd="0" presId="urn:microsoft.com/office/officeart/2005/8/layout/vList5"/>
    <dgm:cxn modelId="{107BBC4C-163F-4E6F-A5B3-19248C21C231}" type="presParOf" srcId="{19E53D7C-9614-2C44-AED3-DDC2521A2B06}" destId="{1A9DF96E-64D7-674C-852D-DF10CA283291}" srcOrd="0" destOrd="0" presId="urn:microsoft.com/office/officeart/2005/8/layout/vList5"/>
    <dgm:cxn modelId="{01BC0963-C23D-4E36-A6FE-999FEB08019E}" type="presParOf" srcId="{19E53D7C-9614-2C44-AED3-DDC2521A2B06}" destId="{7DA36332-53E0-684C-81A0-FE10153110B0}" srcOrd="1" destOrd="0" presId="urn:microsoft.com/office/officeart/2005/8/layout/vList5"/>
    <dgm:cxn modelId="{F0E42F5A-5325-4893-A4A4-303E4BD2F895}" type="presParOf" srcId="{26283512-3456-DE41-900D-94363E771E50}" destId="{D3A27683-5432-424D-8E30-03723DE67FC6}" srcOrd="3" destOrd="0" presId="urn:microsoft.com/office/officeart/2005/8/layout/vList5"/>
    <dgm:cxn modelId="{10878994-AFD1-4F30-A7D4-47F2E23B8FA6}" type="presParOf" srcId="{26283512-3456-DE41-900D-94363E771E50}" destId="{C93B681B-1727-3F46-A282-9BB865A341CC}" srcOrd="4" destOrd="0" presId="urn:microsoft.com/office/officeart/2005/8/layout/vList5"/>
    <dgm:cxn modelId="{45834063-E9F4-4FA2-85B2-3FD3BF8B48E4}" type="presParOf" srcId="{C93B681B-1727-3F46-A282-9BB865A341CC}" destId="{C72076A0-AE22-8846-BC08-906CBA79C160}" srcOrd="0" destOrd="0" presId="urn:microsoft.com/office/officeart/2005/8/layout/vList5"/>
    <dgm:cxn modelId="{0365A34A-9526-4753-9534-112109112EDE}" type="presParOf" srcId="{C93B681B-1727-3F46-A282-9BB865A341CC}" destId="{9C19A49B-C317-F94F-AFE4-CA445E4CCB6D}" srcOrd="1" destOrd="0" presId="urn:microsoft.com/office/officeart/2005/8/layout/vList5"/>
  </dgm:cxnLst>
  <dgm:bg/>
  <dgm:whole/>
</dgm:dataModel>
</file>

<file path=ppt/diagrams/data10.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8BBC6F83-149E-EB4A-A038-4E5B09D3D5FE}">
      <dgm:prSet custT="1"/>
      <dgm:spPr>
        <a:noFill/>
        <a:ln>
          <a:solidFill>
            <a:schemeClr val="tx1"/>
          </a:solidFill>
        </a:ln>
      </dgm:spPr>
      <dgm:t>
        <a:bodyPr/>
        <a:lstStyle/>
        <a:p>
          <a:pPr rtl="0"/>
          <a:r>
            <a:rPr lang="fi-FI" sz="2000" b="1" dirty="0" smtClean="0">
              <a:solidFill>
                <a:schemeClr val="tx1"/>
              </a:solidFill>
            </a:rPr>
            <a:t>Video Surveillance Team (VST)</a:t>
          </a:r>
          <a:endParaRPr lang="fi-FI" sz="2000" b="1" dirty="0">
            <a:solidFill>
              <a:schemeClr val="tx1"/>
            </a:solidFill>
          </a:endParaRPr>
        </a:p>
      </dgm:t>
    </dgm:pt>
    <dgm:pt modelId="{FD219739-E14A-094E-9DAF-4CDE08A3DC34}" type="parTrans" cxnId="{B2D38618-21A8-184B-A097-6C3C49169111}">
      <dgm:prSet/>
      <dgm:spPr/>
      <dgm:t>
        <a:bodyPr/>
        <a:lstStyle/>
        <a:p>
          <a:endParaRPr lang="en-US" sz="2000">
            <a:solidFill>
              <a:schemeClr val="tx1"/>
            </a:solidFill>
          </a:endParaRPr>
        </a:p>
      </dgm:t>
    </dgm:pt>
    <dgm:pt modelId="{7F09807A-B7FC-3848-8435-0556B009E0DF}" type="sibTrans" cxnId="{B2D38618-21A8-184B-A097-6C3C4916911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r>
            <a:rPr lang="fi-FI" sz="2000" dirty="0" smtClean="0">
              <a:solidFill>
                <a:schemeClr val="tx1"/>
              </a:solidFill>
              <a:latin typeface="Arial Narrow" pitchFamily="34" charset="0"/>
            </a:rPr>
            <a:t>Minimum One official, one videographer and one vehicle</a:t>
          </a:r>
          <a:endParaRPr lang="fi-FI" sz="2000" dirty="0">
            <a:solidFill>
              <a:schemeClr val="tx1"/>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F6B6BC10-BBE5-1249-9AD7-67859C03E547}">
      <dgm:prSet custT="1"/>
      <dgm:spPr>
        <a:noFill/>
      </dgm:spPr>
      <dgm:t>
        <a:bodyPr/>
        <a:lstStyle/>
        <a:p>
          <a:pPr algn="just" rtl="0">
            <a:lnSpc>
              <a:spcPct val="80000"/>
            </a:lnSpc>
          </a:pPr>
          <a:r>
            <a:rPr lang="fi-FI" sz="2000" dirty="0" smtClean="0">
              <a:solidFill>
                <a:schemeClr val="tx1"/>
              </a:solidFill>
              <a:latin typeface="Arial Narrow" pitchFamily="34" charset="0"/>
            </a:rPr>
            <a:t>Can be more than 1 team at a public meeting,</a:t>
          </a:r>
          <a:endParaRPr lang="fi-FI" sz="2000" dirty="0">
            <a:solidFill>
              <a:schemeClr val="tx1"/>
            </a:solidFill>
            <a:latin typeface="Arial Narrow" pitchFamily="34" charset="0"/>
          </a:endParaRPr>
        </a:p>
      </dgm:t>
    </dgm:pt>
    <dgm:pt modelId="{420A7F34-2B5C-D74C-948A-8FFE8281EE51}" type="parTrans" cxnId="{5DC67A5C-1F7D-F947-A569-954E0EFA7CBF}">
      <dgm:prSet/>
      <dgm:spPr/>
      <dgm:t>
        <a:bodyPr/>
        <a:lstStyle/>
        <a:p>
          <a:endParaRPr lang="en-US">
            <a:solidFill>
              <a:schemeClr val="tx1"/>
            </a:solidFill>
          </a:endParaRPr>
        </a:p>
      </dgm:t>
    </dgm:pt>
    <dgm:pt modelId="{DBBBE904-2F99-DE47-AEFD-87862421E743}" type="sibTrans" cxnId="{5DC67A5C-1F7D-F947-A569-954E0EFA7CBF}">
      <dgm:prSet/>
      <dgm:spPr/>
      <dgm:t>
        <a:bodyPr/>
        <a:lstStyle/>
        <a:p>
          <a:endParaRPr lang="en-US">
            <a:solidFill>
              <a:schemeClr val="tx1"/>
            </a:solidFill>
          </a:endParaRPr>
        </a:p>
      </dgm:t>
    </dgm:pt>
    <dgm:pt modelId="{0DBC6B53-EADF-5345-9348-FD583CB6341F}">
      <dgm:prSet custT="1"/>
      <dgm:spPr>
        <a:noFill/>
      </dgm:spPr>
      <dgm:t>
        <a:bodyPr/>
        <a:lstStyle/>
        <a:p>
          <a:pPr algn="just" rtl="0">
            <a:lnSpc>
              <a:spcPct val="80000"/>
            </a:lnSpc>
          </a:pPr>
          <a:r>
            <a:rPr lang="fi-FI" sz="2000" dirty="0" smtClean="0">
              <a:solidFill>
                <a:schemeClr val="tx1"/>
              </a:solidFill>
              <a:latin typeface="Arial Narrow" pitchFamily="34" charset="0"/>
            </a:rPr>
            <a:t> Properly trained to identify and capture MCC  and expenditure related events in adequate minute details as required,</a:t>
          </a:r>
          <a:endParaRPr lang="fi-FI" sz="2000" dirty="0">
            <a:solidFill>
              <a:schemeClr val="tx1"/>
            </a:solidFill>
            <a:latin typeface="Arial Narrow" pitchFamily="34" charset="0"/>
          </a:endParaRPr>
        </a:p>
      </dgm:t>
    </dgm:pt>
    <dgm:pt modelId="{51A5289E-0A80-BC41-94DD-C2A89F1D18C5}" type="parTrans" cxnId="{583BBEB7-D3F4-2543-B6EE-4B942EC2843F}">
      <dgm:prSet/>
      <dgm:spPr/>
      <dgm:t>
        <a:bodyPr/>
        <a:lstStyle/>
        <a:p>
          <a:endParaRPr lang="en-US">
            <a:solidFill>
              <a:schemeClr val="tx1"/>
            </a:solidFill>
          </a:endParaRPr>
        </a:p>
      </dgm:t>
    </dgm:pt>
    <dgm:pt modelId="{759C8E44-D22C-494F-A372-07B57431E64F}" type="sibTrans" cxnId="{583BBEB7-D3F4-2543-B6EE-4B942EC2843F}">
      <dgm:prSet/>
      <dgm:spPr/>
      <dgm:t>
        <a:bodyPr/>
        <a:lstStyle/>
        <a:p>
          <a:endParaRPr lang="en-US">
            <a:solidFill>
              <a:schemeClr val="tx1"/>
            </a:solidFill>
          </a:endParaRPr>
        </a:p>
      </dgm:t>
    </dgm:pt>
    <dgm:pt modelId="{9D5269A8-9454-944C-B855-9292AA68636B}">
      <dgm:prSet custT="1"/>
      <dgm:spPr>
        <a:noFill/>
      </dgm:spPr>
      <dgm:t>
        <a:bodyPr/>
        <a:lstStyle/>
        <a:p>
          <a:pPr algn="just" rtl="0">
            <a:lnSpc>
              <a:spcPct val="80000"/>
            </a:lnSpc>
          </a:pPr>
          <a:r>
            <a:rPr lang="en-US" sz="2000" dirty="0" smtClean="0">
              <a:latin typeface="Arial Narrow" pitchFamily="34" charset="0"/>
            </a:rPr>
            <a:t>This team will prepare a </a:t>
          </a:r>
          <a:r>
            <a:rPr lang="en-US" sz="2000" b="1" dirty="0" smtClean="0">
              <a:latin typeface="Arial Narrow" pitchFamily="34" charset="0"/>
            </a:rPr>
            <a:t>video cue-sheet</a:t>
          </a:r>
          <a:r>
            <a:rPr lang="en-US" sz="2000" dirty="0" smtClean="0">
              <a:latin typeface="Arial Narrow" pitchFamily="34" charset="0"/>
            </a:rPr>
            <a:t> in the format given at </a:t>
          </a:r>
          <a:r>
            <a:rPr lang="en-US" sz="2000" b="1" dirty="0" smtClean="0">
              <a:latin typeface="Arial Narrow" pitchFamily="34" charset="0"/>
            </a:rPr>
            <a:t>Annexure-7</a:t>
          </a:r>
          <a:r>
            <a:rPr lang="en-US" sz="2000" dirty="0" smtClean="0">
              <a:latin typeface="Arial Narrow" pitchFamily="34" charset="0"/>
            </a:rPr>
            <a:t> of the instructions. This cue-sheet contains the highlights of the recording with date and time. Therefore it should be ensured by the team that the time and date set up in the camera is correct. </a:t>
          </a:r>
          <a:endParaRPr lang="fi-FI" sz="2000" dirty="0">
            <a:solidFill>
              <a:schemeClr val="tx1"/>
            </a:solidFill>
            <a:latin typeface="Arial Narrow" pitchFamily="34" charset="0"/>
          </a:endParaRPr>
        </a:p>
      </dgm:t>
    </dgm:pt>
    <dgm:pt modelId="{52B591D8-2A20-0244-83B4-CF7C92B13D93}" type="parTrans" cxnId="{75C513BD-0C02-2140-99FC-BD371CA8E971}">
      <dgm:prSet/>
      <dgm:spPr/>
      <dgm:t>
        <a:bodyPr/>
        <a:lstStyle/>
        <a:p>
          <a:endParaRPr lang="en-US">
            <a:solidFill>
              <a:schemeClr val="tx1"/>
            </a:solidFill>
          </a:endParaRPr>
        </a:p>
      </dgm:t>
    </dgm:pt>
    <dgm:pt modelId="{EF64D766-BC1C-2044-8623-BEBB9FF546FF}" type="sibTrans" cxnId="{75C513BD-0C02-2140-99FC-BD371CA8E971}">
      <dgm:prSet/>
      <dgm:spPr/>
      <dgm:t>
        <a:bodyPr/>
        <a:lstStyle/>
        <a:p>
          <a:endParaRPr lang="en-US">
            <a:solidFill>
              <a:schemeClr val="tx1"/>
            </a:solidFill>
          </a:endParaRPr>
        </a:p>
      </dgm:t>
    </dgm:pt>
    <dgm:pt modelId="{1E968B8B-3806-4597-A9C3-57DF54C23B7F}">
      <dgm:prSet custT="1"/>
      <dgm:spPr>
        <a:noFill/>
      </dgm:spPr>
      <dgm:t>
        <a:bodyPr/>
        <a:lstStyle/>
        <a:p>
          <a:pPr algn="just" rtl="0">
            <a:lnSpc>
              <a:spcPct val="80000"/>
            </a:lnSpc>
          </a:pPr>
          <a:r>
            <a:rPr lang="en-US" sz="2000" dirty="0" smtClean="0">
              <a:latin typeface="Arial Narrow" pitchFamily="34" charset="0"/>
            </a:rPr>
            <a:t>At the </a:t>
          </a:r>
          <a:r>
            <a:rPr lang="en-US" sz="2000" b="1" dirty="0" smtClean="0">
              <a:latin typeface="Arial Narrow" pitchFamily="34" charset="0"/>
            </a:rPr>
            <a:t>beginning of shooting, the team will record in voice mode the title and type of event , date, place and the name of the party or the candidate</a:t>
          </a:r>
          <a:r>
            <a:rPr lang="en-US" sz="2000" dirty="0" smtClean="0">
              <a:latin typeface="Arial Narrow" pitchFamily="34" charset="0"/>
            </a:rPr>
            <a:t> organizing the same. </a:t>
          </a:r>
          <a:endParaRPr lang="fi-FI" sz="2000" dirty="0">
            <a:solidFill>
              <a:schemeClr val="tx1"/>
            </a:solidFill>
            <a:latin typeface="Arial Narrow" pitchFamily="34" charset="0"/>
          </a:endParaRPr>
        </a:p>
      </dgm:t>
    </dgm:pt>
    <dgm:pt modelId="{D526C07B-37C5-4EBF-8A8F-776F861892A9}" type="parTrans" cxnId="{3CF58BA9-A377-45F1-B019-E4BA7CBB357B}">
      <dgm:prSet/>
      <dgm:spPr/>
      <dgm:t>
        <a:bodyPr/>
        <a:lstStyle/>
        <a:p>
          <a:endParaRPr lang="en-US"/>
        </a:p>
      </dgm:t>
    </dgm:pt>
    <dgm:pt modelId="{72502413-23B0-4C32-880A-D449DDE93B76}" type="sibTrans" cxnId="{3CF58BA9-A377-45F1-B019-E4BA7CBB357B}">
      <dgm:prSet/>
      <dgm:spPr/>
      <dgm:t>
        <a:bodyPr/>
        <a:lstStyle/>
        <a:p>
          <a:endParaRPr lang="en-US"/>
        </a:p>
      </dgm:t>
    </dgm:pt>
    <dgm:pt modelId="{D810630A-B544-4688-9580-45B16B18D086}">
      <dgm:prSet custT="1"/>
      <dgm:spPr>
        <a:noFill/>
      </dgm:spPr>
      <dgm:t>
        <a:bodyPr/>
        <a:lstStyle/>
        <a:p>
          <a:pPr algn="just" rtl="0">
            <a:lnSpc>
              <a:spcPct val="80000"/>
            </a:lnSpc>
          </a:pPr>
          <a:r>
            <a:rPr lang="en-US" sz="2000" dirty="0" smtClean="0">
              <a:latin typeface="Arial Narrow" pitchFamily="34" charset="0"/>
            </a:rPr>
            <a:t>It will capture the photo in such a way that the </a:t>
          </a:r>
          <a:r>
            <a:rPr lang="en-US" sz="2000" b="1" dirty="0" smtClean="0">
              <a:latin typeface="Arial Narrow" pitchFamily="34" charset="0"/>
            </a:rPr>
            <a:t>evidence of each vehicle, furniture, rostrum, banner, cutout etc</a:t>
          </a:r>
          <a:r>
            <a:rPr lang="en-US" sz="2000" dirty="0" smtClean="0">
              <a:latin typeface="Arial Narrow" pitchFamily="34" charset="0"/>
            </a:rPr>
            <a:t>. can be seen clearly and the expense thereon can be estimated,</a:t>
          </a:r>
          <a:endParaRPr lang="fi-FI" sz="2000" dirty="0">
            <a:solidFill>
              <a:schemeClr val="tx1"/>
            </a:solidFill>
            <a:latin typeface="Arial Narrow" pitchFamily="34" charset="0"/>
          </a:endParaRPr>
        </a:p>
      </dgm:t>
    </dgm:pt>
    <dgm:pt modelId="{CBE47785-ECA2-4ABF-A9CB-90F901C71B07}" type="parTrans" cxnId="{96A21F01-8BB8-423B-ABA6-908C01EA22FE}">
      <dgm:prSet/>
      <dgm:spPr/>
      <dgm:t>
        <a:bodyPr/>
        <a:lstStyle/>
        <a:p>
          <a:endParaRPr lang="en-US"/>
        </a:p>
      </dgm:t>
    </dgm:pt>
    <dgm:pt modelId="{737104EC-8497-40AB-8AC5-24998698026C}" type="sibTrans" cxnId="{96A21F01-8BB8-423B-ABA6-908C01EA22FE}">
      <dgm:prSet/>
      <dgm:spPr/>
      <dgm:t>
        <a:bodyPr/>
        <a:lstStyle/>
        <a:p>
          <a:endParaRPr lang="en-US"/>
        </a:p>
      </dgm:t>
    </dgm:pt>
    <dgm:pt modelId="{11D1FCE0-3BED-4888-BFE6-035E861B7715}">
      <dgm:prSet custT="1"/>
      <dgm:spPr/>
      <dgm:t>
        <a:bodyPr/>
        <a:lstStyle/>
        <a:p>
          <a:pPr algn="l"/>
          <a:r>
            <a:rPr lang="en-US" sz="2000" dirty="0" smtClean="0">
              <a:latin typeface="Arial Narrow" pitchFamily="34" charset="0"/>
            </a:rPr>
            <a:t>At the end of shooting, the team may also </a:t>
          </a:r>
          <a:r>
            <a:rPr lang="en-US" sz="2000" b="1" dirty="0" smtClean="0">
              <a:latin typeface="Arial Narrow" pitchFamily="34" charset="0"/>
            </a:rPr>
            <a:t>record in voice mode the estimated number and type of vehicles, Chairs, furniture</a:t>
          </a:r>
          <a:r>
            <a:rPr lang="en-US" sz="2000" dirty="0" smtClean="0">
              <a:latin typeface="Arial Narrow" pitchFamily="34" charset="0"/>
            </a:rPr>
            <a:t>, approx size of rostrum/banner /poster/ cutout etc. used in the event.</a:t>
          </a:r>
        </a:p>
      </dgm:t>
    </dgm:pt>
    <dgm:pt modelId="{890DD199-2923-4BB9-B0AE-A722AFAD672D}" type="parTrans" cxnId="{CDB5A554-9685-4FC3-BC7E-BEA3A46B89DA}">
      <dgm:prSet/>
      <dgm:spPr/>
      <dgm:t>
        <a:bodyPr/>
        <a:lstStyle/>
        <a:p>
          <a:endParaRPr lang="en-US"/>
        </a:p>
      </dgm:t>
    </dgm:pt>
    <dgm:pt modelId="{01601BDA-30E3-4BD0-BE8A-139A1D37B32E}" type="sibTrans" cxnId="{CDB5A554-9685-4FC3-BC7E-BEA3A46B89DA}">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8CECAA3B-34AF-DD46-AB17-F2BC07303360}" type="pres">
      <dgm:prSet presAssocID="{8BBC6F83-149E-EB4A-A038-4E5B09D3D5FE}" presName="linNode" presStyleCnt="0"/>
      <dgm:spPr/>
      <dgm:t>
        <a:bodyPr/>
        <a:lstStyle/>
        <a:p>
          <a:endParaRPr lang="en-US"/>
        </a:p>
      </dgm:t>
    </dgm:pt>
    <dgm:pt modelId="{DBDBF8A9-691A-9D49-8CA2-1D3B69B049AE}" type="pres">
      <dgm:prSet presAssocID="{8BBC6F83-149E-EB4A-A038-4E5B09D3D5FE}" presName="parentText" presStyleLbl="node1" presStyleIdx="0" presStyleCnt="1" custScaleX="71378">
        <dgm:presLayoutVars>
          <dgm:chMax val="1"/>
          <dgm:bulletEnabled val="1"/>
        </dgm:presLayoutVars>
      </dgm:prSet>
      <dgm:spPr/>
      <dgm:t>
        <a:bodyPr/>
        <a:lstStyle/>
        <a:p>
          <a:endParaRPr lang="en-US"/>
        </a:p>
      </dgm:t>
    </dgm:pt>
    <dgm:pt modelId="{02A309C3-FE26-5843-A2F6-DC5D12026F1B}" type="pres">
      <dgm:prSet presAssocID="{8BBC6F83-149E-EB4A-A038-4E5B09D3D5FE}" presName="descendantText" presStyleLbl="alignAccFollowNode1" presStyleIdx="0" presStyleCnt="1" custScaleX="128404" custScaleY="134204">
        <dgm:presLayoutVars>
          <dgm:bulletEnabled val="1"/>
        </dgm:presLayoutVars>
      </dgm:prSet>
      <dgm:spPr/>
      <dgm:t>
        <a:bodyPr/>
        <a:lstStyle/>
        <a:p>
          <a:endParaRPr lang="en-US"/>
        </a:p>
      </dgm:t>
    </dgm:pt>
  </dgm:ptLst>
  <dgm:cxnLst>
    <dgm:cxn modelId="{B2D38618-21A8-184B-A097-6C3C49169111}" srcId="{DB8397A1-88C5-EC47-9E29-47DD4BBCB853}" destId="{8BBC6F83-149E-EB4A-A038-4E5B09D3D5FE}" srcOrd="0" destOrd="0" parTransId="{FD219739-E14A-094E-9DAF-4CDE08A3DC34}" sibTransId="{7F09807A-B7FC-3848-8435-0556B009E0DF}"/>
    <dgm:cxn modelId="{583BBEB7-D3F4-2543-B6EE-4B942EC2843F}" srcId="{8BBC6F83-149E-EB4A-A038-4E5B09D3D5FE}" destId="{0DBC6B53-EADF-5345-9348-FD583CB6341F}" srcOrd="2" destOrd="0" parTransId="{51A5289E-0A80-BC41-94DD-C2A89F1D18C5}" sibTransId="{759C8E44-D22C-494F-A372-07B57431E64F}"/>
    <dgm:cxn modelId="{75C513BD-0C02-2140-99FC-BD371CA8E971}" srcId="{8BBC6F83-149E-EB4A-A038-4E5B09D3D5FE}" destId="{9D5269A8-9454-944C-B855-9292AA68636B}" srcOrd="6" destOrd="0" parTransId="{52B591D8-2A20-0244-83B4-CF7C92B13D93}" sibTransId="{EF64D766-BC1C-2044-8623-BEBB9FF546FF}"/>
    <dgm:cxn modelId="{2FC7F532-7B7F-4CDD-B996-0E33640C1E40}" type="presOf" srcId="{843D5302-D72F-6F45-AAEC-005CA18C1A0E}" destId="{02A309C3-FE26-5843-A2F6-DC5D12026F1B}" srcOrd="0" destOrd="0" presId="urn:microsoft.com/office/officeart/2005/8/layout/vList5"/>
    <dgm:cxn modelId="{8B36E082-8393-1940-9561-207451E8C495}" srcId="{8BBC6F83-149E-EB4A-A038-4E5B09D3D5FE}" destId="{843D5302-D72F-6F45-AAEC-005CA18C1A0E}" srcOrd="0" destOrd="0" parTransId="{28710BE1-5E61-8C4A-914A-E3F4E8073CA8}" sibTransId="{4BA15C86-78CB-B04B-8414-AE4C8CC0A64B}"/>
    <dgm:cxn modelId="{86C6FFA7-46F2-4BA4-BAC4-F93DE1F161D3}" type="presOf" srcId="{9D5269A8-9454-944C-B855-9292AA68636B}" destId="{02A309C3-FE26-5843-A2F6-DC5D12026F1B}" srcOrd="0" destOrd="6" presId="urn:microsoft.com/office/officeart/2005/8/layout/vList5"/>
    <dgm:cxn modelId="{9D00CCC6-C13E-4A8B-993A-1E3F3EF4BD6A}" type="presOf" srcId="{8BBC6F83-149E-EB4A-A038-4E5B09D3D5FE}" destId="{DBDBF8A9-691A-9D49-8CA2-1D3B69B049AE}" srcOrd="0" destOrd="0" presId="urn:microsoft.com/office/officeart/2005/8/layout/vList5"/>
    <dgm:cxn modelId="{96A21F01-8BB8-423B-ABA6-908C01EA22FE}" srcId="{8BBC6F83-149E-EB4A-A038-4E5B09D3D5FE}" destId="{D810630A-B544-4688-9580-45B16B18D086}" srcOrd="4" destOrd="0" parTransId="{CBE47785-ECA2-4ABF-A9CB-90F901C71B07}" sibTransId="{737104EC-8497-40AB-8AC5-24998698026C}"/>
    <dgm:cxn modelId="{5DC67A5C-1F7D-F947-A569-954E0EFA7CBF}" srcId="{8BBC6F83-149E-EB4A-A038-4E5B09D3D5FE}" destId="{F6B6BC10-BBE5-1249-9AD7-67859C03E547}" srcOrd="1" destOrd="0" parTransId="{420A7F34-2B5C-D74C-948A-8FFE8281EE51}" sibTransId="{DBBBE904-2F99-DE47-AEFD-87862421E743}"/>
    <dgm:cxn modelId="{A52B28E3-D7C8-4F14-93F5-B6F4B0F0D092}" type="presOf" srcId="{11D1FCE0-3BED-4888-BFE6-035E861B7715}" destId="{02A309C3-FE26-5843-A2F6-DC5D12026F1B}" srcOrd="0" destOrd="5" presId="urn:microsoft.com/office/officeart/2005/8/layout/vList5"/>
    <dgm:cxn modelId="{CDB5A554-9685-4FC3-BC7E-BEA3A46B89DA}" srcId="{8BBC6F83-149E-EB4A-A038-4E5B09D3D5FE}" destId="{11D1FCE0-3BED-4888-BFE6-035E861B7715}" srcOrd="5" destOrd="0" parTransId="{890DD199-2923-4BB9-B0AE-A722AFAD672D}" sibTransId="{01601BDA-30E3-4BD0-BE8A-139A1D37B32E}"/>
    <dgm:cxn modelId="{A8AB844C-378F-4FB9-8408-D7978597CAC9}" type="presOf" srcId="{1E968B8B-3806-4597-A9C3-57DF54C23B7F}" destId="{02A309C3-FE26-5843-A2F6-DC5D12026F1B}" srcOrd="0" destOrd="3" presId="urn:microsoft.com/office/officeart/2005/8/layout/vList5"/>
    <dgm:cxn modelId="{45384654-E092-4992-866E-4E9680CB6413}" type="presOf" srcId="{0DBC6B53-EADF-5345-9348-FD583CB6341F}" destId="{02A309C3-FE26-5843-A2F6-DC5D12026F1B}" srcOrd="0" destOrd="2" presId="urn:microsoft.com/office/officeart/2005/8/layout/vList5"/>
    <dgm:cxn modelId="{8FCD6C51-839F-4408-9759-A57806743924}" type="presOf" srcId="{D810630A-B544-4688-9580-45B16B18D086}" destId="{02A309C3-FE26-5843-A2F6-DC5D12026F1B}" srcOrd="0" destOrd="4" presId="urn:microsoft.com/office/officeart/2005/8/layout/vList5"/>
    <dgm:cxn modelId="{3CF58BA9-A377-45F1-B019-E4BA7CBB357B}" srcId="{8BBC6F83-149E-EB4A-A038-4E5B09D3D5FE}" destId="{1E968B8B-3806-4597-A9C3-57DF54C23B7F}" srcOrd="3" destOrd="0" parTransId="{D526C07B-37C5-4EBF-8A8F-776F861892A9}" sibTransId="{72502413-23B0-4C32-880A-D449DDE93B76}"/>
    <dgm:cxn modelId="{A7EB2264-EC52-4FBC-A237-E3E66C85C2DD}" type="presOf" srcId="{F6B6BC10-BBE5-1249-9AD7-67859C03E547}" destId="{02A309C3-FE26-5843-A2F6-DC5D12026F1B}" srcOrd="0" destOrd="1" presId="urn:microsoft.com/office/officeart/2005/8/layout/vList5"/>
    <dgm:cxn modelId="{17CE841A-5DD2-4254-A58E-5FFE0C790129}" type="presOf" srcId="{DB8397A1-88C5-EC47-9E29-47DD4BBCB853}" destId="{1862061F-0D1C-BA43-950C-408BBBC028D8}" srcOrd="0" destOrd="0" presId="urn:microsoft.com/office/officeart/2005/8/layout/vList5"/>
    <dgm:cxn modelId="{F4007F56-20CF-425C-B6B0-BC0D4E80B51E}" type="presParOf" srcId="{1862061F-0D1C-BA43-950C-408BBBC028D8}" destId="{8CECAA3B-34AF-DD46-AB17-F2BC07303360}" srcOrd="0" destOrd="0" presId="urn:microsoft.com/office/officeart/2005/8/layout/vList5"/>
    <dgm:cxn modelId="{812626A8-A6E3-4FD6-889C-5D1DCF7BF0AC}" type="presParOf" srcId="{8CECAA3B-34AF-DD46-AB17-F2BC07303360}" destId="{DBDBF8A9-691A-9D49-8CA2-1D3B69B049AE}" srcOrd="0" destOrd="0" presId="urn:microsoft.com/office/officeart/2005/8/layout/vList5"/>
    <dgm:cxn modelId="{20673352-262C-4243-9775-165CF7A88FED}" type="presParOf" srcId="{8CECAA3B-34AF-DD46-AB17-F2BC07303360}" destId="{02A309C3-FE26-5843-A2F6-DC5D12026F1B}" srcOrd="1"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45104C72-AFB4-E248-B6E9-08D639D26FD5}">
      <dgm:prSet custT="1"/>
      <dgm:spPr>
        <a:noFill/>
        <a:ln>
          <a:solidFill>
            <a:schemeClr val="tx1"/>
          </a:solidFill>
        </a:ln>
      </dgm:spPr>
      <dgm:t>
        <a:bodyPr/>
        <a:lstStyle/>
        <a:p>
          <a:pPr rtl="0"/>
          <a:r>
            <a:rPr lang="en-US" sz="2000" b="1" dirty="0" smtClean="0">
              <a:solidFill>
                <a:schemeClr val="tx1"/>
              </a:solidFill>
            </a:rPr>
            <a:t>Video Viewing Team (VVT)</a:t>
          </a:r>
          <a:endParaRPr lang="en-US" sz="2000" b="1" dirty="0">
            <a:solidFill>
              <a:schemeClr val="tx1"/>
            </a:solidFill>
          </a:endParaRPr>
        </a:p>
      </dgm:t>
    </dgm:pt>
    <dgm:pt modelId="{CB37A6C1-CE51-A94D-B999-BF191BD5BF8D}" type="parTrans" cxnId="{E49A50C2-3F86-B147-81E4-70DD555DAA21}">
      <dgm:prSet/>
      <dgm:spPr/>
      <dgm:t>
        <a:bodyPr/>
        <a:lstStyle/>
        <a:p>
          <a:endParaRPr lang="en-US" sz="2000">
            <a:solidFill>
              <a:schemeClr val="tx1"/>
            </a:solidFill>
          </a:endParaRPr>
        </a:p>
      </dgm:t>
    </dgm:pt>
    <dgm:pt modelId="{EB4C0602-B582-CE4E-B202-4C0D5A310125}" type="sibTrans" cxnId="{E49A50C2-3F86-B147-81E4-70DD555DAA2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endParaRPr lang="fi-FI" sz="2000" dirty="0">
            <a:solidFill>
              <a:schemeClr val="tx1"/>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450F2B56-4006-4E41-8EEF-EE87FD6EA007}">
      <dgm:prSet custT="1"/>
      <dgm:spPr>
        <a:noFill/>
      </dgm:spPr>
      <dgm:t>
        <a:bodyPr/>
        <a:lstStyle/>
        <a:p>
          <a:pPr algn="just" rtl="0"/>
          <a:r>
            <a:rPr lang="en-US" sz="2400" b="1" dirty="0" smtClean="0">
              <a:solidFill>
                <a:schemeClr val="tx1"/>
              </a:solidFill>
              <a:latin typeface="Arial Narrow" pitchFamily="34" charset="0"/>
            </a:rPr>
            <a:t>MCC related report to General Observer and RO</a:t>
          </a:r>
          <a:endParaRPr lang="en-US" sz="2400" b="1" dirty="0">
            <a:solidFill>
              <a:schemeClr val="tx1"/>
            </a:solidFill>
            <a:latin typeface="Arial Narrow" pitchFamily="34" charset="0"/>
          </a:endParaRPr>
        </a:p>
      </dgm:t>
    </dgm:pt>
    <dgm:pt modelId="{8AFC37C0-2C1B-5845-83F1-A81751C6ADB4}" type="sibTrans" cxnId="{798C76BD-6B95-2844-9841-12C347B8503C}">
      <dgm:prSet/>
      <dgm:spPr/>
      <dgm:t>
        <a:bodyPr/>
        <a:lstStyle/>
        <a:p>
          <a:endParaRPr lang="en-US">
            <a:solidFill>
              <a:schemeClr val="tx1"/>
            </a:solidFill>
          </a:endParaRPr>
        </a:p>
      </dgm:t>
    </dgm:pt>
    <dgm:pt modelId="{E7492B81-E236-2344-BBA6-83D43AFCB497}" type="parTrans" cxnId="{798C76BD-6B95-2844-9841-12C347B8503C}">
      <dgm:prSet/>
      <dgm:spPr/>
      <dgm:t>
        <a:bodyPr/>
        <a:lstStyle/>
        <a:p>
          <a:endParaRPr lang="en-US">
            <a:solidFill>
              <a:schemeClr val="tx1"/>
            </a:solidFill>
          </a:endParaRPr>
        </a:p>
      </dgm:t>
    </dgm:pt>
    <dgm:pt modelId="{BE13BE42-1DD7-484F-8BD0-CD382B4C5B73}">
      <dgm:prSet custT="1"/>
      <dgm:spPr>
        <a:noFill/>
      </dgm:spPr>
      <dgm:t>
        <a:bodyPr/>
        <a:lstStyle/>
        <a:p>
          <a:pPr algn="l" rtl="0"/>
          <a:r>
            <a:rPr lang="en-US" sz="2400" dirty="0" smtClean="0">
              <a:solidFill>
                <a:schemeClr val="tx1"/>
              </a:solidFill>
              <a:latin typeface="Arial Narrow" pitchFamily="34" charset="0"/>
            </a:rPr>
            <a:t>Submit report containing </a:t>
          </a:r>
          <a:r>
            <a:rPr lang="en-US" sz="2400" b="1" dirty="0" smtClean="0">
              <a:solidFill>
                <a:schemeClr val="tx1"/>
              </a:solidFill>
              <a:latin typeface="Arial Narrow" pitchFamily="34" charset="0"/>
            </a:rPr>
            <a:t>candidate wise expenditure </a:t>
          </a:r>
          <a:r>
            <a:rPr lang="en-US" sz="2400" dirty="0" smtClean="0">
              <a:solidFill>
                <a:schemeClr val="tx1"/>
              </a:solidFill>
              <a:latin typeface="Arial Narrow" pitchFamily="34" charset="0"/>
            </a:rPr>
            <a:t>no later than next day to Accounting Team/ Asst. EO,</a:t>
          </a:r>
          <a:r>
            <a:rPr lang="en-US" sz="2400" b="1" dirty="0" smtClean="0">
              <a:latin typeface="Arial Narrow" pitchFamily="34" charset="0"/>
            </a:rPr>
            <a:t> </a:t>
          </a:r>
          <a:r>
            <a:rPr lang="en-US" sz="2400" dirty="0" smtClean="0">
              <a:latin typeface="Arial Narrow" pitchFamily="34" charset="0"/>
            </a:rPr>
            <a:t>on public rally including the vehicle numbers, number of chairs, size of Dias, audio system, posters, banners, helicopter expense, media advertisements and Paid News, names of candidates</a:t>
          </a:r>
          <a:endParaRPr lang="en-US" sz="2400" dirty="0">
            <a:solidFill>
              <a:schemeClr val="tx1"/>
            </a:solidFill>
            <a:latin typeface="Arial Narrow" pitchFamily="34" charset="0"/>
          </a:endParaRPr>
        </a:p>
      </dgm:t>
    </dgm:pt>
    <dgm:pt modelId="{9AE29A20-DA1D-FC48-B04D-D31B459A61A4}" type="sibTrans" cxnId="{E121FF99-D669-A64F-B0FE-A5AEB98735BE}">
      <dgm:prSet/>
      <dgm:spPr/>
      <dgm:t>
        <a:bodyPr/>
        <a:lstStyle/>
        <a:p>
          <a:endParaRPr lang="en-US">
            <a:solidFill>
              <a:schemeClr val="tx1"/>
            </a:solidFill>
          </a:endParaRPr>
        </a:p>
      </dgm:t>
    </dgm:pt>
    <dgm:pt modelId="{04DD9817-D53C-694F-8AFE-38A466C2365C}" type="parTrans" cxnId="{E121FF99-D669-A64F-B0FE-A5AEB98735BE}">
      <dgm:prSet/>
      <dgm:spPr/>
      <dgm:t>
        <a:bodyPr/>
        <a:lstStyle/>
        <a:p>
          <a:endParaRPr lang="en-US">
            <a:solidFill>
              <a:schemeClr val="tx1"/>
            </a:solidFill>
          </a:endParaRPr>
        </a:p>
      </dgm:t>
    </dgm:pt>
    <dgm:pt modelId="{04DBB7A9-EDAB-1044-955F-BC0405F389E0}">
      <dgm:prSet custT="1"/>
      <dgm:spPr>
        <a:noFill/>
      </dgm:spPr>
      <dgm:t>
        <a:bodyPr/>
        <a:lstStyle/>
        <a:p>
          <a:pPr algn="just" rtl="0"/>
          <a:r>
            <a:rPr lang="en-US" sz="2400" dirty="0" smtClean="0">
              <a:solidFill>
                <a:schemeClr val="tx1"/>
              </a:solidFill>
              <a:latin typeface="Arial Narrow" pitchFamily="34" charset="0"/>
            </a:rPr>
            <a:t>View Video CD provided by VST for identifying election expenditure and MCC related issues, </a:t>
          </a:r>
          <a:endParaRPr lang="en-US" sz="2400" dirty="0">
            <a:solidFill>
              <a:schemeClr val="tx1"/>
            </a:solidFill>
            <a:latin typeface="Arial Narrow" pitchFamily="34" charset="0"/>
          </a:endParaRPr>
        </a:p>
      </dgm:t>
    </dgm:pt>
    <dgm:pt modelId="{495F1D29-966D-644B-B331-08A33A6116C6}" type="sibTrans" cxnId="{13444284-28D3-7842-A4BE-A83E0DAB5438}">
      <dgm:prSet/>
      <dgm:spPr/>
      <dgm:t>
        <a:bodyPr/>
        <a:lstStyle/>
        <a:p>
          <a:endParaRPr lang="en-US">
            <a:solidFill>
              <a:schemeClr val="tx1"/>
            </a:solidFill>
          </a:endParaRPr>
        </a:p>
      </dgm:t>
    </dgm:pt>
    <dgm:pt modelId="{693084F7-E79D-8947-B3BD-DABA6B45AA8B}" type="parTrans" cxnId="{13444284-28D3-7842-A4BE-A83E0DAB5438}">
      <dgm:prSet/>
      <dgm:spPr/>
      <dgm:t>
        <a:bodyPr/>
        <a:lstStyle/>
        <a:p>
          <a:endParaRPr lang="en-US">
            <a:solidFill>
              <a:schemeClr val="tx1"/>
            </a:solidFill>
          </a:endParaRPr>
        </a:p>
      </dgm:t>
    </dgm:pt>
    <dgm:pt modelId="{C33E2FB6-52A8-6849-9EA6-CCC779F92B44}">
      <dgm:prSet custT="1"/>
      <dgm:spPr>
        <a:noFill/>
      </dgm:spPr>
      <dgm:t>
        <a:bodyPr/>
        <a:lstStyle/>
        <a:p>
          <a:pPr algn="just" rtl="0"/>
          <a:r>
            <a:rPr lang="en-US" sz="2400" dirty="0" smtClean="0">
              <a:solidFill>
                <a:schemeClr val="tx1"/>
              </a:solidFill>
              <a:latin typeface="Arial Narrow" pitchFamily="34" charset="0"/>
            </a:rPr>
            <a:t>1 officer and 2 clerks (or as required) for each assembly segment ,as viewing all CD’s is a time consuming task,</a:t>
          </a:r>
          <a:endParaRPr lang="en-US" sz="2400" dirty="0">
            <a:solidFill>
              <a:schemeClr val="tx1"/>
            </a:solidFill>
            <a:latin typeface="Arial Narrow" pitchFamily="34" charset="0"/>
          </a:endParaRPr>
        </a:p>
      </dgm:t>
    </dgm:pt>
    <dgm:pt modelId="{5E3ACDD9-480B-9D44-86FD-759C44CAB143}" type="sibTrans" cxnId="{6A46F67D-CB18-1B4D-B658-9183AA6CCC4B}">
      <dgm:prSet/>
      <dgm:spPr/>
      <dgm:t>
        <a:bodyPr/>
        <a:lstStyle/>
        <a:p>
          <a:endParaRPr lang="en-US" sz="2000">
            <a:solidFill>
              <a:schemeClr val="tx1"/>
            </a:solidFill>
          </a:endParaRPr>
        </a:p>
      </dgm:t>
    </dgm:pt>
    <dgm:pt modelId="{F82DAFDF-03E8-0944-9310-0432010BF251}" type="parTrans" cxnId="{6A46F67D-CB18-1B4D-B658-9183AA6CCC4B}">
      <dgm:prSet/>
      <dgm:spPr/>
      <dgm:t>
        <a:bodyPr/>
        <a:lstStyle/>
        <a:p>
          <a:endParaRPr lang="en-US" sz="2000">
            <a:solidFill>
              <a:schemeClr val="tx1"/>
            </a:solidFill>
          </a:endParaRPr>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A6200D96-CB07-4C47-8B77-141697E74CE5}" type="pres">
      <dgm:prSet presAssocID="{843D5302-D72F-6F45-AAEC-005CA18C1A0E}" presName="linNode" presStyleCnt="0"/>
      <dgm:spPr/>
    </dgm:pt>
    <dgm:pt modelId="{751954F5-1571-4E28-BF35-67DC8927423A}" type="pres">
      <dgm:prSet presAssocID="{843D5302-D72F-6F45-AAEC-005CA18C1A0E}" presName="parentText" presStyleLbl="node1" presStyleIdx="0" presStyleCnt="2">
        <dgm:presLayoutVars>
          <dgm:chMax val="1"/>
          <dgm:bulletEnabled val="1"/>
        </dgm:presLayoutVars>
      </dgm:prSet>
      <dgm:spPr/>
      <dgm:t>
        <a:bodyPr/>
        <a:lstStyle/>
        <a:p>
          <a:endParaRPr lang="en-US"/>
        </a:p>
      </dgm:t>
    </dgm:pt>
    <dgm:pt modelId="{B66EF4A9-19AC-41BE-95E2-C875491B70A1}" type="pres">
      <dgm:prSet presAssocID="{4BA15C86-78CB-B04B-8414-AE4C8CC0A64B}" presName="sp" presStyleCnt="0"/>
      <dgm:spPr/>
    </dgm:pt>
    <dgm:pt modelId="{612FADD7-D2D8-EE41-9583-8C82AA3137C3}" type="pres">
      <dgm:prSet presAssocID="{45104C72-AFB4-E248-B6E9-08D639D26FD5}" presName="linNode" presStyleCnt="0"/>
      <dgm:spPr/>
      <dgm:t>
        <a:bodyPr/>
        <a:lstStyle/>
        <a:p>
          <a:endParaRPr lang="en-US"/>
        </a:p>
      </dgm:t>
    </dgm:pt>
    <dgm:pt modelId="{69FA761F-DD12-2E45-8EE9-912325CDD18B}" type="pres">
      <dgm:prSet presAssocID="{45104C72-AFB4-E248-B6E9-08D639D26FD5}" presName="parentText" presStyleLbl="node1" presStyleIdx="1" presStyleCnt="2" custScaleX="66122" custScaleY="2000000">
        <dgm:presLayoutVars>
          <dgm:chMax val="1"/>
          <dgm:bulletEnabled val="1"/>
        </dgm:presLayoutVars>
      </dgm:prSet>
      <dgm:spPr/>
      <dgm:t>
        <a:bodyPr/>
        <a:lstStyle/>
        <a:p>
          <a:endParaRPr lang="en-US"/>
        </a:p>
      </dgm:t>
    </dgm:pt>
    <dgm:pt modelId="{2BFD9AB4-C8DF-C340-8219-7CCC8012898D}" type="pres">
      <dgm:prSet presAssocID="{45104C72-AFB4-E248-B6E9-08D639D26FD5}" presName="descendantText" presStyleLbl="alignAccFollowNode1" presStyleIdx="0" presStyleCnt="1" custScaleX="131393" custScaleY="2000000">
        <dgm:presLayoutVars>
          <dgm:bulletEnabled val="1"/>
        </dgm:presLayoutVars>
      </dgm:prSet>
      <dgm:spPr/>
      <dgm:t>
        <a:bodyPr/>
        <a:lstStyle/>
        <a:p>
          <a:endParaRPr lang="en-US"/>
        </a:p>
      </dgm:t>
    </dgm:pt>
  </dgm:ptLst>
  <dgm:cxnLst>
    <dgm:cxn modelId="{8B36E082-8393-1940-9561-207451E8C495}" srcId="{DB8397A1-88C5-EC47-9E29-47DD4BBCB853}" destId="{843D5302-D72F-6F45-AAEC-005CA18C1A0E}" srcOrd="0" destOrd="0" parTransId="{28710BE1-5E61-8C4A-914A-E3F4E8073CA8}" sibTransId="{4BA15C86-78CB-B04B-8414-AE4C8CC0A64B}"/>
    <dgm:cxn modelId="{E03EAF4A-E974-4795-8A41-A725FC2BF27D}" type="presOf" srcId="{843D5302-D72F-6F45-AAEC-005CA18C1A0E}" destId="{751954F5-1571-4E28-BF35-67DC8927423A}" srcOrd="0" destOrd="0" presId="urn:microsoft.com/office/officeart/2005/8/layout/vList5"/>
    <dgm:cxn modelId="{13444284-28D3-7842-A4BE-A83E0DAB5438}" srcId="{45104C72-AFB4-E248-B6E9-08D639D26FD5}" destId="{04DBB7A9-EDAB-1044-955F-BC0405F389E0}" srcOrd="1" destOrd="0" parTransId="{693084F7-E79D-8947-B3BD-DABA6B45AA8B}" sibTransId="{495F1D29-966D-644B-B331-08A33A6116C6}"/>
    <dgm:cxn modelId="{01F89E39-9337-4A21-B103-D7BABE4889E7}" type="presOf" srcId="{450F2B56-4006-4E41-8EEF-EE87FD6EA007}" destId="{2BFD9AB4-C8DF-C340-8219-7CCC8012898D}" srcOrd="0" destOrd="3" presId="urn:microsoft.com/office/officeart/2005/8/layout/vList5"/>
    <dgm:cxn modelId="{6A46F67D-CB18-1B4D-B658-9183AA6CCC4B}" srcId="{45104C72-AFB4-E248-B6E9-08D639D26FD5}" destId="{C33E2FB6-52A8-6849-9EA6-CCC779F92B44}" srcOrd="0" destOrd="0" parTransId="{F82DAFDF-03E8-0944-9310-0432010BF251}" sibTransId="{5E3ACDD9-480B-9D44-86FD-759C44CAB143}"/>
    <dgm:cxn modelId="{85282FAD-EC6C-4EA4-BBD5-C527704AF098}" type="presOf" srcId="{45104C72-AFB4-E248-B6E9-08D639D26FD5}" destId="{69FA761F-DD12-2E45-8EE9-912325CDD18B}" srcOrd="0" destOrd="0" presId="urn:microsoft.com/office/officeart/2005/8/layout/vList5"/>
    <dgm:cxn modelId="{798C76BD-6B95-2844-9841-12C347B8503C}" srcId="{45104C72-AFB4-E248-B6E9-08D639D26FD5}" destId="{450F2B56-4006-4E41-8EEF-EE87FD6EA007}" srcOrd="3" destOrd="0" parTransId="{E7492B81-E236-2344-BBA6-83D43AFCB497}" sibTransId="{8AFC37C0-2C1B-5845-83F1-A81751C6ADB4}"/>
    <dgm:cxn modelId="{7F684DDF-553C-4377-A584-02D06171A476}" type="presOf" srcId="{DB8397A1-88C5-EC47-9E29-47DD4BBCB853}" destId="{1862061F-0D1C-BA43-950C-408BBBC028D8}" srcOrd="0" destOrd="0" presId="urn:microsoft.com/office/officeart/2005/8/layout/vList5"/>
    <dgm:cxn modelId="{0C9B14EC-0607-43C7-B63D-6780370D4885}" type="presOf" srcId="{BE13BE42-1DD7-484F-8BD0-CD382B4C5B73}" destId="{2BFD9AB4-C8DF-C340-8219-7CCC8012898D}" srcOrd="0" destOrd="2" presId="urn:microsoft.com/office/officeart/2005/8/layout/vList5"/>
    <dgm:cxn modelId="{E49A50C2-3F86-B147-81E4-70DD555DAA21}" srcId="{DB8397A1-88C5-EC47-9E29-47DD4BBCB853}" destId="{45104C72-AFB4-E248-B6E9-08D639D26FD5}" srcOrd="1" destOrd="0" parTransId="{CB37A6C1-CE51-A94D-B999-BF191BD5BF8D}" sibTransId="{EB4C0602-B582-CE4E-B202-4C0D5A310125}"/>
    <dgm:cxn modelId="{52FBE8A3-DB46-4BD9-8036-65B69BA5C219}" type="presOf" srcId="{C33E2FB6-52A8-6849-9EA6-CCC779F92B44}" destId="{2BFD9AB4-C8DF-C340-8219-7CCC8012898D}" srcOrd="0" destOrd="0" presId="urn:microsoft.com/office/officeart/2005/8/layout/vList5"/>
    <dgm:cxn modelId="{23538937-DA68-4953-8007-183EF991887B}" type="presOf" srcId="{04DBB7A9-EDAB-1044-955F-BC0405F389E0}" destId="{2BFD9AB4-C8DF-C340-8219-7CCC8012898D}" srcOrd="0" destOrd="1" presId="urn:microsoft.com/office/officeart/2005/8/layout/vList5"/>
    <dgm:cxn modelId="{E121FF99-D669-A64F-B0FE-A5AEB98735BE}" srcId="{45104C72-AFB4-E248-B6E9-08D639D26FD5}" destId="{BE13BE42-1DD7-484F-8BD0-CD382B4C5B73}" srcOrd="2" destOrd="0" parTransId="{04DD9817-D53C-694F-8AFE-38A466C2365C}" sibTransId="{9AE29A20-DA1D-FC48-B04D-D31B459A61A4}"/>
    <dgm:cxn modelId="{4617233C-5B1A-479E-A8A4-CEBE7119664D}" type="presParOf" srcId="{1862061F-0D1C-BA43-950C-408BBBC028D8}" destId="{A6200D96-CB07-4C47-8B77-141697E74CE5}" srcOrd="0" destOrd="0" presId="urn:microsoft.com/office/officeart/2005/8/layout/vList5"/>
    <dgm:cxn modelId="{630C6A4D-75E8-4896-AC0C-B025309AA3AF}" type="presParOf" srcId="{A6200D96-CB07-4C47-8B77-141697E74CE5}" destId="{751954F5-1571-4E28-BF35-67DC8927423A}" srcOrd="0" destOrd="0" presId="urn:microsoft.com/office/officeart/2005/8/layout/vList5"/>
    <dgm:cxn modelId="{232DDC90-2A8A-4B84-9F80-D670AF1FB9E2}" type="presParOf" srcId="{1862061F-0D1C-BA43-950C-408BBBC028D8}" destId="{B66EF4A9-19AC-41BE-95E2-C875491B70A1}" srcOrd="1" destOrd="0" presId="urn:microsoft.com/office/officeart/2005/8/layout/vList5"/>
    <dgm:cxn modelId="{EA4C5E53-4BE1-4712-9D0E-F8C53DF252F0}" type="presParOf" srcId="{1862061F-0D1C-BA43-950C-408BBBC028D8}" destId="{612FADD7-D2D8-EE41-9583-8C82AA3137C3}" srcOrd="2" destOrd="0" presId="urn:microsoft.com/office/officeart/2005/8/layout/vList5"/>
    <dgm:cxn modelId="{A41C6791-566F-4FCF-A686-53C55BC0E643}" type="presParOf" srcId="{612FADD7-D2D8-EE41-9583-8C82AA3137C3}" destId="{69FA761F-DD12-2E45-8EE9-912325CDD18B}" srcOrd="0" destOrd="0" presId="urn:microsoft.com/office/officeart/2005/8/layout/vList5"/>
    <dgm:cxn modelId="{15837BD3-662A-4CB6-8001-2A9A9B9CFE07}" type="presParOf" srcId="{612FADD7-D2D8-EE41-9583-8C82AA3137C3}" destId="{2BFD9AB4-C8DF-C340-8219-7CCC8012898D}" srcOrd="1"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4" qsCatId="simple" csTypeId="urn:microsoft.com/office/officeart/2005/8/colors/colorful3" csCatId="colorful" phldr="1"/>
      <dgm:spPr/>
      <dgm:t>
        <a:bodyPr/>
        <a:lstStyle/>
        <a:p>
          <a:endParaRPr lang="en-US"/>
        </a:p>
      </dgm:t>
    </dgm:pt>
    <dgm:pt modelId="{606E3633-4CB4-5846-9A04-B5401D09F859}">
      <dgm:prSet custT="1"/>
      <dgm:spPr>
        <a:noFill/>
        <a:ln>
          <a:solidFill>
            <a:schemeClr val="tx1"/>
          </a:solidFill>
        </a:ln>
      </dgm:spPr>
      <dgm:t>
        <a:bodyPr/>
        <a:lstStyle/>
        <a:p>
          <a:pPr rtl="0"/>
          <a:r>
            <a:rPr lang="en-US" sz="2000" b="1" dirty="0" smtClean="0">
              <a:solidFill>
                <a:srgbClr val="000000"/>
              </a:solidFill>
            </a:rPr>
            <a:t>Accounting Team</a:t>
          </a:r>
          <a:endParaRPr lang="en-US" sz="2000" b="1" dirty="0">
            <a:solidFill>
              <a:srgbClr val="000000"/>
            </a:solidFill>
          </a:endParaRPr>
        </a:p>
      </dgm:t>
    </dgm:pt>
    <dgm:pt modelId="{886380D3-D32A-1B47-B3C7-CE801DE1FDB8}" type="parTrans" cxnId="{4D4C5F86-8EEB-0344-8D8B-5EC050ECDD3D}">
      <dgm:prSet/>
      <dgm:spPr/>
      <dgm:t>
        <a:bodyPr/>
        <a:lstStyle/>
        <a:p>
          <a:endParaRPr lang="en-US" sz="2000">
            <a:solidFill>
              <a:srgbClr val="000000"/>
            </a:solidFill>
          </a:endParaRPr>
        </a:p>
      </dgm:t>
    </dgm:pt>
    <dgm:pt modelId="{AC51AB12-5315-0444-933B-E54EF6D51889}" type="sibTrans" cxnId="{4D4C5F86-8EEB-0344-8D8B-5EC050ECDD3D}">
      <dgm:prSet/>
      <dgm:spPr/>
      <dgm:t>
        <a:bodyPr/>
        <a:lstStyle/>
        <a:p>
          <a:endParaRPr lang="en-US" sz="2000">
            <a:solidFill>
              <a:srgbClr val="000000"/>
            </a:solidFill>
          </a:endParaRPr>
        </a:p>
      </dgm:t>
    </dgm:pt>
    <dgm:pt modelId="{EC49BF45-07ED-854F-9E8E-AC2064EC2FC8}">
      <dgm:prSet custT="1"/>
      <dgm:spPr>
        <a:noFill/>
      </dgm:spPr>
      <dgm:t>
        <a:bodyPr/>
        <a:lstStyle/>
        <a:p>
          <a:pPr algn="just" rtl="0"/>
          <a:r>
            <a:rPr lang="en-US" sz="2000" dirty="0" smtClean="0">
              <a:solidFill>
                <a:srgbClr val="000000"/>
              </a:solidFill>
            </a:rPr>
            <a:t>One official and one accounting clerk per segment</a:t>
          </a:r>
          <a:endParaRPr lang="en-US" sz="2000" dirty="0">
            <a:solidFill>
              <a:srgbClr val="000000"/>
            </a:solidFill>
          </a:endParaRPr>
        </a:p>
      </dgm:t>
    </dgm:pt>
    <dgm:pt modelId="{411E3F86-ACF5-3A4D-BF25-FC762CC3A0F0}" type="parTrans" cxnId="{1D58EF28-A752-164E-8C16-FE5FE23267AD}">
      <dgm:prSet/>
      <dgm:spPr/>
      <dgm:t>
        <a:bodyPr/>
        <a:lstStyle/>
        <a:p>
          <a:endParaRPr lang="en-US" sz="2000">
            <a:solidFill>
              <a:srgbClr val="000000"/>
            </a:solidFill>
          </a:endParaRPr>
        </a:p>
      </dgm:t>
    </dgm:pt>
    <dgm:pt modelId="{E89755DF-3848-CA44-BB25-40A4096B2CF4}" type="sibTrans" cxnId="{1D58EF28-A752-164E-8C16-FE5FE23267AD}">
      <dgm:prSet/>
      <dgm:spPr/>
      <dgm:t>
        <a:bodyPr/>
        <a:lstStyle/>
        <a:p>
          <a:endParaRPr lang="en-US" sz="2000">
            <a:solidFill>
              <a:srgbClr val="000000"/>
            </a:solidFill>
          </a:endParaRPr>
        </a:p>
      </dgm:t>
    </dgm:pt>
    <dgm:pt modelId="{DE88574A-ACD4-234E-A887-35769950DA4C}">
      <dgm:prSet custT="1"/>
      <dgm:spPr>
        <a:noFill/>
      </dgm:spPr>
      <dgm:t>
        <a:bodyPr/>
        <a:lstStyle/>
        <a:p>
          <a:pPr algn="just" rtl="0"/>
          <a:r>
            <a:rPr lang="en-US" sz="2000" dirty="0" smtClean="0">
              <a:solidFill>
                <a:srgbClr val="000000"/>
              </a:solidFill>
            </a:rPr>
            <a:t>Drafted from employees of </a:t>
          </a:r>
          <a:r>
            <a:rPr lang="en-US" sz="2000" b="1" dirty="0" smtClean="0">
              <a:solidFill>
                <a:srgbClr val="000000"/>
              </a:solidFill>
            </a:rPr>
            <a:t>accounts wing of Central Govt. depts. </a:t>
          </a:r>
          <a:endParaRPr lang="en-US" sz="2000" b="1" dirty="0">
            <a:solidFill>
              <a:srgbClr val="000000"/>
            </a:solidFill>
          </a:endParaRPr>
        </a:p>
      </dgm:t>
    </dgm:pt>
    <dgm:pt modelId="{534C52FB-9DCE-DE45-9DD8-802531DD68FC}" type="parTrans" cxnId="{37CFA8FB-BFE2-4D42-BA44-CD09948F8AD7}">
      <dgm:prSet/>
      <dgm:spPr/>
      <dgm:t>
        <a:bodyPr/>
        <a:lstStyle/>
        <a:p>
          <a:endParaRPr lang="en-US"/>
        </a:p>
      </dgm:t>
    </dgm:pt>
    <dgm:pt modelId="{BC682434-C3DA-2C48-B8C8-850BD32C3B10}" type="sibTrans" cxnId="{37CFA8FB-BFE2-4D42-BA44-CD09948F8AD7}">
      <dgm:prSet/>
      <dgm:spPr/>
      <dgm:t>
        <a:bodyPr/>
        <a:lstStyle/>
        <a:p>
          <a:endParaRPr lang="en-US"/>
        </a:p>
      </dgm:t>
    </dgm:pt>
    <dgm:pt modelId="{BA086916-545D-7D48-B050-12E7E0601FEC}">
      <dgm:prSet custT="1"/>
      <dgm:spPr>
        <a:noFill/>
      </dgm:spPr>
      <dgm:t>
        <a:bodyPr/>
        <a:lstStyle/>
        <a:p>
          <a:pPr algn="just" rtl="0"/>
          <a:r>
            <a:rPr lang="en-US" sz="2000" dirty="0" smtClean="0">
              <a:solidFill>
                <a:srgbClr val="000000"/>
              </a:solidFill>
            </a:rPr>
            <a:t>Will enter expenditure incurred by the candidate on major expenses and corresponding notified rates against each item( major public meetings/rallies) in the Shadow Observation Register, </a:t>
          </a:r>
          <a:r>
            <a:rPr lang="en-US" sz="2000" b="1" dirty="0" smtClean="0"/>
            <a:t>reported by various teams and calculate the total expenditure of the event observed for each candidate.</a:t>
          </a:r>
          <a:endParaRPr lang="en-US" sz="2000" dirty="0">
            <a:solidFill>
              <a:srgbClr val="000000"/>
            </a:solidFill>
          </a:endParaRPr>
        </a:p>
      </dgm:t>
    </dgm:pt>
    <dgm:pt modelId="{B6C43E57-1998-8B4B-86FD-D7ED25C2D317}" type="parTrans" cxnId="{943DCC22-F1E4-F440-A018-7325821E4749}">
      <dgm:prSet/>
      <dgm:spPr/>
      <dgm:t>
        <a:bodyPr/>
        <a:lstStyle/>
        <a:p>
          <a:endParaRPr lang="en-US"/>
        </a:p>
      </dgm:t>
    </dgm:pt>
    <dgm:pt modelId="{15444681-8B9A-9A4E-ADF1-612E569A1FB5}" type="sibTrans" cxnId="{943DCC22-F1E4-F440-A018-7325821E4749}">
      <dgm:prSet/>
      <dgm:spPr/>
      <dgm:t>
        <a:bodyPr/>
        <a:lstStyle/>
        <a:p>
          <a:endParaRPr lang="en-US"/>
        </a:p>
      </dgm:t>
    </dgm:pt>
    <dgm:pt modelId="{EE80FA1B-D2B7-9242-B624-BA0E54A1A82A}">
      <dgm:prSet custT="1"/>
      <dgm:spPr>
        <a:noFill/>
      </dgm:spPr>
      <dgm:t>
        <a:bodyPr/>
        <a:lstStyle/>
        <a:p>
          <a:pPr algn="just" rtl="0"/>
          <a:r>
            <a:rPr lang="en-US" sz="2000" b="1" dirty="0" smtClean="0">
              <a:solidFill>
                <a:srgbClr val="000000"/>
              </a:solidFill>
            </a:rPr>
            <a:t>Work under Asst. EO, in preparation of </a:t>
          </a:r>
          <a:r>
            <a:rPr lang="en-US" sz="2000" b="1" u="sng" dirty="0" smtClean="0">
              <a:solidFill>
                <a:srgbClr val="000000"/>
              </a:solidFill>
            </a:rPr>
            <a:t>Shadow Observation Register</a:t>
          </a:r>
          <a:r>
            <a:rPr lang="en-US" sz="2000" b="1" dirty="0" smtClean="0">
              <a:solidFill>
                <a:srgbClr val="000000"/>
              </a:solidFill>
            </a:rPr>
            <a:t> and maintaining videos/ CD evidences carefully in </a:t>
          </a:r>
          <a:r>
            <a:rPr lang="en-US" sz="2000" b="1" u="none" dirty="0" smtClean="0">
              <a:solidFill>
                <a:srgbClr val="000000"/>
              </a:solidFill>
            </a:rPr>
            <a:t>Folder of Evidence</a:t>
          </a:r>
          <a:endParaRPr lang="en-US" sz="2000" b="1" u="none" dirty="0">
            <a:solidFill>
              <a:srgbClr val="000000"/>
            </a:solidFill>
          </a:endParaRPr>
        </a:p>
      </dgm:t>
    </dgm:pt>
    <dgm:pt modelId="{7F337C41-64FB-D045-9C1B-BA71210BE61D}" type="sibTrans" cxnId="{04750A3B-23DC-7245-A396-B5B1895F3136}">
      <dgm:prSet/>
      <dgm:spPr/>
      <dgm:t>
        <a:bodyPr/>
        <a:lstStyle/>
        <a:p>
          <a:endParaRPr lang="en-US"/>
        </a:p>
      </dgm:t>
    </dgm:pt>
    <dgm:pt modelId="{556BEC7A-2BB4-9445-AEE1-9F4E284B3C42}" type="parTrans" cxnId="{04750A3B-23DC-7245-A396-B5B1895F3136}">
      <dgm:prSet/>
      <dgm:spPr/>
      <dgm:t>
        <a:bodyPr/>
        <a:lstStyle/>
        <a:p>
          <a:endParaRPr lang="en-US"/>
        </a:p>
      </dgm:t>
    </dgm:pt>
    <dgm:pt modelId="{2B11BCAA-D121-4151-B6D6-60C0728DF19B}">
      <dgm:prSet custT="1"/>
      <dgm:spPr>
        <a:noFill/>
      </dgm:spPr>
      <dgm:t>
        <a:bodyPr/>
        <a:lstStyle/>
        <a:p>
          <a:pPr algn="just" rtl="0"/>
          <a:r>
            <a:rPr lang="en-US" sz="2000" b="1" u="none" dirty="0" smtClean="0">
              <a:solidFill>
                <a:srgbClr val="000000"/>
              </a:solidFill>
            </a:rPr>
            <a:t>To maintain proper back-up which can be called by Commission later.</a:t>
          </a:r>
          <a:endParaRPr lang="en-US" sz="2000" b="1" u="none" dirty="0">
            <a:solidFill>
              <a:srgbClr val="000000"/>
            </a:solidFill>
          </a:endParaRPr>
        </a:p>
      </dgm:t>
    </dgm:pt>
    <dgm:pt modelId="{1934BBD6-4083-467D-8AC8-26D8537D13E2}" type="parTrans" cxnId="{15336918-6C5C-437E-80FD-8D5FFB2367C1}">
      <dgm:prSet/>
      <dgm:spPr/>
    </dgm:pt>
    <dgm:pt modelId="{2DCAC530-0BA3-40A2-A12A-A5E87381F140}" type="sibTrans" cxnId="{15336918-6C5C-437E-80FD-8D5FFB2367C1}">
      <dgm:prSet/>
      <dgm:spPr/>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25F55C40-3937-D144-9A85-7DDAF2D3D78F}" type="pres">
      <dgm:prSet presAssocID="{606E3633-4CB4-5846-9A04-B5401D09F859}" presName="linNode" presStyleCnt="0"/>
      <dgm:spPr/>
    </dgm:pt>
    <dgm:pt modelId="{4C8F3B40-9E99-604C-B106-DE634FF7DF57}" type="pres">
      <dgm:prSet presAssocID="{606E3633-4CB4-5846-9A04-B5401D09F859}" presName="parentText" presStyleLbl="node1" presStyleIdx="0" presStyleCnt="1" custScaleX="66776" custScaleY="34957" custLinFactNeighborX="-11616" custLinFactNeighborY="4744">
        <dgm:presLayoutVars>
          <dgm:chMax val="1"/>
          <dgm:bulletEnabled val="1"/>
        </dgm:presLayoutVars>
      </dgm:prSet>
      <dgm:spPr/>
      <dgm:t>
        <a:bodyPr/>
        <a:lstStyle/>
        <a:p>
          <a:endParaRPr lang="en-US"/>
        </a:p>
      </dgm:t>
    </dgm:pt>
    <dgm:pt modelId="{333D3A64-BC2E-2949-8E15-256CC9DE4DAE}" type="pres">
      <dgm:prSet presAssocID="{606E3633-4CB4-5846-9A04-B5401D09F859}" presName="descendantText" presStyleLbl="alignAccFollowNode1" presStyleIdx="0" presStyleCnt="1" custScaleX="129243" custScaleY="116990">
        <dgm:presLayoutVars>
          <dgm:bulletEnabled val="1"/>
        </dgm:presLayoutVars>
      </dgm:prSet>
      <dgm:spPr/>
      <dgm:t>
        <a:bodyPr/>
        <a:lstStyle/>
        <a:p>
          <a:endParaRPr lang="en-US"/>
        </a:p>
      </dgm:t>
    </dgm:pt>
  </dgm:ptLst>
  <dgm:cxnLst>
    <dgm:cxn modelId="{0048EF9B-1AA0-4393-B8AE-0526AD4339DB}" type="presOf" srcId="{2B11BCAA-D121-4151-B6D6-60C0728DF19B}" destId="{333D3A64-BC2E-2949-8E15-256CC9DE4DAE}" srcOrd="0" destOrd="3" presId="urn:microsoft.com/office/officeart/2005/8/layout/vList5"/>
    <dgm:cxn modelId="{799DFEC6-0664-4AB5-ABFE-8B7E3BB6B5EA}" type="presOf" srcId="{DB8397A1-88C5-EC47-9E29-47DD4BBCB853}" destId="{1862061F-0D1C-BA43-950C-408BBBC028D8}" srcOrd="0" destOrd="0" presId="urn:microsoft.com/office/officeart/2005/8/layout/vList5"/>
    <dgm:cxn modelId="{46BBCADC-504F-41F3-AA7F-B7DFA5990DA3}" type="presOf" srcId="{EC49BF45-07ED-854F-9E8E-AC2064EC2FC8}" destId="{333D3A64-BC2E-2949-8E15-256CC9DE4DAE}" srcOrd="0" destOrd="0" presId="urn:microsoft.com/office/officeart/2005/8/layout/vList5"/>
    <dgm:cxn modelId="{D7E0C6F0-57E8-42EB-B373-C8825C92D3DF}" type="presOf" srcId="{EE80FA1B-D2B7-9242-B624-BA0E54A1A82A}" destId="{333D3A64-BC2E-2949-8E15-256CC9DE4DAE}" srcOrd="0" destOrd="2" presId="urn:microsoft.com/office/officeart/2005/8/layout/vList5"/>
    <dgm:cxn modelId="{15336918-6C5C-437E-80FD-8D5FFB2367C1}" srcId="{606E3633-4CB4-5846-9A04-B5401D09F859}" destId="{2B11BCAA-D121-4151-B6D6-60C0728DF19B}" srcOrd="3" destOrd="0" parTransId="{1934BBD6-4083-467D-8AC8-26D8537D13E2}" sibTransId="{2DCAC530-0BA3-40A2-A12A-A5E87381F140}"/>
    <dgm:cxn modelId="{04750A3B-23DC-7245-A396-B5B1895F3136}" srcId="{606E3633-4CB4-5846-9A04-B5401D09F859}" destId="{EE80FA1B-D2B7-9242-B624-BA0E54A1A82A}" srcOrd="2" destOrd="0" parTransId="{556BEC7A-2BB4-9445-AEE1-9F4E284B3C42}" sibTransId="{7F337C41-64FB-D045-9C1B-BA71210BE61D}"/>
    <dgm:cxn modelId="{4D4C5F86-8EEB-0344-8D8B-5EC050ECDD3D}" srcId="{DB8397A1-88C5-EC47-9E29-47DD4BBCB853}" destId="{606E3633-4CB4-5846-9A04-B5401D09F859}" srcOrd="0" destOrd="0" parTransId="{886380D3-D32A-1B47-B3C7-CE801DE1FDB8}" sibTransId="{AC51AB12-5315-0444-933B-E54EF6D51889}"/>
    <dgm:cxn modelId="{1D58EF28-A752-164E-8C16-FE5FE23267AD}" srcId="{606E3633-4CB4-5846-9A04-B5401D09F859}" destId="{EC49BF45-07ED-854F-9E8E-AC2064EC2FC8}" srcOrd="0" destOrd="0" parTransId="{411E3F86-ACF5-3A4D-BF25-FC762CC3A0F0}" sibTransId="{E89755DF-3848-CA44-BB25-40A4096B2CF4}"/>
    <dgm:cxn modelId="{37CFA8FB-BFE2-4D42-BA44-CD09948F8AD7}" srcId="{606E3633-4CB4-5846-9A04-B5401D09F859}" destId="{DE88574A-ACD4-234E-A887-35769950DA4C}" srcOrd="1" destOrd="0" parTransId="{534C52FB-9DCE-DE45-9DD8-802531DD68FC}" sibTransId="{BC682434-C3DA-2C48-B8C8-850BD32C3B10}"/>
    <dgm:cxn modelId="{0694E8D5-D77C-4255-A34E-BF4A8582A44F}" type="presOf" srcId="{606E3633-4CB4-5846-9A04-B5401D09F859}" destId="{4C8F3B40-9E99-604C-B106-DE634FF7DF57}" srcOrd="0" destOrd="0" presId="urn:microsoft.com/office/officeart/2005/8/layout/vList5"/>
    <dgm:cxn modelId="{943DCC22-F1E4-F440-A018-7325821E4749}" srcId="{606E3633-4CB4-5846-9A04-B5401D09F859}" destId="{BA086916-545D-7D48-B050-12E7E0601FEC}" srcOrd="4" destOrd="0" parTransId="{B6C43E57-1998-8B4B-86FD-D7ED25C2D317}" sibTransId="{15444681-8B9A-9A4E-ADF1-612E569A1FB5}"/>
    <dgm:cxn modelId="{19C398A8-4C85-4DF6-9C81-19EF65C8C98F}" type="presOf" srcId="{BA086916-545D-7D48-B050-12E7E0601FEC}" destId="{333D3A64-BC2E-2949-8E15-256CC9DE4DAE}" srcOrd="0" destOrd="4" presId="urn:microsoft.com/office/officeart/2005/8/layout/vList5"/>
    <dgm:cxn modelId="{4B4916DA-6847-4F9C-A086-00A4B0A7622C}" type="presOf" srcId="{DE88574A-ACD4-234E-A887-35769950DA4C}" destId="{333D3A64-BC2E-2949-8E15-256CC9DE4DAE}" srcOrd="0" destOrd="1" presId="urn:microsoft.com/office/officeart/2005/8/layout/vList5"/>
    <dgm:cxn modelId="{66184C00-8C86-4009-A71A-6C8D1B3BCC1D}" type="presParOf" srcId="{1862061F-0D1C-BA43-950C-408BBBC028D8}" destId="{25F55C40-3937-D144-9A85-7DDAF2D3D78F}" srcOrd="0" destOrd="0" presId="urn:microsoft.com/office/officeart/2005/8/layout/vList5"/>
    <dgm:cxn modelId="{314F7754-0B9C-492B-B1D5-457212D02048}" type="presParOf" srcId="{25F55C40-3937-D144-9A85-7DDAF2D3D78F}" destId="{4C8F3B40-9E99-604C-B106-DE634FF7DF57}" srcOrd="0" destOrd="0" presId="urn:microsoft.com/office/officeart/2005/8/layout/vList5"/>
    <dgm:cxn modelId="{0CC7C761-ABB9-4989-9A04-105C863B0084}" type="presParOf" srcId="{25F55C40-3937-D144-9A85-7DDAF2D3D78F}" destId="{333D3A64-BC2E-2949-8E15-256CC9DE4DAE}" srcOrd="1"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C024542F-3F20-BB46-9240-90814313D654}" type="doc">
      <dgm:prSet loTypeId="urn:microsoft.com/office/officeart/2005/8/layout/matrix2" loCatId="" qsTypeId="urn:microsoft.com/office/officeart/2005/8/quickstyle/simple4" qsCatId="simple" csTypeId="urn:microsoft.com/office/officeart/2005/8/colors/colorful3" csCatId="colorful" phldr="1"/>
      <dgm:spPr/>
      <dgm:t>
        <a:bodyPr/>
        <a:lstStyle/>
        <a:p>
          <a:endParaRPr lang="en-US"/>
        </a:p>
      </dgm:t>
    </dgm:pt>
    <dgm:pt modelId="{8CB3A6EB-663E-AC43-8D6B-D3919A583DED}">
      <dgm:prSet phldrT="[Text]" custT="1"/>
      <dgm:spPr>
        <a:noFill/>
        <a:ln>
          <a:solidFill>
            <a:srgbClr val="FFC000"/>
          </a:solidFill>
        </a:ln>
      </dgm:spPr>
      <dgm:t>
        <a:bodyPr/>
        <a:lstStyle/>
        <a:p>
          <a:r>
            <a:rPr lang="en-US" sz="2000" b="1" dirty="0" smtClean="0">
              <a:solidFill>
                <a:schemeClr val="tx1"/>
              </a:solidFill>
            </a:rPr>
            <a:t>3 or more FS per AC.FS- to attend to all complaints related to election expenditure &amp; MCC</a:t>
          </a:r>
          <a:endParaRPr lang="en-US" sz="2000" b="1" dirty="0">
            <a:solidFill>
              <a:schemeClr val="tx1"/>
            </a:solidFill>
          </a:endParaRPr>
        </a:p>
      </dgm:t>
    </dgm:pt>
    <dgm:pt modelId="{B91CC2CF-2D68-5943-ABCE-CDE30925763D}" type="parTrans" cxnId="{FA62C2DB-2D02-C143-9274-39ACD0BC42E3}">
      <dgm:prSet/>
      <dgm:spPr/>
      <dgm:t>
        <a:bodyPr/>
        <a:lstStyle/>
        <a:p>
          <a:endParaRPr lang="en-US" sz="2000" b="1">
            <a:solidFill>
              <a:srgbClr val="000000"/>
            </a:solidFill>
          </a:endParaRPr>
        </a:p>
      </dgm:t>
    </dgm:pt>
    <dgm:pt modelId="{936DF4C1-17DD-6C46-917F-6EAA6B361535}" type="sibTrans" cxnId="{FA62C2DB-2D02-C143-9274-39ACD0BC42E3}">
      <dgm:prSet/>
      <dgm:spPr/>
      <dgm:t>
        <a:bodyPr/>
        <a:lstStyle/>
        <a:p>
          <a:endParaRPr lang="en-US" sz="2000" b="1">
            <a:solidFill>
              <a:srgbClr val="000000"/>
            </a:solidFill>
          </a:endParaRPr>
        </a:p>
      </dgm:t>
    </dgm:pt>
    <dgm:pt modelId="{C44A9F26-0DA4-6247-89AB-086B9DC93713}">
      <dgm:prSet phldrT="[Text]" custT="1"/>
      <dgm:spPr>
        <a:noFill/>
        <a:ln>
          <a:solidFill>
            <a:srgbClr val="FFC000"/>
          </a:solidFill>
        </a:ln>
      </dgm:spPr>
      <dgm:t>
        <a:bodyPr/>
        <a:lstStyle/>
        <a:p>
          <a:r>
            <a:rPr lang="en-US" sz="2000" b="1" dirty="0" smtClean="0">
              <a:solidFill>
                <a:schemeClr val="tx1"/>
              </a:solidFill>
            </a:rPr>
            <a:t>Receive complaints forwarded by </a:t>
          </a:r>
          <a:r>
            <a:rPr lang="en-US" sz="2000" b="1" dirty="0" err="1" smtClean="0">
              <a:solidFill>
                <a:schemeClr val="tx1"/>
              </a:solidFill>
            </a:rPr>
            <a:t>Distt</a:t>
          </a:r>
          <a:r>
            <a:rPr lang="en-US" sz="2000" b="1" dirty="0" smtClean="0">
              <a:solidFill>
                <a:schemeClr val="tx1"/>
              </a:solidFill>
            </a:rPr>
            <a:t>. Complaint Monitoring Cell or forwarded from CEO Office</a:t>
          </a:r>
          <a:endParaRPr lang="en-US" sz="2000" b="1" dirty="0">
            <a:solidFill>
              <a:schemeClr val="tx1"/>
            </a:solidFill>
          </a:endParaRPr>
        </a:p>
      </dgm:t>
    </dgm:pt>
    <dgm:pt modelId="{2A01CEFA-5F33-2743-B860-5BECC4A96110}" type="sibTrans" cxnId="{C3099B85-52FF-6546-B238-F11D99D87179}">
      <dgm:prSet/>
      <dgm:spPr/>
      <dgm:t>
        <a:bodyPr/>
        <a:lstStyle/>
        <a:p>
          <a:endParaRPr lang="en-US" sz="2000" b="1">
            <a:solidFill>
              <a:srgbClr val="000000"/>
            </a:solidFill>
          </a:endParaRPr>
        </a:p>
      </dgm:t>
    </dgm:pt>
    <dgm:pt modelId="{9EFB6C8B-2087-F84D-B7B5-6ADB26A5F42C}" type="parTrans" cxnId="{C3099B85-52FF-6546-B238-F11D99D87179}">
      <dgm:prSet/>
      <dgm:spPr/>
      <dgm:t>
        <a:bodyPr/>
        <a:lstStyle/>
        <a:p>
          <a:endParaRPr lang="en-US" sz="2000" b="1">
            <a:solidFill>
              <a:srgbClr val="000000"/>
            </a:solidFill>
          </a:endParaRPr>
        </a:p>
      </dgm:t>
    </dgm:pt>
    <dgm:pt modelId="{893B2671-59B2-414A-948F-F4D8A260A7B8}">
      <dgm:prSet custT="1"/>
      <dgm:spPr>
        <a:noFill/>
        <a:ln>
          <a:solidFill>
            <a:srgbClr val="FFC000"/>
          </a:solidFill>
        </a:ln>
      </dgm:spPr>
      <dgm:t>
        <a:bodyPr/>
        <a:lstStyle/>
        <a:p>
          <a:r>
            <a:rPr lang="en-US" sz="2000" b="1" dirty="0" smtClean="0">
              <a:solidFill>
                <a:schemeClr val="tx1"/>
              </a:solidFill>
              <a:latin typeface="Century Schoolbook" pitchFamily="18" charset="0"/>
              <a:cs typeface="Calibri"/>
            </a:rPr>
            <a:t>Wherever not possible to reach within ½ hour, </a:t>
          </a:r>
          <a:r>
            <a:rPr lang="en-US" sz="2000" b="1" u="sng" dirty="0" smtClean="0">
              <a:solidFill>
                <a:schemeClr val="tx1"/>
              </a:solidFill>
              <a:latin typeface="Century Schoolbook" pitchFamily="18" charset="0"/>
              <a:cs typeface="Calibri"/>
            </a:rPr>
            <a:t>send SST or local SHO and monitor action taken </a:t>
          </a:r>
          <a:r>
            <a:rPr lang="en-US" sz="2000" b="1" dirty="0" smtClean="0">
              <a:solidFill>
                <a:schemeClr val="tx1"/>
              </a:solidFill>
              <a:latin typeface="Century Schoolbook" pitchFamily="18" charset="0"/>
              <a:cs typeface="Calibri"/>
            </a:rPr>
            <a:t>by the officials</a:t>
          </a:r>
          <a:endParaRPr lang="en-US" sz="2000" b="1" dirty="0">
            <a:solidFill>
              <a:schemeClr val="tx1"/>
            </a:solidFill>
            <a:latin typeface="Century Schoolbook" pitchFamily="18" charset="0"/>
            <a:cs typeface="Calibri"/>
          </a:endParaRPr>
        </a:p>
      </dgm:t>
    </dgm:pt>
    <dgm:pt modelId="{B22ED177-7508-4649-AF50-D4F3ACB84B3E}" type="parTrans" cxnId="{38FF134D-6F6F-AE46-B3EA-EC4F1AFEC0B7}">
      <dgm:prSet/>
      <dgm:spPr/>
      <dgm:t>
        <a:bodyPr/>
        <a:lstStyle/>
        <a:p>
          <a:endParaRPr lang="en-US" sz="2000" b="1">
            <a:solidFill>
              <a:srgbClr val="000000"/>
            </a:solidFill>
          </a:endParaRPr>
        </a:p>
      </dgm:t>
    </dgm:pt>
    <dgm:pt modelId="{FCE2DEBA-B4DC-2D4F-922E-18756E4ABABC}" type="sibTrans" cxnId="{38FF134D-6F6F-AE46-B3EA-EC4F1AFEC0B7}">
      <dgm:prSet/>
      <dgm:spPr/>
      <dgm:t>
        <a:bodyPr/>
        <a:lstStyle/>
        <a:p>
          <a:endParaRPr lang="en-US" sz="2000" b="1">
            <a:solidFill>
              <a:srgbClr val="000000"/>
            </a:solidFill>
          </a:endParaRPr>
        </a:p>
      </dgm:t>
    </dgm:pt>
    <dgm:pt modelId="{77C8CCBB-E9A4-BC4B-A4FF-8291A88F83BD}">
      <dgm:prSet custT="1"/>
      <dgm:spPr>
        <a:noFill/>
        <a:ln>
          <a:solidFill>
            <a:srgbClr val="FFC000"/>
          </a:solidFill>
        </a:ln>
      </dgm:spPr>
      <dgm:t>
        <a:bodyPr/>
        <a:lstStyle/>
        <a:p>
          <a:r>
            <a:rPr lang="en-US" sz="2000" b="1" dirty="0" smtClean="0">
              <a:solidFill>
                <a:schemeClr val="tx1"/>
              </a:solidFill>
            </a:rPr>
            <a:t>Take immediate action  on receipt of complaints which will provide complete contact details of complainant</a:t>
          </a:r>
          <a:endParaRPr lang="en-US" sz="2000" b="1" dirty="0">
            <a:solidFill>
              <a:schemeClr val="tx1"/>
            </a:solidFill>
          </a:endParaRPr>
        </a:p>
      </dgm:t>
    </dgm:pt>
    <dgm:pt modelId="{2C7FBD7B-D499-1142-A6AC-A911BA7CD05E}" type="sibTrans" cxnId="{17B8F9C1-FC2B-BC47-8F82-4F553E99D365}">
      <dgm:prSet/>
      <dgm:spPr/>
      <dgm:t>
        <a:bodyPr/>
        <a:lstStyle/>
        <a:p>
          <a:endParaRPr lang="en-US" sz="2000" b="1">
            <a:solidFill>
              <a:srgbClr val="000000"/>
            </a:solidFill>
          </a:endParaRPr>
        </a:p>
      </dgm:t>
    </dgm:pt>
    <dgm:pt modelId="{1806DFE6-57D3-CF4A-A29D-5FB3B3D027F6}" type="parTrans" cxnId="{17B8F9C1-FC2B-BC47-8F82-4F553E99D365}">
      <dgm:prSet/>
      <dgm:spPr/>
      <dgm:t>
        <a:bodyPr/>
        <a:lstStyle/>
        <a:p>
          <a:endParaRPr lang="en-US" sz="2000" b="1">
            <a:solidFill>
              <a:srgbClr val="000000"/>
            </a:solidFill>
          </a:endParaRPr>
        </a:p>
      </dgm:t>
    </dgm:pt>
    <dgm:pt modelId="{BDFEC496-E5AB-C14C-88A7-5E0E77B3FB35}" type="pres">
      <dgm:prSet presAssocID="{C024542F-3F20-BB46-9240-90814313D654}" presName="matrix" presStyleCnt="0">
        <dgm:presLayoutVars>
          <dgm:chMax val="1"/>
          <dgm:dir/>
          <dgm:resizeHandles val="exact"/>
        </dgm:presLayoutVars>
      </dgm:prSet>
      <dgm:spPr/>
      <dgm:t>
        <a:bodyPr/>
        <a:lstStyle/>
        <a:p>
          <a:endParaRPr lang="en-US"/>
        </a:p>
      </dgm:t>
    </dgm:pt>
    <dgm:pt modelId="{6C1EA408-9E3D-664A-8C92-3FE40BDFEE8A}" type="pres">
      <dgm:prSet presAssocID="{C024542F-3F20-BB46-9240-90814313D654}" presName="axisShape" presStyleLbl="bgShp" presStyleIdx="0" presStyleCnt="1"/>
      <dgm:spPr/>
      <dgm:t>
        <a:bodyPr/>
        <a:lstStyle/>
        <a:p>
          <a:endParaRPr lang="en-US"/>
        </a:p>
      </dgm:t>
    </dgm:pt>
    <dgm:pt modelId="{00E837A3-B063-5244-88AB-FE2B5997AB8A}" type="pres">
      <dgm:prSet presAssocID="{C024542F-3F20-BB46-9240-90814313D654}" presName="rect1" presStyleLbl="node1" presStyleIdx="0" presStyleCnt="4" custScaleX="114791" custScaleY="109755" custLinFactNeighborX="-4612" custLinFactNeighborY="-28">
        <dgm:presLayoutVars>
          <dgm:chMax val="0"/>
          <dgm:chPref val="0"/>
          <dgm:bulletEnabled val="1"/>
        </dgm:presLayoutVars>
      </dgm:prSet>
      <dgm:spPr/>
      <dgm:t>
        <a:bodyPr/>
        <a:lstStyle/>
        <a:p>
          <a:endParaRPr lang="en-US"/>
        </a:p>
      </dgm:t>
    </dgm:pt>
    <dgm:pt modelId="{4EB91443-86F9-F341-AFDF-559DCE04A5EB}" type="pres">
      <dgm:prSet presAssocID="{C024542F-3F20-BB46-9240-90814313D654}" presName="rect2" presStyleLbl="node1" presStyleIdx="1" presStyleCnt="4" custScaleY="115736" custLinFactNeighborX="85">
        <dgm:presLayoutVars>
          <dgm:chMax val="0"/>
          <dgm:chPref val="0"/>
          <dgm:bulletEnabled val="1"/>
        </dgm:presLayoutVars>
      </dgm:prSet>
      <dgm:spPr/>
      <dgm:t>
        <a:bodyPr/>
        <a:lstStyle/>
        <a:p>
          <a:endParaRPr lang="en-US"/>
        </a:p>
      </dgm:t>
    </dgm:pt>
    <dgm:pt modelId="{0D977C50-B7CF-1F45-95F0-1071FF88158A}" type="pres">
      <dgm:prSet presAssocID="{C024542F-3F20-BB46-9240-90814313D654}" presName="rect3" presStyleLbl="node1" presStyleIdx="2" presStyleCnt="4" custScaleX="115190" custScaleY="126312">
        <dgm:presLayoutVars>
          <dgm:chMax val="0"/>
          <dgm:chPref val="0"/>
          <dgm:bulletEnabled val="1"/>
        </dgm:presLayoutVars>
      </dgm:prSet>
      <dgm:spPr/>
      <dgm:t>
        <a:bodyPr/>
        <a:lstStyle/>
        <a:p>
          <a:endParaRPr lang="en-US"/>
        </a:p>
      </dgm:t>
    </dgm:pt>
    <dgm:pt modelId="{AEFAD2F0-9C17-0B4A-8AE3-281831A967F0}" type="pres">
      <dgm:prSet presAssocID="{C024542F-3F20-BB46-9240-90814313D654}" presName="rect4" presStyleLbl="node1" presStyleIdx="3" presStyleCnt="4" custScaleY="118088">
        <dgm:presLayoutVars>
          <dgm:chMax val="0"/>
          <dgm:chPref val="0"/>
          <dgm:bulletEnabled val="1"/>
        </dgm:presLayoutVars>
      </dgm:prSet>
      <dgm:spPr/>
      <dgm:t>
        <a:bodyPr/>
        <a:lstStyle/>
        <a:p>
          <a:endParaRPr lang="en-US"/>
        </a:p>
      </dgm:t>
    </dgm:pt>
  </dgm:ptLst>
  <dgm:cxnLst>
    <dgm:cxn modelId="{F444B08E-154F-4BCF-9F41-1D4912748CFE}" type="presOf" srcId="{893B2671-59B2-414A-948F-F4D8A260A7B8}" destId="{AEFAD2F0-9C17-0B4A-8AE3-281831A967F0}" srcOrd="0" destOrd="0" presId="urn:microsoft.com/office/officeart/2005/8/layout/matrix2"/>
    <dgm:cxn modelId="{4D45D238-FB7D-48FB-A2AA-4D466EC8DF94}" type="presOf" srcId="{8CB3A6EB-663E-AC43-8D6B-D3919A583DED}" destId="{00E837A3-B063-5244-88AB-FE2B5997AB8A}" srcOrd="0" destOrd="0" presId="urn:microsoft.com/office/officeart/2005/8/layout/matrix2"/>
    <dgm:cxn modelId="{38FF134D-6F6F-AE46-B3EA-EC4F1AFEC0B7}" srcId="{C024542F-3F20-BB46-9240-90814313D654}" destId="{893B2671-59B2-414A-948F-F4D8A260A7B8}" srcOrd="3" destOrd="0" parTransId="{B22ED177-7508-4649-AF50-D4F3ACB84B3E}" sibTransId="{FCE2DEBA-B4DC-2D4F-922E-18756E4ABABC}"/>
    <dgm:cxn modelId="{C3099B85-52FF-6546-B238-F11D99D87179}" srcId="{C024542F-3F20-BB46-9240-90814313D654}" destId="{C44A9F26-0DA4-6247-89AB-086B9DC93713}" srcOrd="1" destOrd="0" parTransId="{9EFB6C8B-2087-F84D-B7B5-6ADB26A5F42C}" sibTransId="{2A01CEFA-5F33-2743-B860-5BECC4A96110}"/>
    <dgm:cxn modelId="{07724892-1E32-4F36-B6CA-FD74DC284E53}" type="presOf" srcId="{C024542F-3F20-BB46-9240-90814313D654}" destId="{BDFEC496-E5AB-C14C-88A7-5E0E77B3FB35}" srcOrd="0" destOrd="0" presId="urn:microsoft.com/office/officeart/2005/8/layout/matrix2"/>
    <dgm:cxn modelId="{FA62C2DB-2D02-C143-9274-39ACD0BC42E3}" srcId="{C024542F-3F20-BB46-9240-90814313D654}" destId="{8CB3A6EB-663E-AC43-8D6B-D3919A583DED}" srcOrd="0" destOrd="0" parTransId="{B91CC2CF-2D68-5943-ABCE-CDE30925763D}" sibTransId="{936DF4C1-17DD-6C46-917F-6EAA6B361535}"/>
    <dgm:cxn modelId="{1EF329BC-5B26-43CE-9320-732EDF1D4EC3}" type="presOf" srcId="{77C8CCBB-E9A4-BC4B-A4FF-8291A88F83BD}" destId="{0D977C50-B7CF-1F45-95F0-1071FF88158A}" srcOrd="0" destOrd="0" presId="urn:microsoft.com/office/officeart/2005/8/layout/matrix2"/>
    <dgm:cxn modelId="{60ACCC1C-05F5-4D0E-A95D-0E7C64860082}" type="presOf" srcId="{C44A9F26-0DA4-6247-89AB-086B9DC93713}" destId="{4EB91443-86F9-F341-AFDF-559DCE04A5EB}" srcOrd="0" destOrd="0" presId="urn:microsoft.com/office/officeart/2005/8/layout/matrix2"/>
    <dgm:cxn modelId="{17B8F9C1-FC2B-BC47-8F82-4F553E99D365}" srcId="{C024542F-3F20-BB46-9240-90814313D654}" destId="{77C8CCBB-E9A4-BC4B-A4FF-8291A88F83BD}" srcOrd="2" destOrd="0" parTransId="{1806DFE6-57D3-CF4A-A29D-5FB3B3D027F6}" sibTransId="{2C7FBD7B-D499-1142-A6AC-A911BA7CD05E}"/>
    <dgm:cxn modelId="{22DFA97B-5AD3-4903-ADF7-DD2D382F9483}" type="presParOf" srcId="{BDFEC496-E5AB-C14C-88A7-5E0E77B3FB35}" destId="{6C1EA408-9E3D-664A-8C92-3FE40BDFEE8A}" srcOrd="0" destOrd="0" presId="urn:microsoft.com/office/officeart/2005/8/layout/matrix2"/>
    <dgm:cxn modelId="{A67C4CA2-186A-4A0A-A3AE-A9CB18E6A8FC}" type="presParOf" srcId="{BDFEC496-E5AB-C14C-88A7-5E0E77B3FB35}" destId="{00E837A3-B063-5244-88AB-FE2B5997AB8A}" srcOrd="1" destOrd="0" presId="urn:microsoft.com/office/officeart/2005/8/layout/matrix2"/>
    <dgm:cxn modelId="{58DB6F0B-9405-4F32-8A70-48AE1BC50263}" type="presParOf" srcId="{BDFEC496-E5AB-C14C-88A7-5E0E77B3FB35}" destId="{4EB91443-86F9-F341-AFDF-559DCE04A5EB}" srcOrd="2" destOrd="0" presId="urn:microsoft.com/office/officeart/2005/8/layout/matrix2"/>
    <dgm:cxn modelId="{5C03C2DF-DF0B-4CC5-88F4-E7EE4EFC9E37}" type="presParOf" srcId="{BDFEC496-E5AB-C14C-88A7-5E0E77B3FB35}" destId="{0D977C50-B7CF-1F45-95F0-1071FF88158A}" srcOrd="3" destOrd="0" presId="urn:microsoft.com/office/officeart/2005/8/layout/matrix2"/>
    <dgm:cxn modelId="{D97EE78F-737E-4560-9D08-412C94A6C696}" type="presParOf" srcId="{BDFEC496-E5AB-C14C-88A7-5E0E77B3FB35}" destId="{AEFAD2F0-9C17-0B4A-8AE3-281831A967F0}" srcOrd="4" destOrd="0" presId="urn:microsoft.com/office/officeart/2005/8/layout/matrix2"/>
  </dgm:cxnLst>
  <dgm:bg/>
  <dgm:whole/>
</dgm:dataModel>
</file>

<file path=ppt/diagrams/data14.xml><?xml version="1.0" encoding="utf-8"?>
<dgm:dataModel xmlns:dgm="http://schemas.openxmlformats.org/drawingml/2006/diagram" xmlns:a="http://schemas.openxmlformats.org/drawingml/2006/main">
  <dgm:ptLst>
    <dgm:pt modelId="{C024542F-3F20-BB46-9240-90814313D654}" type="doc">
      <dgm:prSet loTypeId="urn:microsoft.com/office/officeart/2005/8/layout/matrix2" loCatId="" qsTypeId="urn:microsoft.com/office/officeart/2005/8/quickstyle/simple4" qsCatId="simple" csTypeId="urn:microsoft.com/office/officeart/2005/8/colors/colorful2" csCatId="colorful" phldr="1"/>
      <dgm:spPr/>
      <dgm:t>
        <a:bodyPr/>
        <a:lstStyle/>
        <a:p>
          <a:endParaRPr lang="en-US"/>
        </a:p>
      </dgm:t>
    </dgm:pt>
    <dgm:pt modelId="{930F66B8-3AF1-CD44-A0F3-E38179775E5E}">
      <dgm:prSet custT="1"/>
      <dgm:spPr>
        <a:noFill/>
        <a:ln>
          <a:solidFill>
            <a:srgbClr val="FFC000"/>
          </a:solidFill>
        </a:ln>
      </dgm:spPr>
      <dgm:t>
        <a:bodyPr/>
        <a:lstStyle/>
        <a:p>
          <a:r>
            <a:rPr lang="en-US" sz="2200" b="1" dirty="0" smtClean="0">
              <a:solidFill>
                <a:srgbClr val="000000"/>
              </a:solidFill>
            </a:rPr>
            <a:t>All action taken by FS/SST/Local SHO to be </a:t>
          </a:r>
          <a:r>
            <a:rPr lang="en-US" sz="2200" b="1" dirty="0" err="1" smtClean="0">
              <a:solidFill>
                <a:srgbClr val="000000"/>
              </a:solidFill>
            </a:rPr>
            <a:t>videographed</a:t>
          </a:r>
          <a:endParaRPr lang="en-US" sz="2200" b="1" dirty="0" smtClean="0">
            <a:solidFill>
              <a:srgbClr val="000000"/>
            </a:solidFill>
          </a:endParaRPr>
        </a:p>
      </dgm:t>
    </dgm:pt>
    <dgm:pt modelId="{3ADF06B2-0711-974E-9E3D-0AFBF4BF862F}" type="parTrans" cxnId="{C47B5A1F-010E-BD48-B44C-7B7CABF66F14}">
      <dgm:prSet/>
      <dgm:spPr/>
      <dgm:t>
        <a:bodyPr/>
        <a:lstStyle/>
        <a:p>
          <a:endParaRPr lang="en-US" sz="2200" b="1">
            <a:solidFill>
              <a:srgbClr val="000000"/>
            </a:solidFill>
          </a:endParaRPr>
        </a:p>
      </dgm:t>
    </dgm:pt>
    <dgm:pt modelId="{3E807BCC-B3C6-E247-8DD2-1DF4A65CB967}" type="sibTrans" cxnId="{C47B5A1F-010E-BD48-B44C-7B7CABF66F14}">
      <dgm:prSet/>
      <dgm:spPr/>
      <dgm:t>
        <a:bodyPr/>
        <a:lstStyle/>
        <a:p>
          <a:endParaRPr lang="en-US" sz="2200" b="1">
            <a:solidFill>
              <a:srgbClr val="000000"/>
            </a:solidFill>
          </a:endParaRPr>
        </a:p>
      </dgm:t>
    </dgm:pt>
    <dgm:pt modelId="{4D0C114B-6B84-7842-BF0D-D3D83EE09086}">
      <dgm:prSet custT="1"/>
      <dgm:spPr>
        <a:noFill/>
        <a:ln>
          <a:solidFill>
            <a:srgbClr val="FFC000"/>
          </a:solidFill>
        </a:ln>
      </dgm:spPr>
      <dgm:t>
        <a:bodyPr/>
        <a:lstStyle/>
        <a:p>
          <a:r>
            <a:rPr lang="en-US" sz="2200" b="1" dirty="0" smtClean="0">
              <a:solidFill>
                <a:srgbClr val="000000"/>
              </a:solidFill>
            </a:rPr>
            <a:t>Forward Daily Report (in Ann. prescribed) to SP &amp; DEO and copy to AEO</a:t>
          </a:r>
          <a:endParaRPr lang="en-US" sz="2200" b="1" dirty="0">
            <a:solidFill>
              <a:srgbClr val="000000"/>
            </a:solidFill>
          </a:endParaRPr>
        </a:p>
      </dgm:t>
    </dgm:pt>
    <dgm:pt modelId="{38531A5F-A965-064E-8749-6015DC6775CD}" type="parTrans" cxnId="{41BFD39B-038E-6543-9A03-CADBCD4BAD30}">
      <dgm:prSet/>
      <dgm:spPr/>
      <dgm:t>
        <a:bodyPr/>
        <a:lstStyle/>
        <a:p>
          <a:endParaRPr lang="en-US" sz="2200" b="1">
            <a:solidFill>
              <a:srgbClr val="000000"/>
            </a:solidFill>
          </a:endParaRPr>
        </a:p>
      </dgm:t>
    </dgm:pt>
    <dgm:pt modelId="{FDF9B071-6B0A-7948-8C7D-EC1084913C04}" type="sibTrans" cxnId="{41BFD39B-038E-6543-9A03-CADBCD4BAD30}">
      <dgm:prSet/>
      <dgm:spPr/>
      <dgm:t>
        <a:bodyPr/>
        <a:lstStyle/>
        <a:p>
          <a:endParaRPr lang="en-US" sz="2200" b="1">
            <a:solidFill>
              <a:srgbClr val="000000"/>
            </a:solidFill>
          </a:endParaRPr>
        </a:p>
      </dgm:t>
    </dgm:pt>
    <dgm:pt modelId="{64CD7048-587C-874B-A154-07B717A112FD}">
      <dgm:prSet custT="1"/>
      <dgm:spPr>
        <a:noFill/>
        <a:ln>
          <a:solidFill>
            <a:srgbClr val="FFC000"/>
          </a:solidFill>
        </a:ln>
      </dgm:spPr>
      <dgm:t>
        <a:bodyPr/>
        <a:lstStyle/>
        <a:p>
          <a:r>
            <a:rPr lang="en-US" sz="2200" b="1" dirty="0" smtClean="0">
              <a:solidFill>
                <a:srgbClr val="000000"/>
              </a:solidFill>
            </a:rPr>
            <a:t>FS- report action taken to District Control Room/ Call Centre</a:t>
          </a:r>
        </a:p>
      </dgm:t>
    </dgm:pt>
    <dgm:pt modelId="{EC72493C-FA81-6B43-BB7D-8BDFE372A825}" type="parTrans" cxnId="{264A6C9A-4BCE-524F-8A0B-758A5E141407}">
      <dgm:prSet/>
      <dgm:spPr/>
      <dgm:t>
        <a:bodyPr/>
        <a:lstStyle/>
        <a:p>
          <a:endParaRPr lang="en-US" sz="2200" b="1">
            <a:solidFill>
              <a:srgbClr val="000000"/>
            </a:solidFill>
          </a:endParaRPr>
        </a:p>
      </dgm:t>
    </dgm:pt>
    <dgm:pt modelId="{D51D1D4E-78FD-5242-B88B-E2D5E2FABD86}" type="sibTrans" cxnId="{264A6C9A-4BCE-524F-8A0B-758A5E141407}">
      <dgm:prSet/>
      <dgm:spPr/>
      <dgm:t>
        <a:bodyPr/>
        <a:lstStyle/>
        <a:p>
          <a:endParaRPr lang="en-US" sz="2200" b="1">
            <a:solidFill>
              <a:srgbClr val="000000"/>
            </a:solidFill>
          </a:endParaRPr>
        </a:p>
      </dgm:t>
    </dgm:pt>
    <dgm:pt modelId="{9CE9EE4E-87F4-5542-ABCE-14980DE8A5E6}">
      <dgm:prSet custT="1"/>
      <dgm:spPr>
        <a:noFill/>
        <a:ln>
          <a:solidFill>
            <a:srgbClr val="FFC000"/>
          </a:solidFill>
        </a:ln>
      </dgm:spPr>
      <dgm:t>
        <a:bodyPr/>
        <a:lstStyle/>
        <a:p>
          <a:r>
            <a:rPr lang="en-US" sz="2200" b="1" dirty="0" smtClean="0">
              <a:solidFill>
                <a:srgbClr val="000000"/>
              </a:solidFill>
            </a:rPr>
            <a:t>Complainant to be contacted in case of clarification </a:t>
          </a:r>
        </a:p>
      </dgm:t>
    </dgm:pt>
    <dgm:pt modelId="{D65B6512-DD6F-B141-A42D-5BC76E8A077A}" type="parTrans" cxnId="{C9B4DBB8-12CA-9A46-9379-B14D33B5B7BF}">
      <dgm:prSet/>
      <dgm:spPr/>
      <dgm:t>
        <a:bodyPr/>
        <a:lstStyle/>
        <a:p>
          <a:endParaRPr lang="en-US" sz="2200" b="1">
            <a:solidFill>
              <a:srgbClr val="000000"/>
            </a:solidFill>
          </a:endParaRPr>
        </a:p>
      </dgm:t>
    </dgm:pt>
    <dgm:pt modelId="{AB26B37F-B039-CC40-8259-939F0FEA083E}" type="sibTrans" cxnId="{C9B4DBB8-12CA-9A46-9379-B14D33B5B7BF}">
      <dgm:prSet/>
      <dgm:spPr/>
      <dgm:t>
        <a:bodyPr/>
        <a:lstStyle/>
        <a:p>
          <a:endParaRPr lang="en-US" sz="2200" b="1">
            <a:solidFill>
              <a:srgbClr val="000000"/>
            </a:solidFill>
          </a:endParaRPr>
        </a:p>
      </dgm:t>
    </dgm:pt>
    <dgm:pt modelId="{BDFEC496-E5AB-C14C-88A7-5E0E77B3FB35}" type="pres">
      <dgm:prSet presAssocID="{C024542F-3F20-BB46-9240-90814313D654}" presName="matrix" presStyleCnt="0">
        <dgm:presLayoutVars>
          <dgm:chMax val="1"/>
          <dgm:dir/>
          <dgm:resizeHandles val="exact"/>
        </dgm:presLayoutVars>
      </dgm:prSet>
      <dgm:spPr/>
      <dgm:t>
        <a:bodyPr/>
        <a:lstStyle/>
        <a:p>
          <a:endParaRPr lang="en-US"/>
        </a:p>
      </dgm:t>
    </dgm:pt>
    <dgm:pt modelId="{6C1EA408-9E3D-664A-8C92-3FE40BDFEE8A}" type="pres">
      <dgm:prSet presAssocID="{C024542F-3F20-BB46-9240-90814313D654}" presName="axisShape" presStyleLbl="bgShp" presStyleIdx="0" presStyleCnt="1"/>
      <dgm:spPr>
        <a:blipFill rotWithShape="0">
          <a:blip xmlns:r="http://schemas.openxmlformats.org/officeDocument/2006/relationships" r:embed="rId1"/>
          <a:tile tx="0" ty="0" sx="100000" sy="100000" flip="none" algn="tl"/>
        </a:blipFill>
      </dgm:spPr>
      <dgm:t>
        <a:bodyPr/>
        <a:lstStyle/>
        <a:p>
          <a:endParaRPr lang="en-US"/>
        </a:p>
      </dgm:t>
    </dgm:pt>
    <dgm:pt modelId="{00E837A3-B063-5244-88AB-FE2B5997AB8A}" type="pres">
      <dgm:prSet presAssocID="{C024542F-3F20-BB46-9240-90814313D654}" presName="rect1" presStyleLbl="node1" presStyleIdx="0" presStyleCnt="4" custScaleX="110067">
        <dgm:presLayoutVars>
          <dgm:chMax val="0"/>
          <dgm:chPref val="0"/>
          <dgm:bulletEnabled val="1"/>
        </dgm:presLayoutVars>
      </dgm:prSet>
      <dgm:spPr/>
      <dgm:t>
        <a:bodyPr/>
        <a:lstStyle/>
        <a:p>
          <a:endParaRPr lang="en-US"/>
        </a:p>
      </dgm:t>
    </dgm:pt>
    <dgm:pt modelId="{4EB91443-86F9-F341-AFDF-559DCE04A5EB}" type="pres">
      <dgm:prSet presAssocID="{C024542F-3F20-BB46-9240-90814313D654}" presName="rect2" presStyleLbl="node1" presStyleIdx="1" presStyleCnt="4">
        <dgm:presLayoutVars>
          <dgm:chMax val="0"/>
          <dgm:chPref val="0"/>
          <dgm:bulletEnabled val="1"/>
        </dgm:presLayoutVars>
      </dgm:prSet>
      <dgm:spPr/>
      <dgm:t>
        <a:bodyPr/>
        <a:lstStyle/>
        <a:p>
          <a:endParaRPr lang="en-US"/>
        </a:p>
      </dgm:t>
    </dgm:pt>
    <dgm:pt modelId="{0D977C50-B7CF-1F45-95F0-1071FF88158A}" type="pres">
      <dgm:prSet presAssocID="{C024542F-3F20-BB46-9240-90814313D654}" presName="rect3" presStyleLbl="node1" presStyleIdx="2" presStyleCnt="4">
        <dgm:presLayoutVars>
          <dgm:chMax val="0"/>
          <dgm:chPref val="0"/>
          <dgm:bulletEnabled val="1"/>
        </dgm:presLayoutVars>
      </dgm:prSet>
      <dgm:spPr/>
      <dgm:t>
        <a:bodyPr/>
        <a:lstStyle/>
        <a:p>
          <a:endParaRPr lang="en-US"/>
        </a:p>
      </dgm:t>
    </dgm:pt>
    <dgm:pt modelId="{AEFAD2F0-9C17-0B4A-8AE3-281831A967F0}" type="pres">
      <dgm:prSet presAssocID="{C024542F-3F20-BB46-9240-90814313D654}" presName="rect4" presStyleLbl="node1" presStyleIdx="3" presStyleCnt="4">
        <dgm:presLayoutVars>
          <dgm:chMax val="0"/>
          <dgm:chPref val="0"/>
          <dgm:bulletEnabled val="1"/>
        </dgm:presLayoutVars>
      </dgm:prSet>
      <dgm:spPr/>
      <dgm:t>
        <a:bodyPr/>
        <a:lstStyle/>
        <a:p>
          <a:endParaRPr lang="en-US"/>
        </a:p>
      </dgm:t>
    </dgm:pt>
  </dgm:ptLst>
  <dgm:cxnLst>
    <dgm:cxn modelId="{97BDA632-BB00-4DFD-9D90-2A99E689C8DF}" type="presOf" srcId="{930F66B8-3AF1-CD44-A0F3-E38179775E5E}" destId="{00E837A3-B063-5244-88AB-FE2B5997AB8A}" srcOrd="0" destOrd="0" presId="urn:microsoft.com/office/officeart/2005/8/layout/matrix2"/>
    <dgm:cxn modelId="{28B56BDB-DB14-4DC7-A01B-EBE674E406B4}" type="presOf" srcId="{4D0C114B-6B84-7842-BF0D-D3D83EE09086}" destId="{AEFAD2F0-9C17-0B4A-8AE3-281831A967F0}" srcOrd="0" destOrd="0" presId="urn:microsoft.com/office/officeart/2005/8/layout/matrix2"/>
    <dgm:cxn modelId="{C47B5A1F-010E-BD48-B44C-7B7CABF66F14}" srcId="{C024542F-3F20-BB46-9240-90814313D654}" destId="{930F66B8-3AF1-CD44-A0F3-E38179775E5E}" srcOrd="0" destOrd="0" parTransId="{3ADF06B2-0711-974E-9E3D-0AFBF4BF862F}" sibTransId="{3E807BCC-B3C6-E247-8DD2-1DF4A65CB967}"/>
    <dgm:cxn modelId="{41BFD39B-038E-6543-9A03-CADBCD4BAD30}" srcId="{C024542F-3F20-BB46-9240-90814313D654}" destId="{4D0C114B-6B84-7842-BF0D-D3D83EE09086}" srcOrd="3" destOrd="0" parTransId="{38531A5F-A965-064E-8749-6015DC6775CD}" sibTransId="{FDF9B071-6B0A-7948-8C7D-EC1084913C04}"/>
    <dgm:cxn modelId="{264A6C9A-4BCE-524F-8A0B-758A5E141407}" srcId="{C024542F-3F20-BB46-9240-90814313D654}" destId="{64CD7048-587C-874B-A154-07B717A112FD}" srcOrd="2" destOrd="0" parTransId="{EC72493C-FA81-6B43-BB7D-8BDFE372A825}" sibTransId="{D51D1D4E-78FD-5242-B88B-E2D5E2FABD86}"/>
    <dgm:cxn modelId="{6B04A0AC-55B6-42DF-A023-8121D8EDEEBB}" type="presOf" srcId="{9CE9EE4E-87F4-5542-ABCE-14980DE8A5E6}" destId="{4EB91443-86F9-F341-AFDF-559DCE04A5EB}" srcOrd="0" destOrd="0" presId="urn:microsoft.com/office/officeart/2005/8/layout/matrix2"/>
    <dgm:cxn modelId="{4B165827-AF5B-4800-9539-73BC59D7C8BB}" type="presOf" srcId="{64CD7048-587C-874B-A154-07B717A112FD}" destId="{0D977C50-B7CF-1F45-95F0-1071FF88158A}" srcOrd="0" destOrd="0" presId="urn:microsoft.com/office/officeart/2005/8/layout/matrix2"/>
    <dgm:cxn modelId="{4B693CFC-3B61-449A-87DB-848CC0B786D0}" type="presOf" srcId="{C024542F-3F20-BB46-9240-90814313D654}" destId="{BDFEC496-E5AB-C14C-88A7-5E0E77B3FB35}" srcOrd="0" destOrd="0" presId="urn:microsoft.com/office/officeart/2005/8/layout/matrix2"/>
    <dgm:cxn modelId="{C9B4DBB8-12CA-9A46-9379-B14D33B5B7BF}" srcId="{C024542F-3F20-BB46-9240-90814313D654}" destId="{9CE9EE4E-87F4-5542-ABCE-14980DE8A5E6}" srcOrd="1" destOrd="0" parTransId="{D65B6512-DD6F-B141-A42D-5BC76E8A077A}" sibTransId="{AB26B37F-B039-CC40-8259-939F0FEA083E}"/>
    <dgm:cxn modelId="{CF638BD5-585F-456E-812B-F1FDFB1B419F}" type="presParOf" srcId="{BDFEC496-E5AB-C14C-88A7-5E0E77B3FB35}" destId="{6C1EA408-9E3D-664A-8C92-3FE40BDFEE8A}" srcOrd="0" destOrd="0" presId="urn:microsoft.com/office/officeart/2005/8/layout/matrix2"/>
    <dgm:cxn modelId="{7557EC5B-C283-4802-98CE-1EF95B1B904A}" type="presParOf" srcId="{BDFEC496-E5AB-C14C-88A7-5E0E77B3FB35}" destId="{00E837A3-B063-5244-88AB-FE2B5997AB8A}" srcOrd="1" destOrd="0" presId="urn:microsoft.com/office/officeart/2005/8/layout/matrix2"/>
    <dgm:cxn modelId="{AD01E4F3-7F3A-4EC9-A80D-1B5CC9338DCD}" type="presParOf" srcId="{BDFEC496-E5AB-C14C-88A7-5E0E77B3FB35}" destId="{4EB91443-86F9-F341-AFDF-559DCE04A5EB}" srcOrd="2" destOrd="0" presId="urn:microsoft.com/office/officeart/2005/8/layout/matrix2"/>
    <dgm:cxn modelId="{5ECDC70B-61D5-4D0A-9ED6-A5700F583F43}" type="presParOf" srcId="{BDFEC496-E5AB-C14C-88A7-5E0E77B3FB35}" destId="{0D977C50-B7CF-1F45-95F0-1071FF88158A}" srcOrd="3" destOrd="0" presId="urn:microsoft.com/office/officeart/2005/8/layout/matrix2"/>
    <dgm:cxn modelId="{7E0CBE36-1C00-404A-A0E6-DBD44DFF7528}" type="presParOf" srcId="{BDFEC496-E5AB-C14C-88A7-5E0E77B3FB35}" destId="{AEFAD2F0-9C17-0B4A-8AE3-281831A967F0}" srcOrd="4" destOrd="0" presId="urn:microsoft.com/office/officeart/2005/8/layout/matrix2"/>
  </dgm:cxnLst>
  <dgm:bg/>
  <dgm:whole/>
</dgm:dataModel>
</file>

<file path=ppt/diagrams/data15.xml><?xml version="1.0" encoding="utf-8"?>
<dgm:dataModel xmlns:dgm="http://schemas.openxmlformats.org/drawingml/2006/diagram" xmlns:a="http://schemas.openxmlformats.org/drawingml/2006/main">
  <dgm:ptLst>
    <dgm:pt modelId="{9C70DB03-F9F1-5548-BE7F-0FDD3CA9FD07}" type="doc">
      <dgm:prSet loTypeId="urn:microsoft.com/office/officeart/2005/8/layout/hList3" loCatId="" qsTypeId="urn:microsoft.com/office/officeart/2005/8/quickstyle/simple4" qsCatId="simple" csTypeId="urn:microsoft.com/office/officeart/2005/8/colors/colorful2" csCatId="colorful" phldr="1"/>
      <dgm:spPr/>
      <dgm:t>
        <a:bodyPr/>
        <a:lstStyle/>
        <a:p>
          <a:endParaRPr lang="en-US"/>
        </a:p>
      </dgm:t>
    </dgm:pt>
    <dgm:pt modelId="{B623ED9C-F028-D647-AD20-9C5156DB2757}">
      <dgm:prSet custT="1"/>
      <dgm:spPr>
        <a:blipFill rotWithShape="0">
          <a:blip xmlns:r="http://schemas.openxmlformats.org/officeDocument/2006/relationships" r:embed="rId1"/>
          <a:tile tx="0" ty="0" sx="100000" sy="100000" flip="none" algn="tl"/>
        </a:blipFill>
      </dgm:spPr>
      <dgm:t>
        <a:bodyPr/>
        <a:lstStyle/>
        <a:p>
          <a:pPr rtl="0"/>
          <a:r>
            <a:rPr lang="en-US" sz="4400" b="1" dirty="0" smtClean="0">
              <a:solidFill>
                <a:srgbClr val="000000"/>
              </a:solidFill>
            </a:rPr>
            <a:t>Criminality</a:t>
          </a:r>
          <a:r>
            <a:rPr lang="en-US" sz="4400" dirty="0" smtClean="0">
              <a:solidFill>
                <a:srgbClr val="000000"/>
              </a:solidFill>
            </a:rPr>
            <a:t> is determined if:</a:t>
          </a:r>
          <a:endParaRPr lang="en-US" sz="4400" dirty="0">
            <a:solidFill>
              <a:srgbClr val="000000"/>
            </a:solidFill>
          </a:endParaRPr>
        </a:p>
      </dgm:t>
    </dgm:pt>
    <dgm:pt modelId="{46AE5FFB-BB79-4444-8D0E-ADDD17E1A53A}" type="parTrans" cxnId="{4BF147EC-C3B4-1741-8DA0-3D121C930468}">
      <dgm:prSet/>
      <dgm:spPr/>
      <dgm:t>
        <a:bodyPr/>
        <a:lstStyle/>
        <a:p>
          <a:endParaRPr lang="en-US">
            <a:solidFill>
              <a:srgbClr val="000000"/>
            </a:solidFill>
          </a:endParaRPr>
        </a:p>
      </dgm:t>
    </dgm:pt>
    <dgm:pt modelId="{CDD4A782-7D94-2C4B-B604-979B80477CFB}" type="sibTrans" cxnId="{4BF147EC-C3B4-1741-8DA0-3D121C930468}">
      <dgm:prSet/>
      <dgm:spPr/>
      <dgm:t>
        <a:bodyPr/>
        <a:lstStyle/>
        <a:p>
          <a:endParaRPr lang="en-US">
            <a:solidFill>
              <a:srgbClr val="000000"/>
            </a:solidFill>
          </a:endParaRPr>
        </a:p>
      </dgm:t>
    </dgm:pt>
    <dgm:pt modelId="{9B0DA834-D9A3-CC4D-B069-5242C8B6F66D}">
      <dgm:prSet custT="1"/>
      <dgm:spPr>
        <a:blipFill rotWithShape="0">
          <a:blip xmlns:r="http://schemas.openxmlformats.org/officeDocument/2006/relationships" r:embed="rId1"/>
          <a:tile tx="0" ty="0" sx="100000" sy="100000" flip="none" algn="tl"/>
        </a:blipFill>
        <a:ln>
          <a:solidFill>
            <a:schemeClr val="accent1"/>
          </a:solidFill>
        </a:ln>
      </dgm:spPr>
      <dgm:t>
        <a:bodyPr anchor="t" anchorCtr="1"/>
        <a:lstStyle/>
        <a:p>
          <a:pPr algn="l" rtl="0"/>
          <a:r>
            <a:rPr lang="en-US" sz="2400" b="1" dirty="0" smtClean="0">
              <a:solidFill>
                <a:srgbClr val="000000"/>
              </a:solidFill>
            </a:rPr>
            <a:t>Banner/poster/</a:t>
          </a:r>
        </a:p>
        <a:p>
          <a:pPr algn="l" rtl="0"/>
          <a:r>
            <a:rPr lang="en-US" sz="2400" b="1" dirty="0" smtClean="0">
              <a:solidFill>
                <a:srgbClr val="000000"/>
              </a:solidFill>
            </a:rPr>
            <a:t>voter slip/any campaign  material </a:t>
          </a:r>
          <a:r>
            <a:rPr lang="en-US" sz="2400" dirty="0" smtClean="0">
              <a:solidFill>
                <a:srgbClr val="000000"/>
              </a:solidFill>
            </a:rPr>
            <a:t>along with cash or gift</a:t>
          </a:r>
          <a:endParaRPr lang="en-US" sz="2400" dirty="0">
            <a:solidFill>
              <a:srgbClr val="000000"/>
            </a:solidFill>
          </a:endParaRPr>
        </a:p>
      </dgm:t>
    </dgm:pt>
    <dgm:pt modelId="{8C551BCB-0E9E-7944-98EB-23760B94D840}" type="parTrans" cxnId="{30141251-51DF-E649-980E-DDED2E63FAA4}">
      <dgm:prSet/>
      <dgm:spPr/>
      <dgm:t>
        <a:bodyPr/>
        <a:lstStyle/>
        <a:p>
          <a:endParaRPr lang="en-US">
            <a:solidFill>
              <a:srgbClr val="000000"/>
            </a:solidFill>
          </a:endParaRPr>
        </a:p>
      </dgm:t>
    </dgm:pt>
    <dgm:pt modelId="{63AAEA40-BF46-384F-9A30-62D76E809B70}" type="sibTrans" cxnId="{30141251-51DF-E649-980E-DDED2E63FAA4}">
      <dgm:prSet/>
      <dgm:spPr/>
      <dgm:t>
        <a:bodyPr/>
        <a:lstStyle/>
        <a:p>
          <a:endParaRPr lang="en-US">
            <a:solidFill>
              <a:srgbClr val="000000"/>
            </a:solidFill>
          </a:endParaRPr>
        </a:p>
      </dgm:t>
    </dgm:pt>
    <dgm:pt modelId="{026B7C8E-3553-FC4A-993C-9C60A32042BC}">
      <dgm:prSet custT="1"/>
      <dgm:spPr>
        <a:blipFill rotWithShape="0">
          <a:blip xmlns:r="http://schemas.openxmlformats.org/officeDocument/2006/relationships" r:embed="rId1"/>
          <a:tile tx="0" ty="0" sx="100000" sy="100000" flip="none" algn="tl"/>
        </a:blipFill>
        <a:ln>
          <a:solidFill>
            <a:schemeClr val="accent1"/>
          </a:solidFill>
        </a:ln>
      </dgm:spPr>
      <dgm:t>
        <a:bodyPr anchor="t" anchorCtr="1"/>
        <a:lstStyle/>
        <a:p>
          <a:pPr rtl="0"/>
          <a:r>
            <a:rPr lang="en-US" sz="2400" b="1" dirty="0" smtClean="0">
              <a:solidFill>
                <a:srgbClr val="000000"/>
              </a:solidFill>
            </a:rPr>
            <a:t>Arms or illicit items </a:t>
          </a:r>
          <a:r>
            <a:rPr lang="en-US" sz="2400" dirty="0" smtClean="0">
              <a:solidFill>
                <a:srgbClr val="000000"/>
              </a:solidFill>
            </a:rPr>
            <a:t>along with cash or gift ( more than Rs. 10,000)</a:t>
          </a:r>
          <a:endParaRPr lang="en-US" sz="2400" dirty="0">
            <a:solidFill>
              <a:srgbClr val="000000"/>
            </a:solidFill>
          </a:endParaRPr>
        </a:p>
      </dgm:t>
    </dgm:pt>
    <dgm:pt modelId="{4D91277D-2290-3A4F-B8BD-1A8DFD96F90B}" type="parTrans" cxnId="{6003BE9F-E51D-D64E-B7A2-E6AFA820DB43}">
      <dgm:prSet/>
      <dgm:spPr/>
      <dgm:t>
        <a:bodyPr/>
        <a:lstStyle/>
        <a:p>
          <a:endParaRPr lang="en-US">
            <a:solidFill>
              <a:srgbClr val="000000"/>
            </a:solidFill>
          </a:endParaRPr>
        </a:p>
      </dgm:t>
    </dgm:pt>
    <dgm:pt modelId="{7F3721C0-0817-F043-8E9E-E8E7E4915F6B}" type="sibTrans" cxnId="{6003BE9F-E51D-D64E-B7A2-E6AFA820DB43}">
      <dgm:prSet/>
      <dgm:spPr/>
      <dgm:t>
        <a:bodyPr/>
        <a:lstStyle/>
        <a:p>
          <a:endParaRPr lang="en-US">
            <a:solidFill>
              <a:srgbClr val="000000"/>
            </a:solidFill>
          </a:endParaRPr>
        </a:p>
      </dgm:t>
    </dgm:pt>
    <dgm:pt modelId="{A1E4485A-22D6-D047-93E1-F26175C7323D}">
      <dgm:prSet custT="1"/>
      <dgm:spPr>
        <a:blipFill rotWithShape="0">
          <a:blip xmlns:r="http://schemas.openxmlformats.org/officeDocument/2006/relationships" r:embed="rId1"/>
          <a:tile tx="0" ty="0" sx="100000" sy="100000" flip="none" algn="tl"/>
        </a:blipFill>
        <a:ln>
          <a:solidFill>
            <a:schemeClr val="accent1"/>
          </a:solidFill>
        </a:ln>
      </dgm:spPr>
      <dgm:t>
        <a:bodyPr anchor="t" anchorCtr="1"/>
        <a:lstStyle/>
        <a:p>
          <a:pPr rtl="0">
            <a:lnSpc>
              <a:spcPct val="100000"/>
            </a:lnSpc>
            <a:spcAft>
              <a:spcPts val="0"/>
            </a:spcAft>
          </a:pPr>
          <a:r>
            <a:rPr lang="en-US" sz="2400" dirty="0" smtClean="0">
              <a:solidFill>
                <a:srgbClr val="000000"/>
              </a:solidFill>
            </a:rPr>
            <a:t>Cash(more than 50,000) </a:t>
          </a:r>
          <a:r>
            <a:rPr lang="en-US" sz="2400" b="1" dirty="0" smtClean="0">
              <a:solidFill>
                <a:srgbClr val="000000"/>
              </a:solidFill>
            </a:rPr>
            <a:t>in custody of any candidate /</a:t>
          </a:r>
        </a:p>
        <a:p>
          <a:pPr rtl="0">
            <a:lnSpc>
              <a:spcPct val="100000"/>
            </a:lnSpc>
            <a:spcAft>
              <a:spcPts val="0"/>
            </a:spcAft>
          </a:pPr>
          <a:r>
            <a:rPr lang="en-US" sz="2400" b="1" dirty="0" smtClean="0">
              <a:solidFill>
                <a:srgbClr val="000000"/>
              </a:solidFill>
            </a:rPr>
            <a:t>Agent/ party official being carried in a vehicle  or </a:t>
          </a:r>
          <a:r>
            <a:rPr lang="en-US" sz="2400" dirty="0" smtClean="0">
              <a:solidFill>
                <a:srgbClr val="000000"/>
              </a:solidFill>
            </a:rPr>
            <a:t> any </a:t>
          </a:r>
          <a:r>
            <a:rPr lang="en-US" sz="2400" b="1" dirty="0" smtClean="0">
              <a:solidFill>
                <a:srgbClr val="000000"/>
              </a:solidFill>
            </a:rPr>
            <a:t>other modus operandi leading to crime</a:t>
          </a:r>
          <a:endParaRPr lang="en-US" sz="2400" dirty="0">
            <a:solidFill>
              <a:srgbClr val="000000"/>
            </a:solidFill>
          </a:endParaRPr>
        </a:p>
      </dgm:t>
    </dgm:pt>
    <dgm:pt modelId="{EDD547F0-5B88-354F-9733-26ADDD48DC2C}" type="parTrans" cxnId="{9D6F1242-D3E5-AD46-87E1-B8A91735A9A3}">
      <dgm:prSet/>
      <dgm:spPr/>
      <dgm:t>
        <a:bodyPr/>
        <a:lstStyle/>
        <a:p>
          <a:endParaRPr lang="en-US">
            <a:solidFill>
              <a:srgbClr val="000000"/>
            </a:solidFill>
          </a:endParaRPr>
        </a:p>
      </dgm:t>
    </dgm:pt>
    <dgm:pt modelId="{2D9BB51A-3740-0244-83F8-FBF8C951E5D9}" type="sibTrans" cxnId="{9D6F1242-D3E5-AD46-87E1-B8A91735A9A3}">
      <dgm:prSet/>
      <dgm:spPr/>
      <dgm:t>
        <a:bodyPr/>
        <a:lstStyle/>
        <a:p>
          <a:endParaRPr lang="en-US">
            <a:solidFill>
              <a:srgbClr val="000000"/>
            </a:solidFill>
          </a:endParaRPr>
        </a:p>
      </dgm:t>
    </dgm:pt>
    <dgm:pt modelId="{F192C5BC-B4F8-0A4F-AA44-BB6E186EB59C}" type="pres">
      <dgm:prSet presAssocID="{9C70DB03-F9F1-5548-BE7F-0FDD3CA9FD07}" presName="composite" presStyleCnt="0">
        <dgm:presLayoutVars>
          <dgm:chMax val="1"/>
          <dgm:dir/>
          <dgm:resizeHandles val="exact"/>
        </dgm:presLayoutVars>
      </dgm:prSet>
      <dgm:spPr/>
      <dgm:t>
        <a:bodyPr/>
        <a:lstStyle/>
        <a:p>
          <a:endParaRPr lang="en-US"/>
        </a:p>
      </dgm:t>
    </dgm:pt>
    <dgm:pt modelId="{D8CC2A32-737B-D349-8AD4-C0151A32406D}" type="pres">
      <dgm:prSet presAssocID="{B623ED9C-F028-D647-AD20-9C5156DB2757}" presName="roof" presStyleLbl="dkBgShp" presStyleIdx="0" presStyleCnt="2" custScaleY="91962"/>
      <dgm:spPr/>
      <dgm:t>
        <a:bodyPr/>
        <a:lstStyle/>
        <a:p>
          <a:endParaRPr lang="en-US"/>
        </a:p>
      </dgm:t>
    </dgm:pt>
    <dgm:pt modelId="{0E64D4B3-242B-C847-96DC-B7F60BEB75F7}" type="pres">
      <dgm:prSet presAssocID="{B623ED9C-F028-D647-AD20-9C5156DB2757}" presName="pillars" presStyleCnt="0"/>
      <dgm:spPr/>
    </dgm:pt>
    <dgm:pt modelId="{906FD96D-F22F-314E-B839-E69B71D75732}" type="pres">
      <dgm:prSet presAssocID="{B623ED9C-F028-D647-AD20-9C5156DB2757}" presName="pillar1" presStyleLbl="node1" presStyleIdx="0" presStyleCnt="3" custScaleY="114082">
        <dgm:presLayoutVars>
          <dgm:bulletEnabled val="1"/>
        </dgm:presLayoutVars>
      </dgm:prSet>
      <dgm:spPr/>
      <dgm:t>
        <a:bodyPr/>
        <a:lstStyle/>
        <a:p>
          <a:endParaRPr lang="en-US"/>
        </a:p>
      </dgm:t>
    </dgm:pt>
    <dgm:pt modelId="{2BDE8EFE-7DB3-7E42-9387-DB3B5946C802}" type="pres">
      <dgm:prSet presAssocID="{026B7C8E-3553-FC4A-993C-9C60A32042BC}" presName="pillarX" presStyleLbl="node1" presStyleIdx="1" presStyleCnt="3" custScaleY="114082">
        <dgm:presLayoutVars>
          <dgm:bulletEnabled val="1"/>
        </dgm:presLayoutVars>
      </dgm:prSet>
      <dgm:spPr/>
      <dgm:t>
        <a:bodyPr/>
        <a:lstStyle/>
        <a:p>
          <a:endParaRPr lang="en-US"/>
        </a:p>
      </dgm:t>
    </dgm:pt>
    <dgm:pt modelId="{074A5382-C847-014F-AAAC-133E9B294D40}" type="pres">
      <dgm:prSet presAssocID="{A1E4485A-22D6-D047-93E1-F26175C7323D}" presName="pillarX" presStyleLbl="node1" presStyleIdx="2" presStyleCnt="3" custScaleY="114082">
        <dgm:presLayoutVars>
          <dgm:bulletEnabled val="1"/>
        </dgm:presLayoutVars>
      </dgm:prSet>
      <dgm:spPr/>
      <dgm:t>
        <a:bodyPr/>
        <a:lstStyle/>
        <a:p>
          <a:endParaRPr lang="en-US"/>
        </a:p>
      </dgm:t>
    </dgm:pt>
    <dgm:pt modelId="{99406D8C-E5B5-DB40-84DE-0681607F908D}" type="pres">
      <dgm:prSet presAssocID="{B623ED9C-F028-D647-AD20-9C5156DB2757}" presName="base" presStyleLbl="dkBgShp" presStyleIdx="1" presStyleCnt="2"/>
      <dgm:spPr/>
    </dgm:pt>
  </dgm:ptLst>
  <dgm:cxnLst>
    <dgm:cxn modelId="{30141251-51DF-E649-980E-DDED2E63FAA4}" srcId="{B623ED9C-F028-D647-AD20-9C5156DB2757}" destId="{9B0DA834-D9A3-CC4D-B069-5242C8B6F66D}" srcOrd="0" destOrd="0" parTransId="{8C551BCB-0E9E-7944-98EB-23760B94D840}" sibTransId="{63AAEA40-BF46-384F-9A30-62D76E809B70}"/>
    <dgm:cxn modelId="{7BA15766-329E-4A26-AD79-F9BAB50D98D0}" type="presOf" srcId="{A1E4485A-22D6-D047-93E1-F26175C7323D}" destId="{074A5382-C847-014F-AAAC-133E9B294D40}" srcOrd="0" destOrd="0" presId="urn:microsoft.com/office/officeart/2005/8/layout/hList3"/>
    <dgm:cxn modelId="{C6771457-B0EE-4635-8DAF-BFBFBC91C7EB}" type="presOf" srcId="{9C70DB03-F9F1-5548-BE7F-0FDD3CA9FD07}" destId="{F192C5BC-B4F8-0A4F-AA44-BB6E186EB59C}" srcOrd="0" destOrd="0" presId="urn:microsoft.com/office/officeart/2005/8/layout/hList3"/>
    <dgm:cxn modelId="{97335E15-93B6-4951-A945-F10F10C25EC4}" type="presOf" srcId="{026B7C8E-3553-FC4A-993C-9C60A32042BC}" destId="{2BDE8EFE-7DB3-7E42-9387-DB3B5946C802}" srcOrd="0" destOrd="0" presId="urn:microsoft.com/office/officeart/2005/8/layout/hList3"/>
    <dgm:cxn modelId="{6003BE9F-E51D-D64E-B7A2-E6AFA820DB43}" srcId="{B623ED9C-F028-D647-AD20-9C5156DB2757}" destId="{026B7C8E-3553-FC4A-993C-9C60A32042BC}" srcOrd="1" destOrd="0" parTransId="{4D91277D-2290-3A4F-B8BD-1A8DFD96F90B}" sibTransId="{7F3721C0-0817-F043-8E9E-E8E7E4915F6B}"/>
    <dgm:cxn modelId="{245C6F2C-3CF2-44F5-BD30-DBFC17E32DD5}" type="presOf" srcId="{9B0DA834-D9A3-CC4D-B069-5242C8B6F66D}" destId="{906FD96D-F22F-314E-B839-E69B71D75732}" srcOrd="0" destOrd="0" presId="urn:microsoft.com/office/officeart/2005/8/layout/hList3"/>
    <dgm:cxn modelId="{6C733150-C485-435F-81EC-A01B0E50D070}" type="presOf" srcId="{B623ED9C-F028-D647-AD20-9C5156DB2757}" destId="{D8CC2A32-737B-D349-8AD4-C0151A32406D}" srcOrd="0" destOrd="0" presId="urn:microsoft.com/office/officeart/2005/8/layout/hList3"/>
    <dgm:cxn modelId="{4BF147EC-C3B4-1741-8DA0-3D121C930468}" srcId="{9C70DB03-F9F1-5548-BE7F-0FDD3CA9FD07}" destId="{B623ED9C-F028-D647-AD20-9C5156DB2757}" srcOrd="0" destOrd="0" parTransId="{46AE5FFB-BB79-4444-8D0E-ADDD17E1A53A}" sibTransId="{CDD4A782-7D94-2C4B-B604-979B80477CFB}"/>
    <dgm:cxn modelId="{9D6F1242-D3E5-AD46-87E1-B8A91735A9A3}" srcId="{B623ED9C-F028-D647-AD20-9C5156DB2757}" destId="{A1E4485A-22D6-D047-93E1-F26175C7323D}" srcOrd="2" destOrd="0" parTransId="{EDD547F0-5B88-354F-9733-26ADDD48DC2C}" sibTransId="{2D9BB51A-3740-0244-83F8-FBF8C951E5D9}"/>
    <dgm:cxn modelId="{CDD48DB0-5EA1-4D7D-BDD2-F28F5C711BC7}" type="presParOf" srcId="{F192C5BC-B4F8-0A4F-AA44-BB6E186EB59C}" destId="{D8CC2A32-737B-D349-8AD4-C0151A32406D}" srcOrd="0" destOrd="0" presId="urn:microsoft.com/office/officeart/2005/8/layout/hList3"/>
    <dgm:cxn modelId="{122D679A-4590-4C6C-88B0-D2C0E06582CD}" type="presParOf" srcId="{F192C5BC-B4F8-0A4F-AA44-BB6E186EB59C}" destId="{0E64D4B3-242B-C847-96DC-B7F60BEB75F7}" srcOrd="1" destOrd="0" presId="urn:microsoft.com/office/officeart/2005/8/layout/hList3"/>
    <dgm:cxn modelId="{034466DB-06C7-4DA0-BFF2-6576B80775A6}" type="presParOf" srcId="{0E64D4B3-242B-C847-96DC-B7F60BEB75F7}" destId="{906FD96D-F22F-314E-B839-E69B71D75732}" srcOrd="0" destOrd="0" presId="urn:microsoft.com/office/officeart/2005/8/layout/hList3"/>
    <dgm:cxn modelId="{CD987430-A2B0-4DA3-A53E-B447D1B4C045}" type="presParOf" srcId="{0E64D4B3-242B-C847-96DC-B7F60BEB75F7}" destId="{2BDE8EFE-7DB3-7E42-9387-DB3B5946C802}" srcOrd="1" destOrd="0" presId="urn:microsoft.com/office/officeart/2005/8/layout/hList3"/>
    <dgm:cxn modelId="{AFC0B34D-AE9B-419A-95A5-C78AEC7740C2}" type="presParOf" srcId="{0E64D4B3-242B-C847-96DC-B7F60BEB75F7}" destId="{074A5382-C847-014F-AAAC-133E9B294D40}" srcOrd="2" destOrd="0" presId="urn:microsoft.com/office/officeart/2005/8/layout/hList3"/>
    <dgm:cxn modelId="{3B2720B2-E35D-4BFD-9312-8969671C6CF9}" type="presParOf" srcId="{F192C5BC-B4F8-0A4F-AA44-BB6E186EB59C}" destId="{99406D8C-E5B5-DB40-84DE-0681607F908D}" srcOrd="2" destOrd="0" presId="urn:microsoft.com/office/officeart/2005/8/layout/hList3"/>
  </dgm:cxnLst>
  <dgm:bg/>
  <dgm:whole/>
</dgm:dataModel>
</file>

<file path=ppt/diagrams/data16.xml><?xml version="1.0" encoding="utf-8"?>
<dgm:dataModel xmlns:dgm="http://schemas.openxmlformats.org/drawingml/2006/diagram" xmlns:a="http://schemas.openxmlformats.org/drawingml/2006/main">
  <dgm:ptLst>
    <dgm:pt modelId="{9C70DB03-F9F1-5548-BE7F-0FDD3CA9FD07}"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97198902-862B-7548-A917-0C11ECB648E9}">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0"/>
          <a:r>
            <a:rPr lang="en-US" sz="3600" dirty="0" smtClean="0">
              <a:solidFill>
                <a:srgbClr val="000000"/>
              </a:solidFill>
            </a:rPr>
            <a:t>Utmost care to ensure all </a:t>
          </a:r>
          <a:r>
            <a:rPr lang="en-US" sz="3600" b="1" dirty="0" smtClean="0">
              <a:solidFill>
                <a:srgbClr val="000000"/>
              </a:solidFill>
            </a:rPr>
            <a:t>politeness, decency and courtesy</a:t>
          </a:r>
          <a:endParaRPr lang="en-US" sz="2400" dirty="0">
            <a:solidFill>
              <a:srgbClr val="000000"/>
            </a:solidFill>
          </a:endParaRPr>
        </a:p>
      </dgm:t>
    </dgm:pt>
    <dgm:pt modelId="{9059EF80-D54F-FB46-B8D7-683DCFBECA0E}" type="parTrans" cxnId="{D67A509A-C805-724A-BA58-4CA7996EE744}">
      <dgm:prSet/>
      <dgm:spPr/>
      <dgm:t>
        <a:bodyPr/>
        <a:lstStyle/>
        <a:p>
          <a:endParaRPr lang="en-US">
            <a:solidFill>
              <a:srgbClr val="000000"/>
            </a:solidFill>
          </a:endParaRPr>
        </a:p>
      </dgm:t>
    </dgm:pt>
    <dgm:pt modelId="{6BD9DA3C-0E6B-EE4D-8FDB-0FEC5F6E16CE}" type="sibTrans" cxnId="{D67A509A-C805-724A-BA58-4CA7996EE744}">
      <dgm:prSet/>
      <dgm:spPr/>
      <dgm:t>
        <a:bodyPr/>
        <a:lstStyle/>
        <a:p>
          <a:endParaRPr lang="en-US">
            <a:solidFill>
              <a:srgbClr val="000000"/>
            </a:solidFill>
          </a:endParaRPr>
        </a:p>
      </dgm:t>
    </dgm:pt>
    <dgm:pt modelId="{F8AE7514-DBF0-B349-8F6E-FC0E45198327}">
      <dgm:prSet custT="1"/>
      <dgm:spPr>
        <a:blipFill rotWithShape="0">
          <a:blip xmlns:r="http://schemas.openxmlformats.org/officeDocument/2006/relationships" r:embed="rId1"/>
          <a:tile tx="0" ty="0" sx="100000" sy="100000" flip="none" algn="tl"/>
        </a:blipFill>
      </dgm:spPr>
      <dgm:t>
        <a:bodyPr anchor="t" anchorCtr="0"/>
        <a:lstStyle/>
        <a:p>
          <a:pPr rtl="0"/>
          <a:r>
            <a:rPr lang="en-US" sz="2400" dirty="0" smtClean="0">
              <a:solidFill>
                <a:srgbClr val="000000"/>
              </a:solidFill>
            </a:rPr>
            <a:t>Seizure has to be done with proper </a:t>
          </a:r>
          <a:r>
            <a:rPr lang="en-US" sz="2400" dirty="0" err="1" smtClean="0">
              <a:solidFill>
                <a:srgbClr val="000000"/>
              </a:solidFill>
            </a:rPr>
            <a:t>Panchnama</a:t>
          </a:r>
          <a:r>
            <a:rPr lang="en-US" sz="2400" dirty="0" smtClean="0">
              <a:solidFill>
                <a:srgbClr val="000000"/>
              </a:solidFill>
            </a:rPr>
            <a:t>/ Acknowledgement</a:t>
          </a:r>
          <a:endParaRPr lang="en-US" sz="2400" dirty="0">
            <a:solidFill>
              <a:srgbClr val="000000"/>
            </a:solidFill>
          </a:endParaRPr>
        </a:p>
      </dgm:t>
    </dgm:pt>
    <dgm:pt modelId="{F04C6A3B-C69F-064B-927D-183E15D32D97}" type="parTrans" cxnId="{5744DC4E-A01A-F249-8442-3F758510E242}">
      <dgm:prSet/>
      <dgm:spPr/>
      <dgm:t>
        <a:bodyPr/>
        <a:lstStyle/>
        <a:p>
          <a:endParaRPr lang="en-US">
            <a:solidFill>
              <a:srgbClr val="000000"/>
            </a:solidFill>
          </a:endParaRPr>
        </a:p>
      </dgm:t>
    </dgm:pt>
    <dgm:pt modelId="{120C056B-C0FE-B641-A739-472A41E62F17}" type="sibTrans" cxnId="{5744DC4E-A01A-F249-8442-3F758510E242}">
      <dgm:prSet/>
      <dgm:spPr/>
      <dgm:t>
        <a:bodyPr/>
        <a:lstStyle/>
        <a:p>
          <a:endParaRPr lang="en-US">
            <a:solidFill>
              <a:srgbClr val="000000"/>
            </a:solidFill>
          </a:endParaRPr>
        </a:p>
      </dgm:t>
    </dgm:pt>
    <dgm:pt modelId="{8B41EBB6-78F2-6146-B1B2-A9CDF701762F}">
      <dgm:prSet/>
      <dgm:spPr>
        <a:blipFill rotWithShape="0">
          <a:blip xmlns:r="http://schemas.openxmlformats.org/officeDocument/2006/relationships" r:embed="rId1"/>
          <a:tile tx="0" ty="0" sx="100000" sy="100000" flip="none" algn="tl"/>
        </a:blipFill>
      </dgm:spPr>
      <dgm:t>
        <a:bodyPr anchor="t" anchorCtr="0"/>
        <a:lstStyle/>
        <a:p>
          <a:pPr rtl="0"/>
          <a:r>
            <a:rPr lang="en-US" b="1" dirty="0" smtClean="0">
              <a:solidFill>
                <a:srgbClr val="000000"/>
              </a:solidFill>
            </a:rPr>
            <a:t>FIR to be lodged </a:t>
          </a:r>
          <a:r>
            <a:rPr lang="en-US" dirty="0" smtClean="0">
              <a:solidFill>
                <a:srgbClr val="000000"/>
              </a:solidFill>
            </a:rPr>
            <a:t>and also put in notice board of RO. </a:t>
          </a:r>
          <a:endParaRPr lang="en-US" dirty="0">
            <a:solidFill>
              <a:srgbClr val="000000"/>
            </a:solidFill>
          </a:endParaRPr>
        </a:p>
      </dgm:t>
    </dgm:pt>
    <dgm:pt modelId="{F67C544B-EEC2-BA4B-BD29-3991D79BFE15}" type="parTrans" cxnId="{77EE5ACD-5FB9-9945-873C-0FDD8E30C944}">
      <dgm:prSet/>
      <dgm:spPr/>
      <dgm:t>
        <a:bodyPr/>
        <a:lstStyle/>
        <a:p>
          <a:endParaRPr lang="en-US">
            <a:solidFill>
              <a:srgbClr val="000000"/>
            </a:solidFill>
          </a:endParaRPr>
        </a:p>
      </dgm:t>
    </dgm:pt>
    <dgm:pt modelId="{FBACF831-D6F0-A346-95EB-D42D32BD028E}" type="sibTrans" cxnId="{77EE5ACD-5FB9-9945-873C-0FDD8E30C944}">
      <dgm:prSet/>
      <dgm:spPr/>
      <dgm:t>
        <a:bodyPr/>
        <a:lstStyle/>
        <a:p>
          <a:endParaRPr lang="en-US">
            <a:solidFill>
              <a:srgbClr val="000000"/>
            </a:solidFill>
          </a:endParaRPr>
        </a:p>
      </dgm:t>
    </dgm:pt>
    <dgm:pt modelId="{1805D9AC-4D17-9B4D-B4B8-43A5D22EF0A2}">
      <dgm:prSet/>
      <dgm:spPr>
        <a:blipFill rotWithShape="0">
          <a:blip xmlns:r="http://schemas.openxmlformats.org/officeDocument/2006/relationships" r:embed="rId1"/>
          <a:tile tx="0" ty="0" sx="100000" sy="100000" flip="none" algn="tl"/>
        </a:blipFill>
      </dgm:spPr>
      <dgm:t>
        <a:bodyPr anchor="t" anchorCtr="0"/>
        <a:lstStyle/>
        <a:p>
          <a:pPr algn="r" rtl="0"/>
          <a:r>
            <a:rPr lang="en-US" dirty="0" smtClean="0">
              <a:solidFill>
                <a:srgbClr val="000000"/>
              </a:solidFill>
            </a:rPr>
            <a:t>The </a:t>
          </a:r>
          <a:r>
            <a:rPr lang="en-US" b="1" dirty="0" smtClean="0">
              <a:solidFill>
                <a:srgbClr val="000000"/>
              </a:solidFill>
            </a:rPr>
            <a:t>authority whom to appeal </a:t>
          </a:r>
          <a:r>
            <a:rPr lang="en-US" dirty="0" smtClean="0">
              <a:solidFill>
                <a:srgbClr val="000000"/>
              </a:solidFill>
            </a:rPr>
            <a:t>and </a:t>
          </a:r>
          <a:r>
            <a:rPr lang="en-US" b="1" dirty="0" smtClean="0">
              <a:solidFill>
                <a:srgbClr val="000000"/>
              </a:solidFill>
            </a:rPr>
            <a:t>procedure for appeal </a:t>
          </a:r>
          <a:r>
            <a:rPr lang="en-US" dirty="0" smtClean="0">
              <a:solidFill>
                <a:srgbClr val="000000"/>
              </a:solidFill>
            </a:rPr>
            <a:t>must be mentioned in the seizure order</a:t>
          </a:r>
          <a:endParaRPr lang="en-US" dirty="0">
            <a:solidFill>
              <a:srgbClr val="000000"/>
            </a:solidFill>
          </a:endParaRPr>
        </a:p>
      </dgm:t>
    </dgm:pt>
    <dgm:pt modelId="{7B0CADF7-9237-AF42-8C3C-98CD399895E6}" type="parTrans" cxnId="{2EB6B9BB-6FC6-EE43-9F6A-71E108535611}">
      <dgm:prSet/>
      <dgm:spPr/>
      <dgm:t>
        <a:bodyPr/>
        <a:lstStyle/>
        <a:p>
          <a:endParaRPr lang="en-US">
            <a:solidFill>
              <a:srgbClr val="000000"/>
            </a:solidFill>
          </a:endParaRPr>
        </a:p>
      </dgm:t>
    </dgm:pt>
    <dgm:pt modelId="{A43ED6F2-38B1-474F-9D0A-B2B76D24E976}" type="sibTrans" cxnId="{2EB6B9BB-6FC6-EE43-9F6A-71E108535611}">
      <dgm:prSet/>
      <dgm:spPr/>
      <dgm:t>
        <a:bodyPr/>
        <a:lstStyle/>
        <a:p>
          <a:endParaRPr lang="en-US">
            <a:solidFill>
              <a:srgbClr val="000000"/>
            </a:solidFill>
          </a:endParaRPr>
        </a:p>
      </dgm:t>
    </dgm:pt>
    <dgm:pt modelId="{1FBD91ED-E92F-914D-BAC4-E6CC8DA98743}">
      <dgm:prSet/>
      <dgm:spPr>
        <a:blipFill rotWithShape="0">
          <a:blip xmlns:r="http://schemas.openxmlformats.org/officeDocument/2006/relationships" r:embed="rId1"/>
          <a:tile tx="0" ty="0" sx="100000" sy="100000" flip="none" algn="tl"/>
        </a:blipFill>
      </dgm:spPr>
      <dgm:t>
        <a:bodyPr anchor="t" anchorCtr="0"/>
        <a:lstStyle/>
        <a:p>
          <a:pPr algn="l" rtl="0"/>
          <a:r>
            <a:rPr lang="en-US" dirty="0" smtClean="0">
              <a:solidFill>
                <a:srgbClr val="000000"/>
              </a:solidFill>
            </a:rPr>
            <a:t>Copy forwarded to SP, DEO, Exp. Observer, Nodal Officer of </a:t>
          </a:r>
          <a:r>
            <a:rPr lang="en-US" dirty="0" err="1" smtClean="0">
              <a:solidFill>
                <a:srgbClr val="000000"/>
              </a:solidFill>
            </a:rPr>
            <a:t>Police,Police</a:t>
          </a:r>
          <a:r>
            <a:rPr lang="en-US" dirty="0" smtClean="0">
              <a:solidFill>
                <a:srgbClr val="000000"/>
              </a:solidFill>
            </a:rPr>
            <a:t> Observer, Gen Observer </a:t>
          </a:r>
        </a:p>
        <a:p>
          <a:pPr algn="ctr" rtl="0"/>
          <a:r>
            <a:rPr lang="en-US" dirty="0" smtClean="0">
              <a:solidFill>
                <a:srgbClr val="000000"/>
              </a:solidFill>
            </a:rPr>
            <a:t>(If any)</a:t>
          </a:r>
          <a:endParaRPr lang="en-US" dirty="0">
            <a:solidFill>
              <a:srgbClr val="000000"/>
            </a:solidFill>
          </a:endParaRPr>
        </a:p>
      </dgm:t>
    </dgm:pt>
    <dgm:pt modelId="{DE9E665D-DE50-7E43-972F-7A5649C0E1F4}" type="parTrans" cxnId="{3E56078B-F4C4-CE4B-A2C9-0357556DF04C}">
      <dgm:prSet/>
      <dgm:spPr/>
      <dgm:t>
        <a:bodyPr/>
        <a:lstStyle/>
        <a:p>
          <a:endParaRPr lang="en-US">
            <a:solidFill>
              <a:srgbClr val="000000"/>
            </a:solidFill>
          </a:endParaRPr>
        </a:p>
      </dgm:t>
    </dgm:pt>
    <dgm:pt modelId="{EA0854DD-E0EF-ED4D-878B-2C04970DC572}" type="sibTrans" cxnId="{3E56078B-F4C4-CE4B-A2C9-0357556DF04C}">
      <dgm:prSet/>
      <dgm:spPr/>
      <dgm:t>
        <a:bodyPr/>
        <a:lstStyle/>
        <a:p>
          <a:endParaRPr lang="en-US">
            <a:solidFill>
              <a:srgbClr val="000000"/>
            </a:solidFill>
          </a:endParaRPr>
        </a:p>
      </dgm:t>
    </dgm:pt>
    <dgm:pt modelId="{F192C5BC-B4F8-0A4F-AA44-BB6E186EB59C}" type="pres">
      <dgm:prSet presAssocID="{9C70DB03-F9F1-5548-BE7F-0FDD3CA9FD07}" presName="composite" presStyleCnt="0">
        <dgm:presLayoutVars>
          <dgm:chMax val="1"/>
          <dgm:dir/>
          <dgm:resizeHandles val="exact"/>
        </dgm:presLayoutVars>
      </dgm:prSet>
      <dgm:spPr/>
      <dgm:t>
        <a:bodyPr/>
        <a:lstStyle/>
        <a:p>
          <a:endParaRPr lang="en-US"/>
        </a:p>
      </dgm:t>
    </dgm:pt>
    <dgm:pt modelId="{0723AA01-6907-F646-8A15-8B64EE8D6246}" type="pres">
      <dgm:prSet presAssocID="{97198902-862B-7548-A917-0C11ECB648E9}" presName="roof" presStyleLbl="dkBgShp" presStyleIdx="0" presStyleCnt="2"/>
      <dgm:spPr/>
      <dgm:t>
        <a:bodyPr/>
        <a:lstStyle/>
        <a:p>
          <a:endParaRPr lang="en-US"/>
        </a:p>
      </dgm:t>
    </dgm:pt>
    <dgm:pt modelId="{384F0AEE-7422-814B-B187-996B3394C511}" type="pres">
      <dgm:prSet presAssocID="{97198902-862B-7548-A917-0C11ECB648E9}" presName="pillars" presStyleCnt="0"/>
      <dgm:spPr/>
    </dgm:pt>
    <dgm:pt modelId="{DFE37D90-046C-4D48-9394-BEE555FA69BA}" type="pres">
      <dgm:prSet presAssocID="{97198902-862B-7548-A917-0C11ECB648E9}" presName="pillar1" presStyleLbl="node1" presStyleIdx="0" presStyleCnt="4">
        <dgm:presLayoutVars>
          <dgm:bulletEnabled val="1"/>
        </dgm:presLayoutVars>
      </dgm:prSet>
      <dgm:spPr/>
      <dgm:t>
        <a:bodyPr/>
        <a:lstStyle/>
        <a:p>
          <a:endParaRPr lang="en-US"/>
        </a:p>
      </dgm:t>
    </dgm:pt>
    <dgm:pt modelId="{C79E37F5-0923-0A47-9BBF-28DE07F1836B}" type="pres">
      <dgm:prSet presAssocID="{1805D9AC-4D17-9B4D-B4B8-43A5D22EF0A2}" presName="pillarX" presStyleLbl="node1" presStyleIdx="1" presStyleCnt="4">
        <dgm:presLayoutVars>
          <dgm:bulletEnabled val="1"/>
        </dgm:presLayoutVars>
      </dgm:prSet>
      <dgm:spPr/>
      <dgm:t>
        <a:bodyPr/>
        <a:lstStyle/>
        <a:p>
          <a:endParaRPr lang="en-US"/>
        </a:p>
      </dgm:t>
    </dgm:pt>
    <dgm:pt modelId="{89803D56-5D7E-A543-A54A-9E9AF2F9FA92}" type="pres">
      <dgm:prSet presAssocID="{8B41EBB6-78F2-6146-B1B2-A9CDF701762F}" presName="pillarX" presStyleLbl="node1" presStyleIdx="2" presStyleCnt="4">
        <dgm:presLayoutVars>
          <dgm:bulletEnabled val="1"/>
        </dgm:presLayoutVars>
      </dgm:prSet>
      <dgm:spPr/>
      <dgm:t>
        <a:bodyPr/>
        <a:lstStyle/>
        <a:p>
          <a:endParaRPr lang="en-US"/>
        </a:p>
      </dgm:t>
    </dgm:pt>
    <dgm:pt modelId="{B943655C-E11B-7E40-B992-F97876DEE872}" type="pres">
      <dgm:prSet presAssocID="{1FBD91ED-E92F-914D-BAC4-E6CC8DA98743}" presName="pillarX" presStyleLbl="node1" presStyleIdx="3" presStyleCnt="4">
        <dgm:presLayoutVars>
          <dgm:bulletEnabled val="1"/>
        </dgm:presLayoutVars>
      </dgm:prSet>
      <dgm:spPr/>
      <dgm:t>
        <a:bodyPr/>
        <a:lstStyle/>
        <a:p>
          <a:endParaRPr lang="en-US"/>
        </a:p>
      </dgm:t>
    </dgm:pt>
    <dgm:pt modelId="{7B40AFEE-ED9D-3D44-BFC7-5C337B699EAA}" type="pres">
      <dgm:prSet presAssocID="{97198902-862B-7548-A917-0C11ECB648E9}" presName="base" presStyleLbl="dkBgShp" presStyleIdx="1" presStyleCnt="2"/>
      <dgm:spPr>
        <a:solidFill>
          <a:schemeClr val="accent4"/>
        </a:solidFill>
      </dgm:spPr>
    </dgm:pt>
  </dgm:ptLst>
  <dgm:cxnLst>
    <dgm:cxn modelId="{F062186F-42A6-45AB-B9D2-D6A9F8A9A343}" type="presOf" srcId="{97198902-862B-7548-A917-0C11ECB648E9}" destId="{0723AA01-6907-F646-8A15-8B64EE8D6246}" srcOrd="0" destOrd="0" presId="urn:microsoft.com/office/officeart/2005/8/layout/hList3"/>
    <dgm:cxn modelId="{D67A509A-C805-724A-BA58-4CA7996EE744}" srcId="{9C70DB03-F9F1-5548-BE7F-0FDD3CA9FD07}" destId="{97198902-862B-7548-A917-0C11ECB648E9}" srcOrd="0" destOrd="0" parTransId="{9059EF80-D54F-FB46-B8D7-683DCFBECA0E}" sibTransId="{6BD9DA3C-0E6B-EE4D-8FDB-0FEC5F6E16CE}"/>
    <dgm:cxn modelId="{C51B80C8-BCE9-4989-A0FD-E46889ECB12A}" type="presOf" srcId="{1FBD91ED-E92F-914D-BAC4-E6CC8DA98743}" destId="{B943655C-E11B-7E40-B992-F97876DEE872}" srcOrd="0" destOrd="0" presId="urn:microsoft.com/office/officeart/2005/8/layout/hList3"/>
    <dgm:cxn modelId="{0504BCAA-39AC-4929-9CDE-2C1793D98CB5}" type="presOf" srcId="{1805D9AC-4D17-9B4D-B4B8-43A5D22EF0A2}" destId="{C79E37F5-0923-0A47-9BBF-28DE07F1836B}" srcOrd="0" destOrd="0" presId="urn:microsoft.com/office/officeart/2005/8/layout/hList3"/>
    <dgm:cxn modelId="{18F9F038-5B10-4B90-A2E4-7347192BE11D}" type="presOf" srcId="{9C70DB03-F9F1-5548-BE7F-0FDD3CA9FD07}" destId="{F192C5BC-B4F8-0A4F-AA44-BB6E186EB59C}" srcOrd="0" destOrd="0" presId="urn:microsoft.com/office/officeart/2005/8/layout/hList3"/>
    <dgm:cxn modelId="{3E56078B-F4C4-CE4B-A2C9-0357556DF04C}" srcId="{97198902-862B-7548-A917-0C11ECB648E9}" destId="{1FBD91ED-E92F-914D-BAC4-E6CC8DA98743}" srcOrd="3" destOrd="0" parTransId="{DE9E665D-DE50-7E43-972F-7A5649C0E1F4}" sibTransId="{EA0854DD-E0EF-ED4D-878B-2C04970DC572}"/>
    <dgm:cxn modelId="{2EB6B9BB-6FC6-EE43-9F6A-71E108535611}" srcId="{97198902-862B-7548-A917-0C11ECB648E9}" destId="{1805D9AC-4D17-9B4D-B4B8-43A5D22EF0A2}" srcOrd="1" destOrd="0" parTransId="{7B0CADF7-9237-AF42-8C3C-98CD399895E6}" sibTransId="{A43ED6F2-38B1-474F-9D0A-B2B76D24E976}"/>
    <dgm:cxn modelId="{77EE5ACD-5FB9-9945-873C-0FDD8E30C944}" srcId="{97198902-862B-7548-A917-0C11ECB648E9}" destId="{8B41EBB6-78F2-6146-B1B2-A9CDF701762F}" srcOrd="2" destOrd="0" parTransId="{F67C544B-EEC2-BA4B-BD29-3991D79BFE15}" sibTransId="{FBACF831-D6F0-A346-95EB-D42D32BD028E}"/>
    <dgm:cxn modelId="{5744DC4E-A01A-F249-8442-3F758510E242}" srcId="{97198902-862B-7548-A917-0C11ECB648E9}" destId="{F8AE7514-DBF0-B349-8F6E-FC0E45198327}" srcOrd="0" destOrd="0" parTransId="{F04C6A3B-C69F-064B-927D-183E15D32D97}" sibTransId="{120C056B-C0FE-B641-A739-472A41E62F17}"/>
    <dgm:cxn modelId="{A77FF2C5-A9AA-4832-B722-CD93B929052E}" type="presOf" srcId="{F8AE7514-DBF0-B349-8F6E-FC0E45198327}" destId="{DFE37D90-046C-4D48-9394-BEE555FA69BA}" srcOrd="0" destOrd="0" presId="urn:microsoft.com/office/officeart/2005/8/layout/hList3"/>
    <dgm:cxn modelId="{BCA8FCAF-0013-49DE-82E6-29273FA43B67}" type="presOf" srcId="{8B41EBB6-78F2-6146-B1B2-A9CDF701762F}" destId="{89803D56-5D7E-A543-A54A-9E9AF2F9FA92}" srcOrd="0" destOrd="0" presId="urn:microsoft.com/office/officeart/2005/8/layout/hList3"/>
    <dgm:cxn modelId="{4235D0EE-C969-4A88-A4A7-FC65B69C2358}" type="presParOf" srcId="{F192C5BC-B4F8-0A4F-AA44-BB6E186EB59C}" destId="{0723AA01-6907-F646-8A15-8B64EE8D6246}" srcOrd="0" destOrd="0" presId="urn:microsoft.com/office/officeart/2005/8/layout/hList3"/>
    <dgm:cxn modelId="{6F7B02CD-8EC6-4A83-997B-B3DD55B514B8}" type="presParOf" srcId="{F192C5BC-B4F8-0A4F-AA44-BB6E186EB59C}" destId="{384F0AEE-7422-814B-B187-996B3394C511}" srcOrd="1" destOrd="0" presId="urn:microsoft.com/office/officeart/2005/8/layout/hList3"/>
    <dgm:cxn modelId="{F5D4EC30-9E2E-4275-AA67-3035E7E3BE96}" type="presParOf" srcId="{384F0AEE-7422-814B-B187-996B3394C511}" destId="{DFE37D90-046C-4D48-9394-BEE555FA69BA}" srcOrd="0" destOrd="0" presId="urn:microsoft.com/office/officeart/2005/8/layout/hList3"/>
    <dgm:cxn modelId="{439415C8-BC21-4146-B2DF-8EFC4332BF0E}" type="presParOf" srcId="{384F0AEE-7422-814B-B187-996B3394C511}" destId="{C79E37F5-0923-0A47-9BBF-28DE07F1836B}" srcOrd="1" destOrd="0" presId="urn:microsoft.com/office/officeart/2005/8/layout/hList3"/>
    <dgm:cxn modelId="{6CDF20F7-1E0D-4AA3-A299-C1FF834B292F}" type="presParOf" srcId="{384F0AEE-7422-814B-B187-996B3394C511}" destId="{89803D56-5D7E-A543-A54A-9E9AF2F9FA92}" srcOrd="2" destOrd="0" presId="urn:microsoft.com/office/officeart/2005/8/layout/hList3"/>
    <dgm:cxn modelId="{DA1CAD13-1C12-4189-B9FD-F9AC96EBA703}" type="presParOf" srcId="{384F0AEE-7422-814B-B187-996B3394C511}" destId="{B943655C-E11B-7E40-B992-F97876DEE872}" srcOrd="3" destOrd="0" presId="urn:microsoft.com/office/officeart/2005/8/layout/hList3"/>
    <dgm:cxn modelId="{843D9A1D-E8E4-4DAB-9731-E436F577AF04}" type="presParOf" srcId="{F192C5BC-B4F8-0A4F-AA44-BB6E186EB59C}" destId="{7B40AFEE-ED9D-3D44-BFC7-5C337B699EAA}" srcOrd="2" destOrd="0" presId="urn:microsoft.com/office/officeart/2005/8/layout/hList3"/>
  </dgm:cxnLst>
  <dgm:bg/>
  <dgm:whole/>
</dgm:dataModel>
</file>

<file path=ppt/diagrams/data17.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accent5_2" csCatId="accent5" phldr="1"/>
      <dgm:spPr/>
      <dgm:t>
        <a:bodyPr/>
        <a:lstStyle/>
        <a:p>
          <a:endParaRPr lang="en-US"/>
        </a:p>
      </dgm:t>
    </dgm:pt>
    <dgm:pt modelId="{79771903-252E-4794-A3C6-B51FF7312CD2}">
      <dgm:prSet custT="1"/>
      <dgm:spPr>
        <a:noFill/>
      </dgm:spPr>
      <dgm:t>
        <a:bodyPr/>
        <a:lstStyle/>
        <a:p>
          <a:pPr algn="just" rtl="0"/>
          <a:r>
            <a:rPr lang="en-IN" sz="2200" b="0" dirty="0" smtClean="0">
              <a:latin typeface="Arial Rounded MT Bold" pitchFamily="34" charset="0"/>
            </a:rPr>
            <a:t>Reply to the notice to be sent by candidate within 48 hours with reasons.  If  candidate accepts the suppressed </a:t>
          </a:r>
          <a:r>
            <a:rPr lang="en-IN" sz="2200" b="0" dirty="0" err="1" smtClean="0">
              <a:latin typeface="Arial Rounded MT Bold" pitchFamily="34" charset="0"/>
            </a:rPr>
            <a:t>expense,the</a:t>
          </a:r>
          <a:r>
            <a:rPr lang="en-IN" sz="2200" b="0" dirty="0" smtClean="0">
              <a:latin typeface="Arial Rounded MT Bold" pitchFamily="34" charset="0"/>
            </a:rPr>
            <a:t> same shall be added to his election expenses.</a:t>
          </a:r>
          <a:endParaRPr lang="en-US" sz="2200" b="0" dirty="0">
            <a:solidFill>
              <a:srgbClr val="000000"/>
            </a:solidFill>
            <a:latin typeface="Arial Rounded MT Bold" pitchFamily="34" charset="0"/>
          </a:endParaRPr>
        </a:p>
      </dgm:t>
    </dgm:pt>
    <dgm:pt modelId="{4A5A2AA8-AFDE-4510-91A3-9286CDD214D7}" type="parTrans" cxnId="{C18FBC2E-C259-4C9E-975E-DDCE649F497A}">
      <dgm:prSet/>
      <dgm:spPr/>
      <dgm:t>
        <a:bodyPr/>
        <a:lstStyle/>
        <a:p>
          <a:endParaRPr lang="en-US"/>
        </a:p>
      </dgm:t>
    </dgm:pt>
    <dgm:pt modelId="{F9C51A62-CE71-4215-A2F4-F85DB2CE188C}" type="sibTrans" cxnId="{C18FBC2E-C259-4C9E-975E-DDCE649F497A}">
      <dgm:prSet/>
      <dgm:spPr/>
      <dgm:t>
        <a:bodyPr/>
        <a:lstStyle/>
        <a:p>
          <a:endParaRPr lang="en-US"/>
        </a:p>
      </dgm:t>
    </dgm:pt>
    <dgm:pt modelId="{96B7EA2F-CEA0-4B75-984A-A0FC6323D704}">
      <dgm:prSet custT="1"/>
      <dgm:spPr>
        <a:noFill/>
      </dgm:spPr>
      <dgm:t>
        <a:bodyPr/>
        <a:lstStyle/>
        <a:p>
          <a:pPr algn="just" rtl="0"/>
          <a:r>
            <a:rPr lang="en-IN" sz="2200" b="0" dirty="0" smtClean="0">
              <a:latin typeface="Arial Rounded MT Bold" pitchFamily="34" charset="0"/>
            </a:rPr>
            <a:t>For each district. </a:t>
          </a:r>
          <a:endParaRPr lang="en-US" sz="2200" b="0" dirty="0">
            <a:solidFill>
              <a:srgbClr val="000000"/>
            </a:solidFill>
            <a:latin typeface="Arial Rounded MT Bold" pitchFamily="34" charset="0"/>
          </a:endParaRPr>
        </a:p>
      </dgm:t>
    </dgm:pt>
    <dgm:pt modelId="{8FEBE6F3-9EB2-46D8-AC44-52C754940AF1}" type="parTrans" cxnId="{D831086A-9A1C-4958-8CB9-42B9DA33C298}">
      <dgm:prSet/>
      <dgm:spPr/>
      <dgm:t>
        <a:bodyPr/>
        <a:lstStyle/>
        <a:p>
          <a:endParaRPr lang="en-US"/>
        </a:p>
      </dgm:t>
    </dgm:pt>
    <dgm:pt modelId="{D2B34A00-4900-487C-A673-F64D1B7FF2C0}" type="sibTrans" cxnId="{D831086A-9A1C-4958-8CB9-42B9DA33C298}">
      <dgm:prSet/>
      <dgm:spPr/>
      <dgm:t>
        <a:bodyPr/>
        <a:lstStyle/>
        <a:p>
          <a:endParaRPr lang="en-US"/>
        </a:p>
      </dgm:t>
    </dgm:pt>
    <dgm:pt modelId="{4D0DD598-7E28-3744-BC64-05E92032ECC9}">
      <dgm:prSet custT="1"/>
      <dgm:spPr>
        <a:noFill/>
        <a:ln>
          <a:solidFill>
            <a:srgbClr val="FFC000"/>
          </a:solidFill>
        </a:ln>
      </dgm:spPr>
      <dgm:t>
        <a:bodyPr/>
        <a:lstStyle/>
        <a:p>
          <a:pPr rtl="0"/>
          <a:endParaRPr lang="en-US" sz="2000" b="1" dirty="0">
            <a:solidFill>
              <a:srgbClr val="000000"/>
            </a:solidFill>
          </a:endParaRPr>
        </a:p>
      </dgm:t>
    </dgm:pt>
    <dgm:pt modelId="{B71D038D-C142-1642-9E87-25A305CF0423}" type="sibTrans" cxnId="{CE37A1F7-25BD-A64E-844C-FFCF1F9073F1}">
      <dgm:prSet/>
      <dgm:spPr/>
      <dgm:t>
        <a:bodyPr/>
        <a:lstStyle/>
        <a:p>
          <a:endParaRPr lang="en-US" sz="2000">
            <a:solidFill>
              <a:srgbClr val="000000"/>
            </a:solidFill>
          </a:endParaRPr>
        </a:p>
      </dgm:t>
    </dgm:pt>
    <dgm:pt modelId="{15DB439B-F10F-284B-924D-F40A97F7DE6B}" type="parTrans" cxnId="{CE37A1F7-25BD-A64E-844C-FFCF1F9073F1}">
      <dgm:prSet/>
      <dgm:spPr/>
      <dgm:t>
        <a:bodyPr/>
        <a:lstStyle/>
        <a:p>
          <a:endParaRPr lang="en-US" sz="2000">
            <a:solidFill>
              <a:srgbClr val="000000"/>
            </a:solidFill>
          </a:endParaRPr>
        </a:p>
      </dgm:t>
    </dgm:pt>
    <dgm:pt modelId="{093DDB27-C9F7-4B55-BEC5-55D8E758027C}">
      <dgm:prSet custT="1"/>
      <dgm:spPr>
        <a:noFill/>
      </dgm:spPr>
      <dgm:t>
        <a:bodyPr/>
        <a:lstStyle/>
        <a:p>
          <a:pPr algn="just" rtl="0"/>
          <a:r>
            <a:rPr lang="en-IN" sz="2200" b="0" dirty="0" smtClean="0">
              <a:latin typeface="Arial Rounded MT Bold" pitchFamily="34" charset="0"/>
            </a:rPr>
            <a:t>If candidate fails to produce his day to day account for inspection, in spite of the notice, and failure continues, then FIR is to filed under section 171 (I) of IPC, after 48 hours of service of such notice and the permission for use of vehicles etc. by the candidate for election campaign shall be withdrawn. </a:t>
          </a:r>
          <a:endParaRPr lang="en-US" sz="2200" b="0" dirty="0">
            <a:solidFill>
              <a:srgbClr val="000000"/>
            </a:solidFill>
            <a:latin typeface="Arial Rounded MT Bold" pitchFamily="34" charset="0"/>
          </a:endParaRPr>
        </a:p>
      </dgm:t>
    </dgm:pt>
    <dgm:pt modelId="{9B601667-3DC6-49FA-BC9E-D5CDE1EEFC7D}" type="parTrans" cxnId="{76C19D8F-109B-4FC0-A713-F97C11CECEB5}">
      <dgm:prSet/>
      <dgm:spPr/>
      <dgm:t>
        <a:bodyPr/>
        <a:lstStyle/>
        <a:p>
          <a:endParaRPr lang="en-US"/>
        </a:p>
      </dgm:t>
    </dgm:pt>
    <dgm:pt modelId="{1C963F83-610A-4D84-B15E-9F0B2D82DE76}" type="sibTrans" cxnId="{76C19D8F-109B-4FC0-A713-F97C11CECEB5}">
      <dgm:prSet/>
      <dgm:spPr/>
      <dgm:t>
        <a:bodyPr/>
        <a:lstStyle/>
        <a:p>
          <a:endParaRPr lang="en-US"/>
        </a:p>
      </dgm:t>
    </dgm:pt>
    <dgm:pt modelId="{6F280D23-4206-4FEE-B883-0B6D2991D011}">
      <dgm:prSet custT="1"/>
      <dgm:spPr>
        <a:noFill/>
      </dgm:spPr>
      <dgm:t>
        <a:bodyPr/>
        <a:lstStyle/>
        <a:p>
          <a:pPr algn="just" rtl="0"/>
          <a:r>
            <a:rPr lang="en-IN" sz="2200" b="0" dirty="0" smtClean="0">
              <a:latin typeface="Arial Rounded MT Bold" pitchFamily="34" charset="0"/>
            </a:rPr>
            <a:t>If candidate not shown the expenditure in part /whole in his day to day accounts, RO issues a notice within 24 hours of receipt of information or inspection of accounts mentioning details or on failure to produce accounts. </a:t>
          </a:r>
          <a:endParaRPr lang="en-US" sz="2200" b="0" dirty="0">
            <a:solidFill>
              <a:srgbClr val="000000"/>
            </a:solidFill>
            <a:latin typeface="Arial Rounded MT Bold" pitchFamily="34" charset="0"/>
          </a:endParaRPr>
        </a:p>
      </dgm:t>
    </dgm:pt>
    <dgm:pt modelId="{FF8DD1EE-7620-4427-AAD2-C03A7634D3CB}" type="parTrans" cxnId="{109F40E1-5A00-4BD5-A64A-8DDC57E1CA40}">
      <dgm:prSet/>
      <dgm:spPr/>
      <dgm:t>
        <a:bodyPr/>
        <a:lstStyle/>
        <a:p>
          <a:endParaRPr lang="en-US"/>
        </a:p>
      </dgm:t>
    </dgm:pt>
    <dgm:pt modelId="{295C6BFE-4401-4A72-A075-0102C1E6FCEB}" type="sibTrans" cxnId="{109F40E1-5A00-4BD5-A64A-8DDC57E1CA40}">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10F9248F-4BB4-7A4B-A8A6-C711B1ECD078}" type="pres">
      <dgm:prSet presAssocID="{4D0DD598-7E28-3744-BC64-05E92032ECC9}" presName="linNode" presStyleCnt="0"/>
      <dgm:spPr/>
      <dgm:t>
        <a:bodyPr/>
        <a:lstStyle/>
        <a:p>
          <a:endParaRPr lang="en-US"/>
        </a:p>
      </dgm:t>
    </dgm:pt>
    <dgm:pt modelId="{2F83401F-2228-7648-84DE-E9057A27FE40}" type="pres">
      <dgm:prSet presAssocID="{4D0DD598-7E28-3744-BC64-05E92032ECC9}" presName="parentText" presStyleLbl="node1" presStyleIdx="0" presStyleCnt="1" custScaleX="1495" custScaleY="70361" custLinFactNeighborX="-4006" custLinFactNeighborY="-49">
        <dgm:presLayoutVars>
          <dgm:chMax val="1"/>
          <dgm:bulletEnabled val="1"/>
        </dgm:presLayoutVars>
      </dgm:prSet>
      <dgm:spPr/>
      <dgm:t>
        <a:bodyPr/>
        <a:lstStyle/>
        <a:p>
          <a:endParaRPr lang="en-US"/>
        </a:p>
      </dgm:t>
    </dgm:pt>
    <dgm:pt modelId="{A1F75E36-3479-C945-B785-8C8421A96C7D}" type="pres">
      <dgm:prSet presAssocID="{4D0DD598-7E28-3744-BC64-05E92032ECC9}" presName="descendantText" presStyleLbl="alignAccFollowNode1" presStyleIdx="0" presStyleCnt="1" custScaleX="156403" custScaleY="125569" custLinFactNeighborX="13657" custLinFactNeighborY="-22">
        <dgm:presLayoutVars>
          <dgm:bulletEnabled val="1"/>
        </dgm:presLayoutVars>
      </dgm:prSet>
      <dgm:spPr/>
      <dgm:t>
        <a:bodyPr/>
        <a:lstStyle/>
        <a:p>
          <a:endParaRPr lang="en-US"/>
        </a:p>
      </dgm:t>
    </dgm:pt>
  </dgm:ptLst>
  <dgm:cxnLst>
    <dgm:cxn modelId="{C18FBC2E-C259-4C9E-975E-DDCE649F497A}" srcId="{4D0DD598-7E28-3744-BC64-05E92032ECC9}" destId="{79771903-252E-4794-A3C6-B51FF7312CD2}" srcOrd="2" destOrd="0" parTransId="{4A5A2AA8-AFDE-4510-91A3-9286CDD214D7}" sibTransId="{F9C51A62-CE71-4215-A2F4-F85DB2CE188C}"/>
    <dgm:cxn modelId="{CE37A1F7-25BD-A64E-844C-FFCF1F9073F1}" srcId="{DB8397A1-88C5-EC47-9E29-47DD4BBCB853}" destId="{4D0DD598-7E28-3744-BC64-05E92032ECC9}" srcOrd="0" destOrd="0" parTransId="{15DB439B-F10F-284B-924D-F40A97F7DE6B}" sibTransId="{B71D038D-C142-1642-9E87-25A305CF0423}"/>
    <dgm:cxn modelId="{ED67E11D-FD3A-4DAD-905D-AEBB63CE38B1}" type="presOf" srcId="{96B7EA2F-CEA0-4B75-984A-A0FC6323D704}" destId="{A1F75E36-3479-C945-B785-8C8421A96C7D}" srcOrd="0" destOrd="0" presId="urn:microsoft.com/office/officeart/2005/8/layout/vList5"/>
    <dgm:cxn modelId="{109F40E1-5A00-4BD5-A64A-8DDC57E1CA40}" srcId="{4D0DD598-7E28-3744-BC64-05E92032ECC9}" destId="{6F280D23-4206-4FEE-B883-0B6D2991D011}" srcOrd="1" destOrd="0" parTransId="{FF8DD1EE-7620-4427-AAD2-C03A7634D3CB}" sibTransId="{295C6BFE-4401-4A72-A075-0102C1E6FCEB}"/>
    <dgm:cxn modelId="{75D28076-5A59-45B9-BB43-466AB8A05C78}" type="presOf" srcId="{4D0DD598-7E28-3744-BC64-05E92032ECC9}" destId="{2F83401F-2228-7648-84DE-E9057A27FE40}" srcOrd="0" destOrd="0" presId="urn:microsoft.com/office/officeart/2005/8/layout/vList5"/>
    <dgm:cxn modelId="{D831086A-9A1C-4958-8CB9-42B9DA33C298}" srcId="{4D0DD598-7E28-3744-BC64-05E92032ECC9}" destId="{96B7EA2F-CEA0-4B75-984A-A0FC6323D704}" srcOrd="0" destOrd="0" parTransId="{8FEBE6F3-9EB2-46D8-AC44-52C754940AF1}" sibTransId="{D2B34A00-4900-487C-A673-F64D1B7FF2C0}"/>
    <dgm:cxn modelId="{05725F3E-D5D1-4C26-A1E7-67DDC8A092AB}" type="presOf" srcId="{6F280D23-4206-4FEE-B883-0B6D2991D011}" destId="{A1F75E36-3479-C945-B785-8C8421A96C7D}" srcOrd="0" destOrd="1" presId="urn:microsoft.com/office/officeart/2005/8/layout/vList5"/>
    <dgm:cxn modelId="{CCE4DE2F-470E-4013-88FC-EE8993885719}" type="presOf" srcId="{79771903-252E-4794-A3C6-B51FF7312CD2}" destId="{A1F75E36-3479-C945-B785-8C8421A96C7D}" srcOrd="0" destOrd="2" presId="urn:microsoft.com/office/officeart/2005/8/layout/vList5"/>
    <dgm:cxn modelId="{76C19D8F-109B-4FC0-A713-F97C11CECEB5}" srcId="{4D0DD598-7E28-3744-BC64-05E92032ECC9}" destId="{093DDB27-C9F7-4B55-BEC5-55D8E758027C}" srcOrd="3" destOrd="0" parTransId="{9B601667-3DC6-49FA-BC9E-D5CDE1EEFC7D}" sibTransId="{1C963F83-610A-4D84-B15E-9F0B2D82DE76}"/>
    <dgm:cxn modelId="{EBBE5F4A-776C-428B-9C8D-7B38EFBFE2AD}" type="presOf" srcId="{DB8397A1-88C5-EC47-9E29-47DD4BBCB853}" destId="{1862061F-0D1C-BA43-950C-408BBBC028D8}" srcOrd="0" destOrd="0" presId="urn:microsoft.com/office/officeart/2005/8/layout/vList5"/>
    <dgm:cxn modelId="{D892BBCB-C873-454C-889F-BF80B1D1E5F3}" type="presOf" srcId="{093DDB27-C9F7-4B55-BEC5-55D8E758027C}" destId="{A1F75E36-3479-C945-B785-8C8421A96C7D}" srcOrd="0" destOrd="3" presId="urn:microsoft.com/office/officeart/2005/8/layout/vList5"/>
    <dgm:cxn modelId="{674ACD2C-B98D-42FE-A6CC-920BDDD79D39}" type="presParOf" srcId="{1862061F-0D1C-BA43-950C-408BBBC028D8}" destId="{10F9248F-4BB4-7A4B-A8A6-C711B1ECD078}" srcOrd="0" destOrd="0" presId="urn:microsoft.com/office/officeart/2005/8/layout/vList5"/>
    <dgm:cxn modelId="{C40D5546-D2B9-4D02-A0EF-B0C8C5395A6D}" type="presParOf" srcId="{10F9248F-4BB4-7A4B-A8A6-C711B1ECD078}" destId="{2F83401F-2228-7648-84DE-E9057A27FE40}" srcOrd="0" destOrd="0" presId="urn:microsoft.com/office/officeart/2005/8/layout/vList5"/>
    <dgm:cxn modelId="{60081856-33E8-49D9-A4D4-BDB5CE139E44}" type="presParOf" srcId="{10F9248F-4BB4-7A4B-A8A6-C711B1ECD078}" destId="{A1F75E36-3479-C945-B785-8C8421A96C7D}" srcOrd="1" destOrd="0" presId="urn:microsoft.com/office/officeart/2005/8/layout/vList5"/>
  </dgm:cxnLst>
  <dgm:bg/>
  <dgm:whole/>
</dgm:dataModel>
</file>

<file path=ppt/diagrams/data18.xml><?xml version="1.0" encoding="utf-8"?>
<dgm:dataModel xmlns:dgm="http://schemas.openxmlformats.org/drawingml/2006/diagram" xmlns:a="http://schemas.openxmlformats.org/drawingml/2006/main">
  <dgm:ptLst>
    <dgm:pt modelId="{EFAB9C5B-2BFF-5149-A704-105C5D555C50}"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327A68E0-9CD4-5E4B-B67B-61627078B156}">
      <dgm:prSet custT="1"/>
      <dgm:spPr/>
      <dgm:t>
        <a:bodyPr/>
        <a:lstStyle/>
        <a:p>
          <a:pPr rtl="0"/>
          <a:r>
            <a:rPr lang="en-US" sz="2000" b="1" dirty="0" smtClean="0"/>
            <a:t>podium or </a:t>
          </a:r>
          <a:r>
            <a:rPr lang="en-US" sz="2000" b="1" dirty="0" err="1" smtClean="0"/>
            <a:t>Pandal</a:t>
          </a:r>
          <a:r>
            <a:rPr lang="en-US" sz="2000" b="1" dirty="0" smtClean="0"/>
            <a:t> of standard sizes, </a:t>
          </a:r>
          <a:endParaRPr lang="en-US" sz="2000" b="1" dirty="0"/>
        </a:p>
      </dgm:t>
    </dgm:pt>
    <dgm:pt modelId="{5BDA2289-02A8-5747-8A23-F79208C530D6}" type="parTrans" cxnId="{3B8AD9EB-22A3-9B4E-8D95-F619F532FD09}">
      <dgm:prSet/>
      <dgm:spPr/>
      <dgm:t>
        <a:bodyPr/>
        <a:lstStyle/>
        <a:p>
          <a:endParaRPr lang="en-US" sz="2000" b="1"/>
        </a:p>
      </dgm:t>
    </dgm:pt>
    <dgm:pt modelId="{DAA276B6-BECA-3945-B6E8-2BDFF480610B}" type="sibTrans" cxnId="{3B8AD9EB-22A3-9B4E-8D95-F619F532FD09}">
      <dgm:prSet/>
      <dgm:spPr/>
      <dgm:t>
        <a:bodyPr/>
        <a:lstStyle/>
        <a:p>
          <a:endParaRPr lang="en-US" sz="2000" b="1"/>
        </a:p>
      </dgm:t>
    </dgm:pt>
    <dgm:pt modelId="{EDB81FC2-E9B2-F84A-A9A5-43D4B77800DD}">
      <dgm:prSet custT="1"/>
      <dgm:spPr/>
      <dgm:t>
        <a:bodyPr/>
        <a:lstStyle/>
        <a:p>
          <a:pPr rtl="0"/>
          <a:r>
            <a:rPr lang="en-US" sz="2000" b="1" dirty="0" smtClean="0"/>
            <a:t>Cloth banner, Cloth flags,  Hand bills, Posters,</a:t>
          </a:r>
          <a:endParaRPr lang="en-US" sz="2000" b="1" dirty="0"/>
        </a:p>
      </dgm:t>
    </dgm:pt>
    <dgm:pt modelId="{3D90F733-179E-D848-9AD7-9C9224ECF71A}" type="parTrans" cxnId="{232D24B5-C360-5A47-A3B4-D9B56EE8BE3B}">
      <dgm:prSet/>
      <dgm:spPr/>
      <dgm:t>
        <a:bodyPr/>
        <a:lstStyle/>
        <a:p>
          <a:endParaRPr lang="en-US" sz="2000" b="1"/>
        </a:p>
      </dgm:t>
    </dgm:pt>
    <dgm:pt modelId="{C17916C0-7372-D047-87B9-1A051B3634F4}" type="sibTrans" cxnId="{232D24B5-C360-5A47-A3B4-D9B56EE8BE3B}">
      <dgm:prSet/>
      <dgm:spPr/>
      <dgm:t>
        <a:bodyPr/>
        <a:lstStyle/>
        <a:p>
          <a:endParaRPr lang="en-US" sz="2000" b="1"/>
        </a:p>
      </dgm:t>
    </dgm:pt>
    <dgm:pt modelId="{9A473E3E-E69A-DB48-B688-809CB5A7CCA3}">
      <dgm:prSet custT="1"/>
      <dgm:spPr/>
      <dgm:t>
        <a:bodyPr/>
        <a:lstStyle/>
        <a:p>
          <a:pPr rtl="0"/>
          <a:r>
            <a:rPr lang="en-US" sz="2000" b="1" dirty="0" smtClean="0"/>
            <a:t>Hoardings, Cut outs (wooden), Cut outs (Cloth/plastic),</a:t>
          </a:r>
          <a:endParaRPr lang="en-US" sz="2000" b="1" dirty="0"/>
        </a:p>
      </dgm:t>
    </dgm:pt>
    <dgm:pt modelId="{80FC729E-1FFF-E546-8405-D8C6E19FB129}" type="parTrans" cxnId="{A25B6844-888C-6348-B927-722DBBB2139E}">
      <dgm:prSet/>
      <dgm:spPr/>
      <dgm:t>
        <a:bodyPr/>
        <a:lstStyle/>
        <a:p>
          <a:endParaRPr lang="en-US" sz="2000" b="1"/>
        </a:p>
      </dgm:t>
    </dgm:pt>
    <dgm:pt modelId="{90E26F77-194E-214A-8E9B-6B01C92A4C14}" type="sibTrans" cxnId="{A25B6844-888C-6348-B927-722DBBB2139E}">
      <dgm:prSet/>
      <dgm:spPr/>
      <dgm:t>
        <a:bodyPr/>
        <a:lstStyle/>
        <a:p>
          <a:endParaRPr lang="en-US" sz="2000" b="1"/>
        </a:p>
      </dgm:t>
    </dgm:pt>
    <dgm:pt modelId="{F3281CBD-5F33-9A4C-9310-EA30C56060EB}">
      <dgm:prSet custT="1"/>
      <dgm:spPr/>
      <dgm:t>
        <a:bodyPr/>
        <a:lstStyle/>
        <a:p>
          <a:pPr rtl="0"/>
          <a:r>
            <a:rPr lang="it-IT" sz="2000" b="1" dirty="0" smtClean="0"/>
            <a:t>Video </a:t>
          </a:r>
          <a:r>
            <a:rPr lang="it-IT" sz="2000" b="1" dirty="0" err="1" smtClean="0"/>
            <a:t>Cassettes</a:t>
          </a:r>
          <a:r>
            <a:rPr lang="it-IT" sz="2000" b="1" dirty="0" smtClean="0"/>
            <a:t>/</a:t>
          </a:r>
          <a:r>
            <a:rPr lang="it-IT" sz="2000" b="1" dirty="0" err="1" smtClean="0"/>
            <a:t>CDs</a:t>
          </a:r>
          <a:r>
            <a:rPr lang="it-IT" sz="2000" b="1" dirty="0" smtClean="0"/>
            <a:t>,  Audio </a:t>
          </a:r>
          <a:r>
            <a:rPr lang="it-IT" sz="2000" b="1" dirty="0" err="1" smtClean="0"/>
            <a:t>Cassettes</a:t>
          </a:r>
          <a:r>
            <a:rPr lang="it-IT" sz="2000" b="1" dirty="0" smtClean="0"/>
            <a:t>/</a:t>
          </a:r>
          <a:r>
            <a:rPr lang="it-IT" sz="2000" b="1" dirty="0" err="1" smtClean="0"/>
            <a:t>CDs</a:t>
          </a:r>
          <a:r>
            <a:rPr lang="it-IT" sz="2000" b="1" dirty="0" smtClean="0"/>
            <a:t>,</a:t>
          </a:r>
          <a:endParaRPr lang="it-IT" sz="2000" b="1" dirty="0"/>
        </a:p>
      </dgm:t>
    </dgm:pt>
    <dgm:pt modelId="{9CFBF8D8-951E-A746-ADFF-6BFE17AC1C5E}" type="parTrans" cxnId="{DDF2FEAE-78C3-6042-9995-41B3EB73611F}">
      <dgm:prSet/>
      <dgm:spPr/>
      <dgm:t>
        <a:bodyPr/>
        <a:lstStyle/>
        <a:p>
          <a:endParaRPr lang="en-US" sz="2000" b="1"/>
        </a:p>
      </dgm:t>
    </dgm:pt>
    <dgm:pt modelId="{E93ACEDD-9537-6D4F-8E41-F4D3366E11E8}" type="sibTrans" cxnId="{DDF2FEAE-78C3-6042-9995-41B3EB73611F}">
      <dgm:prSet/>
      <dgm:spPr/>
      <dgm:t>
        <a:bodyPr/>
        <a:lstStyle/>
        <a:p>
          <a:endParaRPr lang="en-US" sz="2000" b="1"/>
        </a:p>
      </dgm:t>
    </dgm:pt>
    <dgm:pt modelId="{A1BD0A73-7219-2C4F-9254-4E4E3836F266}">
      <dgm:prSet custT="1"/>
      <dgm:spPr/>
      <dgm:t>
        <a:bodyPr/>
        <a:lstStyle/>
        <a:p>
          <a:pPr rtl="0"/>
          <a:r>
            <a:rPr lang="en-US" sz="2000" b="1" dirty="0" smtClean="0"/>
            <a:t>chairs, tables and other furniture, electrical fittings/equipments, </a:t>
          </a:r>
          <a:endParaRPr lang="en-US" sz="2000" b="1" dirty="0"/>
        </a:p>
      </dgm:t>
    </dgm:pt>
    <dgm:pt modelId="{1F96445C-B799-9041-9390-2DE270C97BE6}" type="parTrans" cxnId="{8511D0E4-C83D-F24B-ABE7-A691BCDA1999}">
      <dgm:prSet/>
      <dgm:spPr/>
      <dgm:t>
        <a:bodyPr/>
        <a:lstStyle/>
        <a:p>
          <a:endParaRPr lang="en-US" sz="2000" b="1"/>
        </a:p>
      </dgm:t>
    </dgm:pt>
    <dgm:pt modelId="{8341D042-CAD7-8A4A-BAFE-D1EFB649CD84}" type="sibTrans" cxnId="{8511D0E4-C83D-F24B-ABE7-A691BCDA1999}">
      <dgm:prSet/>
      <dgm:spPr/>
      <dgm:t>
        <a:bodyPr/>
        <a:lstStyle/>
        <a:p>
          <a:endParaRPr lang="en-US" sz="2000" b="1"/>
        </a:p>
      </dgm:t>
    </dgm:pt>
    <dgm:pt modelId="{C02F4D44-09E7-B047-B262-ABB74F90C30D}">
      <dgm:prSet custT="1"/>
      <dgm:spPr/>
      <dgm:t>
        <a:bodyPr/>
        <a:lstStyle/>
        <a:p>
          <a:pPr rtl="0"/>
          <a:r>
            <a:rPr lang="en-US" sz="2000" b="1" dirty="0" smtClean="0"/>
            <a:t>Print media advertisements and </a:t>
          </a:r>
          <a:r>
            <a:rPr lang="en-US" sz="2000" b="1" dirty="0" err="1" smtClean="0"/>
            <a:t>DAVP</a:t>
          </a:r>
          <a:r>
            <a:rPr lang="en-US" sz="2000" b="1" dirty="0" smtClean="0"/>
            <a:t> rates </a:t>
          </a:r>
          <a:endParaRPr lang="en-US" sz="2000" b="1" dirty="0"/>
        </a:p>
      </dgm:t>
    </dgm:pt>
    <dgm:pt modelId="{8B55840A-3E80-AD47-9EC1-40EA910C0E8A}" type="parTrans" cxnId="{58AE395A-7932-AA47-987B-42DF95943FE1}">
      <dgm:prSet/>
      <dgm:spPr/>
      <dgm:t>
        <a:bodyPr/>
        <a:lstStyle/>
        <a:p>
          <a:endParaRPr lang="en-US" sz="2000" b="1"/>
        </a:p>
      </dgm:t>
    </dgm:pt>
    <dgm:pt modelId="{87CB602A-7310-5C44-BE53-423DFA10054E}" type="sibTrans" cxnId="{58AE395A-7932-AA47-987B-42DF95943FE1}">
      <dgm:prSet/>
      <dgm:spPr/>
      <dgm:t>
        <a:bodyPr/>
        <a:lstStyle/>
        <a:p>
          <a:endParaRPr lang="en-US" sz="2000" b="1"/>
        </a:p>
      </dgm:t>
    </dgm:pt>
    <dgm:pt modelId="{FD403B95-E814-2E46-BCB7-4BC6167D8E27}">
      <dgm:prSet custT="1"/>
      <dgm:spPr/>
      <dgm:t>
        <a:bodyPr/>
        <a:lstStyle/>
        <a:p>
          <a:pPr rtl="0"/>
          <a:r>
            <a:rPr lang="en-US" sz="2000" b="1" dirty="0" smtClean="0"/>
            <a:t>Audio slots on Radio &amp; AV on TV, cable TV, State &amp; National Level TV Channels</a:t>
          </a:r>
          <a:endParaRPr lang="en-US" sz="2000" b="1" dirty="0"/>
        </a:p>
      </dgm:t>
    </dgm:pt>
    <dgm:pt modelId="{94CECA69-7DE4-8D47-9AF2-8BC5A1EDADE0}" type="parTrans" cxnId="{460982E6-B44F-B448-9B63-C987954A1570}">
      <dgm:prSet/>
      <dgm:spPr/>
      <dgm:t>
        <a:bodyPr/>
        <a:lstStyle/>
        <a:p>
          <a:endParaRPr lang="en-US" sz="2000" b="1"/>
        </a:p>
      </dgm:t>
    </dgm:pt>
    <dgm:pt modelId="{3D8CA8E2-755F-A247-8DC6-9F46AFCF1909}" type="sibTrans" cxnId="{460982E6-B44F-B448-9B63-C987954A1570}">
      <dgm:prSet/>
      <dgm:spPr/>
      <dgm:t>
        <a:bodyPr/>
        <a:lstStyle/>
        <a:p>
          <a:endParaRPr lang="en-US" sz="2000" b="1"/>
        </a:p>
      </dgm:t>
    </dgm:pt>
    <dgm:pt modelId="{DE0F97F7-3C7D-3D4A-BDFD-9E8C0860FF59}">
      <dgm:prSet custT="1"/>
      <dgm:spPr/>
      <dgm:t>
        <a:bodyPr/>
        <a:lstStyle/>
        <a:p>
          <a:pPr rtl="0"/>
          <a:r>
            <a:rPr lang="en-US" sz="2000" b="1" dirty="0" smtClean="0"/>
            <a:t>Any other item commonly used in a district.</a:t>
          </a:r>
          <a:endParaRPr lang="en-US" sz="2000" b="1" dirty="0"/>
        </a:p>
      </dgm:t>
    </dgm:pt>
    <dgm:pt modelId="{C5CDEB8F-28CA-8542-8512-71F8A4E2D4C7}" type="parTrans" cxnId="{41B4910E-913A-B94E-81DE-F5C472A38FFD}">
      <dgm:prSet/>
      <dgm:spPr/>
      <dgm:t>
        <a:bodyPr/>
        <a:lstStyle/>
        <a:p>
          <a:endParaRPr lang="en-US" sz="2000" b="1"/>
        </a:p>
      </dgm:t>
    </dgm:pt>
    <dgm:pt modelId="{59DEE30E-76D1-594B-AE63-8B3E13A4BC22}" type="sibTrans" cxnId="{41B4910E-913A-B94E-81DE-F5C472A38FFD}">
      <dgm:prSet/>
      <dgm:spPr/>
      <dgm:t>
        <a:bodyPr/>
        <a:lstStyle/>
        <a:p>
          <a:endParaRPr lang="en-US" sz="2000" b="1"/>
        </a:p>
      </dgm:t>
    </dgm:pt>
    <dgm:pt modelId="{F67330AA-E0EB-1549-B1FC-1E63752F3E90}">
      <dgm:prSet custT="1"/>
      <dgm:spPr/>
      <dgm:t>
        <a:bodyPr/>
        <a:lstStyle/>
        <a:p>
          <a:r>
            <a:rPr lang="en-US" sz="2000" b="1" dirty="0" smtClean="0"/>
            <a:t>Loudspeaker with amplifier and microphone</a:t>
          </a:r>
          <a:endParaRPr lang="en-US" sz="2000" b="1" dirty="0"/>
        </a:p>
      </dgm:t>
    </dgm:pt>
    <dgm:pt modelId="{01B10D90-83A3-0445-837D-CAA9ECD16032}" type="parTrans" cxnId="{50922834-41E3-1041-B71C-D0B52B0A24A1}">
      <dgm:prSet/>
      <dgm:spPr/>
      <dgm:t>
        <a:bodyPr/>
        <a:lstStyle/>
        <a:p>
          <a:endParaRPr lang="en-US" sz="2000" b="1"/>
        </a:p>
      </dgm:t>
    </dgm:pt>
    <dgm:pt modelId="{D1EBC8E2-C192-FE4A-9252-322DBC4ACA74}" type="sibTrans" cxnId="{50922834-41E3-1041-B71C-D0B52B0A24A1}">
      <dgm:prSet/>
      <dgm:spPr/>
      <dgm:t>
        <a:bodyPr/>
        <a:lstStyle/>
        <a:p>
          <a:endParaRPr lang="en-US" sz="2000" b="1"/>
        </a:p>
      </dgm:t>
    </dgm:pt>
    <dgm:pt modelId="{3BA0B28B-0447-8F47-9EE2-2E809AF56168}">
      <dgm:prSet custT="1"/>
      <dgm:spPr/>
      <dgm:t>
        <a:bodyPr/>
        <a:lstStyle/>
        <a:p>
          <a:pPr rtl="0"/>
          <a:r>
            <a:rPr lang="en-US" sz="2000" b="1" dirty="0" smtClean="0"/>
            <a:t>Daily hiring charges of vehicles (all types of vehicles), </a:t>
          </a:r>
          <a:endParaRPr lang="it-IT" sz="2000" b="1" dirty="0"/>
        </a:p>
      </dgm:t>
    </dgm:pt>
    <dgm:pt modelId="{DEF5D1DE-A49D-744D-A0F6-19257EBB4D8B}" type="parTrans" cxnId="{A5735EE8-A8E4-A240-86C6-CFDD43382931}">
      <dgm:prSet/>
      <dgm:spPr/>
      <dgm:t>
        <a:bodyPr/>
        <a:lstStyle/>
        <a:p>
          <a:endParaRPr lang="en-US" b="1"/>
        </a:p>
      </dgm:t>
    </dgm:pt>
    <dgm:pt modelId="{69794854-4DAB-3E44-ADD7-A8E127D3A918}" type="sibTrans" cxnId="{A5735EE8-A8E4-A240-86C6-CFDD43382931}">
      <dgm:prSet/>
      <dgm:spPr/>
      <dgm:t>
        <a:bodyPr/>
        <a:lstStyle/>
        <a:p>
          <a:endParaRPr lang="en-US" b="1"/>
        </a:p>
      </dgm:t>
    </dgm:pt>
    <dgm:pt modelId="{6EF43F35-F72E-7B47-8F43-155F10057A3E}" type="pres">
      <dgm:prSet presAssocID="{EFAB9C5B-2BFF-5149-A704-105C5D555C50}" presName="Name0" presStyleCnt="0">
        <dgm:presLayoutVars>
          <dgm:dir/>
          <dgm:resizeHandles val="exact"/>
        </dgm:presLayoutVars>
      </dgm:prSet>
      <dgm:spPr/>
      <dgm:t>
        <a:bodyPr/>
        <a:lstStyle/>
        <a:p>
          <a:endParaRPr lang="en-US"/>
        </a:p>
      </dgm:t>
    </dgm:pt>
    <dgm:pt modelId="{24FF3A1C-D445-E449-9EE7-454C2674A9E6}" type="pres">
      <dgm:prSet presAssocID="{F67330AA-E0EB-1549-B1FC-1E63752F3E90}" presName="composite" presStyleCnt="0"/>
      <dgm:spPr/>
    </dgm:pt>
    <dgm:pt modelId="{49F39B34-0E72-D840-875F-A9B076FEB6AA}" type="pres">
      <dgm:prSet presAssocID="{F67330AA-E0EB-1549-B1FC-1E63752F3E90}" presName="rect1" presStyleLbl="trAlignAcc1" presStyleIdx="0" presStyleCnt="10" custScaleX="135285" custLinFactNeighborX="-14003" custLinFactNeighborY="-4251">
        <dgm:presLayoutVars>
          <dgm:bulletEnabled val="1"/>
        </dgm:presLayoutVars>
      </dgm:prSet>
      <dgm:spPr/>
      <dgm:t>
        <a:bodyPr/>
        <a:lstStyle/>
        <a:p>
          <a:endParaRPr lang="en-US"/>
        </a:p>
      </dgm:t>
    </dgm:pt>
    <dgm:pt modelId="{3D32D574-B93E-E747-A254-C1DE71271B7A}" type="pres">
      <dgm:prSet presAssocID="{F67330AA-E0EB-1549-B1FC-1E63752F3E90}" presName="rect2" presStyleLbl="fgImgPlace1" presStyleIdx="0" presStyleCnt="10" custScaleX="135285" custLinFactX="-58718" custLinFactNeighborX="-100000" custLinFactNeighborY="5401"/>
      <dgm:spPr>
        <a:blipFill>
          <a:blip xmlns:r="http://schemas.openxmlformats.org/officeDocument/2006/relationships" r:embed="rId1">
            <a:extLst>
              <a:ext uri="{28A0092B-C50C-407E-A947-70E740481C1C}"/>
            </a:extLst>
          </a:blip>
          <a:srcRect/>
          <a:stretch>
            <a:fillRect l="-6000" r="-6000"/>
          </a:stretch>
        </a:blipFill>
      </dgm:spPr>
    </dgm:pt>
    <dgm:pt modelId="{103D8428-26D4-7749-AC0A-C448B007213F}" type="pres">
      <dgm:prSet presAssocID="{D1EBC8E2-C192-FE4A-9252-322DBC4ACA74}" presName="sibTrans" presStyleCnt="0"/>
      <dgm:spPr/>
    </dgm:pt>
    <dgm:pt modelId="{4DC9EF60-3396-4841-BA5F-58BDF482DFC7}" type="pres">
      <dgm:prSet presAssocID="{327A68E0-9CD4-5E4B-B67B-61627078B156}" presName="composite" presStyleCnt="0"/>
      <dgm:spPr/>
    </dgm:pt>
    <dgm:pt modelId="{AF49C7D2-C4CE-5541-AA88-7D6186DB8D77}" type="pres">
      <dgm:prSet presAssocID="{327A68E0-9CD4-5E4B-B67B-61627078B156}" presName="rect1" presStyleLbl="trAlignAcc1" presStyleIdx="1" presStyleCnt="10" custScaleX="107665" custLinFactNeighborX="3987" custLinFactNeighborY="-11336">
        <dgm:presLayoutVars>
          <dgm:bulletEnabled val="1"/>
        </dgm:presLayoutVars>
      </dgm:prSet>
      <dgm:spPr/>
      <dgm:t>
        <a:bodyPr/>
        <a:lstStyle/>
        <a:p>
          <a:endParaRPr lang="en-US"/>
        </a:p>
      </dgm:t>
    </dgm:pt>
    <dgm:pt modelId="{EDB6CE8D-B483-C843-AF6E-A46DC32A59EA}" type="pres">
      <dgm:prSet presAssocID="{327A68E0-9CD4-5E4B-B67B-61627078B156}" presName="rect2" presStyleLbl="fgImgPlace1" presStyleIdx="1" presStyleCnt="10" custScaleX="147643" custLinFactNeighborX="-14168"/>
      <dgm:spPr>
        <a:blipFill rotWithShape="1">
          <a:blip xmlns:r="http://schemas.openxmlformats.org/officeDocument/2006/relationships" r:embed="rId2"/>
          <a:stretch>
            <a:fillRect/>
          </a:stretch>
        </a:blipFill>
      </dgm:spPr>
    </dgm:pt>
    <dgm:pt modelId="{03A3D6B9-FA7E-DF43-833E-125291F00F53}" type="pres">
      <dgm:prSet presAssocID="{DAA276B6-BECA-3945-B6E8-2BDFF480610B}" presName="sibTrans" presStyleCnt="0"/>
      <dgm:spPr/>
    </dgm:pt>
    <dgm:pt modelId="{3DC6FA62-DABA-E048-ABC0-D0CB78018F78}" type="pres">
      <dgm:prSet presAssocID="{EDB81FC2-E9B2-F84A-A9A5-43D4B77800DD}" presName="composite" presStyleCnt="0"/>
      <dgm:spPr/>
    </dgm:pt>
    <dgm:pt modelId="{F13D72CC-EE71-534F-9694-4C45551D6CF6}" type="pres">
      <dgm:prSet presAssocID="{EDB81FC2-E9B2-F84A-A9A5-43D4B77800DD}" presName="rect1" presStyleLbl="trAlignAcc1" presStyleIdx="2" presStyleCnt="10" custScaleX="135285" custLinFactNeighborX="-10902" custLinFactNeighborY="-4251">
        <dgm:presLayoutVars>
          <dgm:bulletEnabled val="1"/>
        </dgm:presLayoutVars>
      </dgm:prSet>
      <dgm:spPr/>
      <dgm:t>
        <a:bodyPr/>
        <a:lstStyle/>
        <a:p>
          <a:endParaRPr lang="en-US"/>
        </a:p>
      </dgm:t>
    </dgm:pt>
    <dgm:pt modelId="{5DF6C157-1221-424C-911C-8BC4D93106DE}" type="pres">
      <dgm:prSet presAssocID="{EDB81FC2-E9B2-F84A-A9A5-43D4B77800DD}" presName="rect2" presStyleLbl="fgImgPlace1" presStyleIdx="2" presStyleCnt="10" custScaleX="160287" custLinFactX="-50265" custLinFactNeighborX="-100000" custLinFactNeighborY="5401"/>
      <dgm:spPr>
        <a:blipFill>
          <a:blip xmlns:r="http://schemas.openxmlformats.org/officeDocument/2006/relationships" r:embed="rId3">
            <a:extLst>
              <a:ext uri="{28A0092B-C50C-407E-A947-70E740481C1C}"/>
            </a:extLst>
          </a:blip>
          <a:srcRect/>
          <a:stretch>
            <a:fillRect l="-9000" r="-9000"/>
          </a:stretch>
        </a:blipFill>
      </dgm:spPr>
    </dgm:pt>
    <dgm:pt modelId="{4FF6DFCF-E4C6-A549-A2A7-4AE845B0BF74}" type="pres">
      <dgm:prSet presAssocID="{C17916C0-7372-D047-87B9-1A051B3634F4}" presName="sibTrans" presStyleCnt="0"/>
      <dgm:spPr/>
    </dgm:pt>
    <dgm:pt modelId="{C227008C-2CAD-FB46-9EED-AFAC6870BDCD}" type="pres">
      <dgm:prSet presAssocID="{9A473E3E-E69A-DB48-B688-809CB5A7CCA3}" presName="composite" presStyleCnt="0"/>
      <dgm:spPr/>
    </dgm:pt>
    <dgm:pt modelId="{84EE0CF8-C16C-0842-B35D-1D9FADDB8B40}" type="pres">
      <dgm:prSet presAssocID="{9A473E3E-E69A-DB48-B688-809CB5A7CCA3}" presName="rect1" presStyleLbl="trAlignAcc1" presStyleIdx="3" presStyleCnt="10" custScaleX="107665" custLinFactNeighborX="3987" custLinFactNeighborY="-11336">
        <dgm:presLayoutVars>
          <dgm:bulletEnabled val="1"/>
        </dgm:presLayoutVars>
      </dgm:prSet>
      <dgm:spPr/>
      <dgm:t>
        <a:bodyPr/>
        <a:lstStyle/>
        <a:p>
          <a:endParaRPr lang="en-US"/>
        </a:p>
      </dgm:t>
    </dgm:pt>
    <dgm:pt modelId="{248195A6-220C-2E4B-A48A-9840414C3D52}" type="pres">
      <dgm:prSet presAssocID="{9A473E3E-E69A-DB48-B688-809CB5A7CCA3}" presName="rect2" presStyleLbl="fgImgPlace1" presStyleIdx="3" presStyleCnt="10" custScaleX="147643" custLinFactNeighborX="-14168"/>
      <dgm:spPr>
        <a:blipFill rotWithShape="1">
          <a:blip xmlns:r="http://schemas.openxmlformats.org/officeDocument/2006/relationships" r:embed="rId4"/>
          <a:stretch>
            <a:fillRect/>
          </a:stretch>
        </a:blipFill>
      </dgm:spPr>
    </dgm:pt>
    <dgm:pt modelId="{DBF918D0-9F7C-2744-A8DE-59DB62F968A0}" type="pres">
      <dgm:prSet presAssocID="{90E26F77-194E-214A-8E9B-6B01C92A4C14}" presName="sibTrans" presStyleCnt="0"/>
      <dgm:spPr/>
    </dgm:pt>
    <dgm:pt modelId="{EE1A470D-D5F5-BC47-A78C-B20C9F80EFB3}" type="pres">
      <dgm:prSet presAssocID="{F3281CBD-5F33-9A4C-9310-EA30C56060EB}" presName="composite" presStyleCnt="0"/>
      <dgm:spPr/>
    </dgm:pt>
    <dgm:pt modelId="{196AA0CE-BDEA-2146-A73F-9BE0310A2EE9}" type="pres">
      <dgm:prSet presAssocID="{F3281CBD-5F33-9A4C-9310-EA30C56060EB}" presName="rect1" presStyleLbl="trAlignAcc1" presStyleIdx="4" presStyleCnt="10" custScaleX="135285" custLinFactNeighborX="-14003" custLinFactNeighborY="-4251">
        <dgm:presLayoutVars>
          <dgm:bulletEnabled val="1"/>
        </dgm:presLayoutVars>
      </dgm:prSet>
      <dgm:spPr/>
      <dgm:t>
        <a:bodyPr/>
        <a:lstStyle/>
        <a:p>
          <a:endParaRPr lang="en-US"/>
        </a:p>
      </dgm:t>
    </dgm:pt>
    <dgm:pt modelId="{47F97286-CE78-F242-B30C-EA49192042AB}" type="pres">
      <dgm:prSet presAssocID="{F3281CBD-5F33-9A4C-9310-EA30C56060EB}" presName="rect2" presStyleLbl="fgImgPlace1" presStyleIdx="4" presStyleCnt="10" custScaleX="135285" custLinFactX="-58718" custLinFactNeighborX="-100000" custLinFactNeighborY="5401"/>
      <dgm:spPr>
        <a:blipFill rotWithShape="1">
          <a:blip xmlns:r="http://schemas.openxmlformats.org/officeDocument/2006/relationships" r:embed="rId5"/>
          <a:stretch>
            <a:fillRect/>
          </a:stretch>
        </a:blipFill>
      </dgm:spPr>
    </dgm:pt>
    <dgm:pt modelId="{981F34D5-8BCD-9946-B1F4-67165E693DAB}" type="pres">
      <dgm:prSet presAssocID="{E93ACEDD-9537-6D4F-8E41-F4D3366E11E8}" presName="sibTrans" presStyleCnt="0"/>
      <dgm:spPr/>
    </dgm:pt>
    <dgm:pt modelId="{BEB73851-5C41-5E46-B5E4-E46DD1C9095B}" type="pres">
      <dgm:prSet presAssocID="{3BA0B28B-0447-8F47-9EE2-2E809AF56168}" presName="composite" presStyleCnt="0"/>
      <dgm:spPr/>
    </dgm:pt>
    <dgm:pt modelId="{19A08F7A-1258-1144-BBB2-A6D1EF06CD6D}" type="pres">
      <dgm:prSet presAssocID="{3BA0B28B-0447-8F47-9EE2-2E809AF56168}" presName="rect1" presStyleLbl="trAlignAcc1" presStyleIdx="5" presStyleCnt="10" custScaleX="107665" custLinFactNeighborX="3987" custLinFactNeighborY="-11336">
        <dgm:presLayoutVars>
          <dgm:bulletEnabled val="1"/>
        </dgm:presLayoutVars>
      </dgm:prSet>
      <dgm:spPr/>
      <dgm:t>
        <a:bodyPr/>
        <a:lstStyle/>
        <a:p>
          <a:endParaRPr lang="en-US"/>
        </a:p>
      </dgm:t>
    </dgm:pt>
    <dgm:pt modelId="{A6A8F809-0C7B-8B4B-8740-C966B4D423B2}" type="pres">
      <dgm:prSet presAssocID="{3BA0B28B-0447-8F47-9EE2-2E809AF56168}" presName="rect2" presStyleLbl="fgImgPlace1" presStyleIdx="5" presStyleCnt="10" custScaleX="147643" custLinFactNeighborX="-14168"/>
      <dgm:spPr>
        <a:blipFill>
          <a:blip xmlns:r="http://schemas.openxmlformats.org/officeDocument/2006/relationships" r:embed="rId6">
            <a:extLst>
              <a:ext uri="{28A0092B-C50C-407E-A947-70E740481C1C}"/>
            </a:extLst>
          </a:blip>
          <a:srcRect/>
          <a:stretch>
            <a:fillRect l="-1000" r="-1000"/>
          </a:stretch>
        </a:blipFill>
      </dgm:spPr>
    </dgm:pt>
    <dgm:pt modelId="{6875DC47-6EA4-3C46-AA3B-2F6BC2F0E3E8}" type="pres">
      <dgm:prSet presAssocID="{69794854-4DAB-3E44-ADD7-A8E127D3A918}" presName="sibTrans" presStyleCnt="0"/>
      <dgm:spPr/>
    </dgm:pt>
    <dgm:pt modelId="{0A564E49-A77B-A944-AE8B-B751B272A891}" type="pres">
      <dgm:prSet presAssocID="{A1BD0A73-7219-2C4F-9254-4E4E3836F266}" presName="composite" presStyleCnt="0"/>
      <dgm:spPr/>
    </dgm:pt>
    <dgm:pt modelId="{5BD2F6AF-F9F0-214D-AF3E-E6C444D59D41}" type="pres">
      <dgm:prSet presAssocID="{A1BD0A73-7219-2C4F-9254-4E4E3836F266}" presName="rect1" presStyleLbl="trAlignAcc1" presStyleIdx="6" presStyleCnt="10" custScaleX="135285" custLinFactNeighborX="-14003" custLinFactNeighborY="-4251">
        <dgm:presLayoutVars>
          <dgm:bulletEnabled val="1"/>
        </dgm:presLayoutVars>
      </dgm:prSet>
      <dgm:spPr/>
      <dgm:t>
        <a:bodyPr/>
        <a:lstStyle/>
        <a:p>
          <a:endParaRPr lang="en-US"/>
        </a:p>
      </dgm:t>
    </dgm:pt>
    <dgm:pt modelId="{7414DF47-8547-F545-A5E6-3ED855FE121A}" type="pres">
      <dgm:prSet presAssocID="{A1BD0A73-7219-2C4F-9254-4E4E3836F266}" presName="rect2" presStyleLbl="fgImgPlace1" presStyleIdx="6" presStyleCnt="10" custScaleX="135285" custLinFactX="-58718" custLinFactNeighborX="-100000" custLinFactNeighborY="5401"/>
      <dgm:spPr>
        <a:blipFill rotWithShape="1">
          <a:blip xmlns:r="http://schemas.openxmlformats.org/officeDocument/2006/relationships" r:embed="rId7"/>
          <a:stretch>
            <a:fillRect/>
          </a:stretch>
        </a:blipFill>
      </dgm:spPr>
    </dgm:pt>
    <dgm:pt modelId="{32C690EF-781F-164A-B052-63CBB9AD27A1}" type="pres">
      <dgm:prSet presAssocID="{8341D042-CAD7-8A4A-BAFE-D1EFB649CD84}" presName="sibTrans" presStyleCnt="0"/>
      <dgm:spPr/>
    </dgm:pt>
    <dgm:pt modelId="{B3F63EFC-4B0D-5243-ADF2-8CA9A6991D1D}" type="pres">
      <dgm:prSet presAssocID="{C02F4D44-09E7-B047-B262-ABB74F90C30D}" presName="composite" presStyleCnt="0"/>
      <dgm:spPr/>
    </dgm:pt>
    <dgm:pt modelId="{6D423990-84DF-2D41-9638-09E5D5EECE68}" type="pres">
      <dgm:prSet presAssocID="{C02F4D44-09E7-B047-B262-ABB74F90C30D}" presName="rect1" presStyleLbl="trAlignAcc1" presStyleIdx="7" presStyleCnt="10" custScaleX="107665" custLinFactNeighborX="3987" custLinFactNeighborY="-11336">
        <dgm:presLayoutVars>
          <dgm:bulletEnabled val="1"/>
        </dgm:presLayoutVars>
      </dgm:prSet>
      <dgm:spPr/>
      <dgm:t>
        <a:bodyPr/>
        <a:lstStyle/>
        <a:p>
          <a:endParaRPr lang="en-US"/>
        </a:p>
      </dgm:t>
    </dgm:pt>
    <dgm:pt modelId="{906A140D-50B5-8E46-8DE0-8051922282B0}" type="pres">
      <dgm:prSet presAssocID="{C02F4D44-09E7-B047-B262-ABB74F90C30D}" presName="rect2" presStyleLbl="fgImgPlace1" presStyleIdx="7" presStyleCnt="10" custScaleX="147643" custLinFactNeighborX="-14168"/>
      <dgm:spPr>
        <a:blipFill>
          <a:blip xmlns:r="http://schemas.openxmlformats.org/officeDocument/2006/relationships" r:embed="rId8">
            <a:extLst>
              <a:ext uri="{28A0092B-C50C-407E-A947-70E740481C1C}"/>
            </a:extLst>
          </a:blip>
          <a:srcRect/>
          <a:stretch>
            <a:fillRect l="-1000" r="-1000"/>
          </a:stretch>
        </a:blipFill>
      </dgm:spPr>
    </dgm:pt>
    <dgm:pt modelId="{95C35097-1957-574D-A1C5-E9E64A5D0F9B}" type="pres">
      <dgm:prSet presAssocID="{87CB602A-7310-5C44-BE53-423DFA10054E}" presName="sibTrans" presStyleCnt="0"/>
      <dgm:spPr/>
    </dgm:pt>
    <dgm:pt modelId="{80B1901C-665B-FB4B-9470-28371ABAA94B}" type="pres">
      <dgm:prSet presAssocID="{FD403B95-E814-2E46-BCB7-4BC6167D8E27}" presName="composite" presStyleCnt="0"/>
      <dgm:spPr/>
    </dgm:pt>
    <dgm:pt modelId="{BA91303D-3E78-4D41-B74A-672CC70B9BD0}" type="pres">
      <dgm:prSet presAssocID="{FD403B95-E814-2E46-BCB7-4BC6167D8E27}" presName="rect1" presStyleLbl="trAlignAcc1" presStyleIdx="8" presStyleCnt="10" custScaleX="135285" custLinFactNeighborX="-14003" custLinFactNeighborY="-4251">
        <dgm:presLayoutVars>
          <dgm:bulletEnabled val="1"/>
        </dgm:presLayoutVars>
      </dgm:prSet>
      <dgm:spPr/>
      <dgm:t>
        <a:bodyPr/>
        <a:lstStyle/>
        <a:p>
          <a:endParaRPr lang="en-US"/>
        </a:p>
      </dgm:t>
    </dgm:pt>
    <dgm:pt modelId="{EEC50ED0-5337-0546-8857-88D5E7FFFF4E}" type="pres">
      <dgm:prSet presAssocID="{FD403B95-E814-2E46-BCB7-4BC6167D8E27}" presName="rect2" presStyleLbl="fgImgPlace1" presStyleIdx="8" presStyleCnt="10" custScaleX="135285" custLinFactX="-58718" custLinFactNeighborX="-100000" custLinFactNeighborY="5401"/>
      <dgm:spPr>
        <a:blipFill>
          <a:blip xmlns:r="http://schemas.openxmlformats.org/officeDocument/2006/relationships" r:embed="rId9">
            <a:extLst>
              <a:ext uri="{28A0092B-C50C-407E-A947-70E740481C1C}"/>
            </a:extLst>
          </a:blip>
          <a:srcRect/>
          <a:stretch>
            <a:fillRect l="-11000" r="-11000"/>
          </a:stretch>
        </a:blipFill>
      </dgm:spPr>
    </dgm:pt>
    <dgm:pt modelId="{D153B3B1-F08C-BC47-A12A-C97C87A3C2D0}" type="pres">
      <dgm:prSet presAssocID="{3D8CA8E2-755F-A247-8DC6-9F46AFCF1909}" presName="sibTrans" presStyleCnt="0"/>
      <dgm:spPr/>
    </dgm:pt>
    <dgm:pt modelId="{56187227-A34C-E140-92F4-7611BA7A69B1}" type="pres">
      <dgm:prSet presAssocID="{DE0F97F7-3C7D-3D4A-BDFD-9E8C0860FF59}" presName="composite" presStyleCnt="0"/>
      <dgm:spPr/>
    </dgm:pt>
    <dgm:pt modelId="{225B4DAA-BB93-5844-ADC2-789C661092B2}" type="pres">
      <dgm:prSet presAssocID="{DE0F97F7-3C7D-3D4A-BDFD-9E8C0860FF59}" presName="rect1" presStyleLbl="trAlignAcc1" presStyleIdx="9" presStyleCnt="10" custScaleX="107665" custLinFactNeighborX="3987" custLinFactNeighborY="-11336">
        <dgm:presLayoutVars>
          <dgm:bulletEnabled val="1"/>
        </dgm:presLayoutVars>
      </dgm:prSet>
      <dgm:spPr/>
      <dgm:t>
        <a:bodyPr/>
        <a:lstStyle/>
        <a:p>
          <a:endParaRPr lang="en-US"/>
        </a:p>
      </dgm:t>
    </dgm:pt>
    <dgm:pt modelId="{F659DD36-F35D-524E-9E93-F8D732C7B4A5}" type="pres">
      <dgm:prSet presAssocID="{DE0F97F7-3C7D-3D4A-BDFD-9E8C0860FF59}" presName="rect2" presStyleLbl="fgImgPlace1" presStyleIdx="9" presStyleCnt="10" custScaleX="147643" custLinFactNeighborX="-14168"/>
      <dgm:spPr>
        <a:blipFill rotWithShape="1">
          <a:blip xmlns:r="http://schemas.openxmlformats.org/officeDocument/2006/relationships" r:embed="rId10"/>
          <a:stretch>
            <a:fillRect/>
          </a:stretch>
        </a:blipFill>
      </dgm:spPr>
    </dgm:pt>
  </dgm:ptLst>
  <dgm:cxnLst>
    <dgm:cxn modelId="{92D04E33-8869-426C-9A27-281A1172C404}" type="presOf" srcId="{F3281CBD-5F33-9A4C-9310-EA30C56060EB}" destId="{196AA0CE-BDEA-2146-A73F-9BE0310A2EE9}" srcOrd="0" destOrd="0" presId="urn:microsoft.com/office/officeart/2008/layout/PictureStrips"/>
    <dgm:cxn modelId="{489055FD-2618-485F-B8D2-856AC5AF3EC3}" type="presOf" srcId="{EDB81FC2-E9B2-F84A-A9A5-43D4B77800DD}" destId="{F13D72CC-EE71-534F-9694-4C45551D6CF6}" srcOrd="0" destOrd="0" presId="urn:microsoft.com/office/officeart/2008/layout/PictureStrips"/>
    <dgm:cxn modelId="{232D24B5-C360-5A47-A3B4-D9B56EE8BE3B}" srcId="{EFAB9C5B-2BFF-5149-A704-105C5D555C50}" destId="{EDB81FC2-E9B2-F84A-A9A5-43D4B77800DD}" srcOrd="2" destOrd="0" parTransId="{3D90F733-179E-D848-9AD7-9C9224ECF71A}" sibTransId="{C17916C0-7372-D047-87B9-1A051B3634F4}"/>
    <dgm:cxn modelId="{3B8AD9EB-22A3-9B4E-8D95-F619F532FD09}" srcId="{EFAB9C5B-2BFF-5149-A704-105C5D555C50}" destId="{327A68E0-9CD4-5E4B-B67B-61627078B156}" srcOrd="1" destOrd="0" parTransId="{5BDA2289-02A8-5747-8A23-F79208C530D6}" sibTransId="{DAA276B6-BECA-3945-B6E8-2BDFF480610B}"/>
    <dgm:cxn modelId="{133F0C2D-CC33-4D9A-925F-BF892524B8A9}" type="presOf" srcId="{9A473E3E-E69A-DB48-B688-809CB5A7CCA3}" destId="{84EE0CF8-C16C-0842-B35D-1D9FADDB8B40}" srcOrd="0" destOrd="0" presId="urn:microsoft.com/office/officeart/2008/layout/PictureStrips"/>
    <dgm:cxn modelId="{865E5E5E-B09A-40C7-A47B-D0975A2B2100}" type="presOf" srcId="{EFAB9C5B-2BFF-5149-A704-105C5D555C50}" destId="{6EF43F35-F72E-7B47-8F43-155F10057A3E}" srcOrd="0" destOrd="0" presId="urn:microsoft.com/office/officeart/2008/layout/PictureStrips"/>
    <dgm:cxn modelId="{201B0A6D-2641-43ED-A093-80E80AF0483F}" type="presOf" srcId="{3BA0B28B-0447-8F47-9EE2-2E809AF56168}" destId="{19A08F7A-1258-1144-BBB2-A6D1EF06CD6D}" srcOrd="0" destOrd="0" presId="urn:microsoft.com/office/officeart/2008/layout/PictureStrips"/>
    <dgm:cxn modelId="{41B4910E-913A-B94E-81DE-F5C472A38FFD}" srcId="{EFAB9C5B-2BFF-5149-A704-105C5D555C50}" destId="{DE0F97F7-3C7D-3D4A-BDFD-9E8C0860FF59}" srcOrd="9" destOrd="0" parTransId="{C5CDEB8F-28CA-8542-8512-71F8A4E2D4C7}" sibTransId="{59DEE30E-76D1-594B-AE63-8B3E13A4BC22}"/>
    <dgm:cxn modelId="{5AD6079E-F734-430C-9717-8045C7CD7C6C}" type="presOf" srcId="{F67330AA-E0EB-1549-B1FC-1E63752F3E90}" destId="{49F39B34-0E72-D840-875F-A9B076FEB6AA}" srcOrd="0" destOrd="0" presId="urn:microsoft.com/office/officeart/2008/layout/PictureStrips"/>
    <dgm:cxn modelId="{A5735EE8-A8E4-A240-86C6-CFDD43382931}" srcId="{EFAB9C5B-2BFF-5149-A704-105C5D555C50}" destId="{3BA0B28B-0447-8F47-9EE2-2E809AF56168}" srcOrd="5" destOrd="0" parTransId="{DEF5D1DE-A49D-744D-A0F6-19257EBB4D8B}" sibTransId="{69794854-4DAB-3E44-ADD7-A8E127D3A918}"/>
    <dgm:cxn modelId="{3219A75E-747F-4E36-BD14-CB8808D49AA6}" type="presOf" srcId="{FD403B95-E814-2E46-BCB7-4BC6167D8E27}" destId="{BA91303D-3E78-4D41-B74A-672CC70B9BD0}" srcOrd="0" destOrd="0" presId="urn:microsoft.com/office/officeart/2008/layout/PictureStrips"/>
    <dgm:cxn modelId="{4631DCB7-477D-4091-A8AB-DC5F96F93352}" type="presOf" srcId="{DE0F97F7-3C7D-3D4A-BDFD-9E8C0860FF59}" destId="{225B4DAA-BB93-5844-ADC2-789C661092B2}" srcOrd="0" destOrd="0" presId="urn:microsoft.com/office/officeart/2008/layout/PictureStrips"/>
    <dgm:cxn modelId="{A25B6844-888C-6348-B927-722DBBB2139E}" srcId="{EFAB9C5B-2BFF-5149-A704-105C5D555C50}" destId="{9A473E3E-E69A-DB48-B688-809CB5A7CCA3}" srcOrd="3" destOrd="0" parTransId="{80FC729E-1FFF-E546-8405-D8C6E19FB129}" sibTransId="{90E26F77-194E-214A-8E9B-6B01C92A4C14}"/>
    <dgm:cxn modelId="{3B4EEC27-12CA-43F7-90AF-099DEA3D80AF}" type="presOf" srcId="{327A68E0-9CD4-5E4B-B67B-61627078B156}" destId="{AF49C7D2-C4CE-5541-AA88-7D6186DB8D77}" srcOrd="0" destOrd="0" presId="urn:microsoft.com/office/officeart/2008/layout/PictureStrips"/>
    <dgm:cxn modelId="{460982E6-B44F-B448-9B63-C987954A1570}" srcId="{EFAB9C5B-2BFF-5149-A704-105C5D555C50}" destId="{FD403B95-E814-2E46-BCB7-4BC6167D8E27}" srcOrd="8" destOrd="0" parTransId="{94CECA69-7DE4-8D47-9AF2-8BC5A1EDADE0}" sibTransId="{3D8CA8E2-755F-A247-8DC6-9F46AFCF1909}"/>
    <dgm:cxn modelId="{37E26E18-82E9-40EF-AB71-5ED8043BC086}" type="presOf" srcId="{C02F4D44-09E7-B047-B262-ABB74F90C30D}" destId="{6D423990-84DF-2D41-9638-09E5D5EECE68}" srcOrd="0" destOrd="0" presId="urn:microsoft.com/office/officeart/2008/layout/PictureStrips"/>
    <dgm:cxn modelId="{8511D0E4-C83D-F24B-ABE7-A691BCDA1999}" srcId="{EFAB9C5B-2BFF-5149-A704-105C5D555C50}" destId="{A1BD0A73-7219-2C4F-9254-4E4E3836F266}" srcOrd="6" destOrd="0" parTransId="{1F96445C-B799-9041-9390-2DE270C97BE6}" sibTransId="{8341D042-CAD7-8A4A-BAFE-D1EFB649CD84}"/>
    <dgm:cxn modelId="{9A799130-DF84-4CDE-9F78-E90FD0A85F8D}" type="presOf" srcId="{A1BD0A73-7219-2C4F-9254-4E4E3836F266}" destId="{5BD2F6AF-F9F0-214D-AF3E-E6C444D59D41}" srcOrd="0" destOrd="0" presId="urn:microsoft.com/office/officeart/2008/layout/PictureStrips"/>
    <dgm:cxn modelId="{58AE395A-7932-AA47-987B-42DF95943FE1}" srcId="{EFAB9C5B-2BFF-5149-A704-105C5D555C50}" destId="{C02F4D44-09E7-B047-B262-ABB74F90C30D}" srcOrd="7" destOrd="0" parTransId="{8B55840A-3E80-AD47-9EC1-40EA910C0E8A}" sibTransId="{87CB602A-7310-5C44-BE53-423DFA10054E}"/>
    <dgm:cxn modelId="{50922834-41E3-1041-B71C-D0B52B0A24A1}" srcId="{EFAB9C5B-2BFF-5149-A704-105C5D555C50}" destId="{F67330AA-E0EB-1549-B1FC-1E63752F3E90}" srcOrd="0" destOrd="0" parTransId="{01B10D90-83A3-0445-837D-CAA9ECD16032}" sibTransId="{D1EBC8E2-C192-FE4A-9252-322DBC4ACA74}"/>
    <dgm:cxn modelId="{DDF2FEAE-78C3-6042-9995-41B3EB73611F}" srcId="{EFAB9C5B-2BFF-5149-A704-105C5D555C50}" destId="{F3281CBD-5F33-9A4C-9310-EA30C56060EB}" srcOrd="4" destOrd="0" parTransId="{9CFBF8D8-951E-A746-ADFF-6BFE17AC1C5E}" sibTransId="{E93ACEDD-9537-6D4F-8E41-F4D3366E11E8}"/>
    <dgm:cxn modelId="{7E5BF964-F3E2-41B8-8539-BC1BD5343ED1}" type="presParOf" srcId="{6EF43F35-F72E-7B47-8F43-155F10057A3E}" destId="{24FF3A1C-D445-E449-9EE7-454C2674A9E6}" srcOrd="0" destOrd="0" presId="urn:microsoft.com/office/officeart/2008/layout/PictureStrips"/>
    <dgm:cxn modelId="{D162C98A-119A-41A4-A187-C2131D3A2F89}" type="presParOf" srcId="{24FF3A1C-D445-E449-9EE7-454C2674A9E6}" destId="{49F39B34-0E72-D840-875F-A9B076FEB6AA}" srcOrd="0" destOrd="0" presId="urn:microsoft.com/office/officeart/2008/layout/PictureStrips"/>
    <dgm:cxn modelId="{9E1BF9AE-2A20-4901-B255-329913F2419A}" type="presParOf" srcId="{24FF3A1C-D445-E449-9EE7-454C2674A9E6}" destId="{3D32D574-B93E-E747-A254-C1DE71271B7A}" srcOrd="1" destOrd="0" presId="urn:microsoft.com/office/officeart/2008/layout/PictureStrips"/>
    <dgm:cxn modelId="{954AF55F-0AEB-4FD5-A71C-D75413BB3DEA}" type="presParOf" srcId="{6EF43F35-F72E-7B47-8F43-155F10057A3E}" destId="{103D8428-26D4-7749-AC0A-C448B007213F}" srcOrd="1" destOrd="0" presId="urn:microsoft.com/office/officeart/2008/layout/PictureStrips"/>
    <dgm:cxn modelId="{463F81F6-8F5C-4F76-B88C-0FB735DD2863}" type="presParOf" srcId="{6EF43F35-F72E-7B47-8F43-155F10057A3E}" destId="{4DC9EF60-3396-4841-BA5F-58BDF482DFC7}" srcOrd="2" destOrd="0" presId="urn:microsoft.com/office/officeart/2008/layout/PictureStrips"/>
    <dgm:cxn modelId="{87F0025B-AACC-4B38-997D-9A0FE81D6A84}" type="presParOf" srcId="{4DC9EF60-3396-4841-BA5F-58BDF482DFC7}" destId="{AF49C7D2-C4CE-5541-AA88-7D6186DB8D77}" srcOrd="0" destOrd="0" presId="urn:microsoft.com/office/officeart/2008/layout/PictureStrips"/>
    <dgm:cxn modelId="{2B856BD1-5371-4165-AB22-94C4FF73F722}" type="presParOf" srcId="{4DC9EF60-3396-4841-BA5F-58BDF482DFC7}" destId="{EDB6CE8D-B483-C843-AF6E-A46DC32A59EA}" srcOrd="1" destOrd="0" presId="urn:microsoft.com/office/officeart/2008/layout/PictureStrips"/>
    <dgm:cxn modelId="{A595AA90-679E-4562-A22D-BBFD5E658F36}" type="presParOf" srcId="{6EF43F35-F72E-7B47-8F43-155F10057A3E}" destId="{03A3D6B9-FA7E-DF43-833E-125291F00F53}" srcOrd="3" destOrd="0" presId="urn:microsoft.com/office/officeart/2008/layout/PictureStrips"/>
    <dgm:cxn modelId="{9508AC0A-EA91-4CFB-9E51-F230C2F1201A}" type="presParOf" srcId="{6EF43F35-F72E-7B47-8F43-155F10057A3E}" destId="{3DC6FA62-DABA-E048-ABC0-D0CB78018F78}" srcOrd="4" destOrd="0" presId="urn:microsoft.com/office/officeart/2008/layout/PictureStrips"/>
    <dgm:cxn modelId="{C76D89FB-1477-4E54-AEF1-305DA5C19DF4}" type="presParOf" srcId="{3DC6FA62-DABA-E048-ABC0-D0CB78018F78}" destId="{F13D72CC-EE71-534F-9694-4C45551D6CF6}" srcOrd="0" destOrd="0" presId="urn:microsoft.com/office/officeart/2008/layout/PictureStrips"/>
    <dgm:cxn modelId="{67E5D4F5-C22C-412D-BEED-165D76C89442}" type="presParOf" srcId="{3DC6FA62-DABA-E048-ABC0-D0CB78018F78}" destId="{5DF6C157-1221-424C-911C-8BC4D93106DE}" srcOrd="1" destOrd="0" presId="urn:microsoft.com/office/officeart/2008/layout/PictureStrips"/>
    <dgm:cxn modelId="{84C4F83F-4A93-4035-B598-A25415C9767C}" type="presParOf" srcId="{6EF43F35-F72E-7B47-8F43-155F10057A3E}" destId="{4FF6DFCF-E4C6-A549-A2A7-4AE845B0BF74}" srcOrd="5" destOrd="0" presId="urn:microsoft.com/office/officeart/2008/layout/PictureStrips"/>
    <dgm:cxn modelId="{AFB61825-6100-438F-A87A-43E72AD8592E}" type="presParOf" srcId="{6EF43F35-F72E-7B47-8F43-155F10057A3E}" destId="{C227008C-2CAD-FB46-9EED-AFAC6870BDCD}" srcOrd="6" destOrd="0" presId="urn:microsoft.com/office/officeart/2008/layout/PictureStrips"/>
    <dgm:cxn modelId="{6E3A2E8C-46BE-436C-B969-F475981B32ED}" type="presParOf" srcId="{C227008C-2CAD-FB46-9EED-AFAC6870BDCD}" destId="{84EE0CF8-C16C-0842-B35D-1D9FADDB8B40}" srcOrd="0" destOrd="0" presId="urn:microsoft.com/office/officeart/2008/layout/PictureStrips"/>
    <dgm:cxn modelId="{536119BF-DA74-4384-A752-90D997D6A2A8}" type="presParOf" srcId="{C227008C-2CAD-FB46-9EED-AFAC6870BDCD}" destId="{248195A6-220C-2E4B-A48A-9840414C3D52}" srcOrd="1" destOrd="0" presId="urn:microsoft.com/office/officeart/2008/layout/PictureStrips"/>
    <dgm:cxn modelId="{D46D2958-49DD-4474-8011-A4A32E85D639}" type="presParOf" srcId="{6EF43F35-F72E-7B47-8F43-155F10057A3E}" destId="{DBF918D0-9F7C-2744-A8DE-59DB62F968A0}" srcOrd="7" destOrd="0" presId="urn:microsoft.com/office/officeart/2008/layout/PictureStrips"/>
    <dgm:cxn modelId="{0FB7A3EC-7BE3-489E-834B-8B5DF7A2B07B}" type="presParOf" srcId="{6EF43F35-F72E-7B47-8F43-155F10057A3E}" destId="{EE1A470D-D5F5-BC47-A78C-B20C9F80EFB3}" srcOrd="8" destOrd="0" presId="urn:microsoft.com/office/officeart/2008/layout/PictureStrips"/>
    <dgm:cxn modelId="{508D0989-8592-45B1-85A9-92BA47CCDB17}" type="presParOf" srcId="{EE1A470D-D5F5-BC47-A78C-B20C9F80EFB3}" destId="{196AA0CE-BDEA-2146-A73F-9BE0310A2EE9}" srcOrd="0" destOrd="0" presId="urn:microsoft.com/office/officeart/2008/layout/PictureStrips"/>
    <dgm:cxn modelId="{F5742C28-DD00-4536-AD47-7392344D1372}" type="presParOf" srcId="{EE1A470D-D5F5-BC47-A78C-B20C9F80EFB3}" destId="{47F97286-CE78-F242-B30C-EA49192042AB}" srcOrd="1" destOrd="0" presId="urn:microsoft.com/office/officeart/2008/layout/PictureStrips"/>
    <dgm:cxn modelId="{88CD356D-6943-4AF8-84A6-88576C1C2D78}" type="presParOf" srcId="{6EF43F35-F72E-7B47-8F43-155F10057A3E}" destId="{981F34D5-8BCD-9946-B1F4-67165E693DAB}" srcOrd="9" destOrd="0" presId="urn:microsoft.com/office/officeart/2008/layout/PictureStrips"/>
    <dgm:cxn modelId="{B8EF79E5-72B2-48B1-AC5E-7F2355230205}" type="presParOf" srcId="{6EF43F35-F72E-7B47-8F43-155F10057A3E}" destId="{BEB73851-5C41-5E46-B5E4-E46DD1C9095B}" srcOrd="10" destOrd="0" presId="urn:microsoft.com/office/officeart/2008/layout/PictureStrips"/>
    <dgm:cxn modelId="{1E8A2C67-5ADE-49D1-A188-5AAD08B5F127}" type="presParOf" srcId="{BEB73851-5C41-5E46-B5E4-E46DD1C9095B}" destId="{19A08F7A-1258-1144-BBB2-A6D1EF06CD6D}" srcOrd="0" destOrd="0" presId="urn:microsoft.com/office/officeart/2008/layout/PictureStrips"/>
    <dgm:cxn modelId="{7814E0D0-ADAF-42F0-B95E-F55B9B236198}" type="presParOf" srcId="{BEB73851-5C41-5E46-B5E4-E46DD1C9095B}" destId="{A6A8F809-0C7B-8B4B-8740-C966B4D423B2}" srcOrd="1" destOrd="0" presId="urn:microsoft.com/office/officeart/2008/layout/PictureStrips"/>
    <dgm:cxn modelId="{6E6003C0-9978-49D2-B950-93663EEBCD34}" type="presParOf" srcId="{6EF43F35-F72E-7B47-8F43-155F10057A3E}" destId="{6875DC47-6EA4-3C46-AA3B-2F6BC2F0E3E8}" srcOrd="11" destOrd="0" presId="urn:microsoft.com/office/officeart/2008/layout/PictureStrips"/>
    <dgm:cxn modelId="{881835F3-53EE-462A-A03E-8E6C3793D427}" type="presParOf" srcId="{6EF43F35-F72E-7B47-8F43-155F10057A3E}" destId="{0A564E49-A77B-A944-AE8B-B751B272A891}" srcOrd="12" destOrd="0" presId="urn:microsoft.com/office/officeart/2008/layout/PictureStrips"/>
    <dgm:cxn modelId="{6FA16C4C-4728-4B98-A29B-14A12E4E2290}" type="presParOf" srcId="{0A564E49-A77B-A944-AE8B-B751B272A891}" destId="{5BD2F6AF-F9F0-214D-AF3E-E6C444D59D41}" srcOrd="0" destOrd="0" presId="urn:microsoft.com/office/officeart/2008/layout/PictureStrips"/>
    <dgm:cxn modelId="{E5B30925-54E6-4EA0-B28D-D664E2DE84F7}" type="presParOf" srcId="{0A564E49-A77B-A944-AE8B-B751B272A891}" destId="{7414DF47-8547-F545-A5E6-3ED855FE121A}" srcOrd="1" destOrd="0" presId="urn:microsoft.com/office/officeart/2008/layout/PictureStrips"/>
    <dgm:cxn modelId="{ED890516-DF44-4046-9067-60C25585E187}" type="presParOf" srcId="{6EF43F35-F72E-7B47-8F43-155F10057A3E}" destId="{32C690EF-781F-164A-B052-63CBB9AD27A1}" srcOrd="13" destOrd="0" presId="urn:microsoft.com/office/officeart/2008/layout/PictureStrips"/>
    <dgm:cxn modelId="{5A414E27-FE1D-4CA2-8648-A17773741F46}" type="presParOf" srcId="{6EF43F35-F72E-7B47-8F43-155F10057A3E}" destId="{B3F63EFC-4B0D-5243-ADF2-8CA9A6991D1D}" srcOrd="14" destOrd="0" presId="urn:microsoft.com/office/officeart/2008/layout/PictureStrips"/>
    <dgm:cxn modelId="{6C7E3BBD-34C4-4DED-8042-79B8FB5E50A2}" type="presParOf" srcId="{B3F63EFC-4B0D-5243-ADF2-8CA9A6991D1D}" destId="{6D423990-84DF-2D41-9638-09E5D5EECE68}" srcOrd="0" destOrd="0" presId="urn:microsoft.com/office/officeart/2008/layout/PictureStrips"/>
    <dgm:cxn modelId="{8824465C-9454-4C55-A5E5-6930B0696431}" type="presParOf" srcId="{B3F63EFC-4B0D-5243-ADF2-8CA9A6991D1D}" destId="{906A140D-50B5-8E46-8DE0-8051922282B0}" srcOrd="1" destOrd="0" presId="urn:microsoft.com/office/officeart/2008/layout/PictureStrips"/>
    <dgm:cxn modelId="{4F18D3AC-BE9F-4126-8359-40F4CE34F88C}" type="presParOf" srcId="{6EF43F35-F72E-7B47-8F43-155F10057A3E}" destId="{95C35097-1957-574D-A1C5-E9E64A5D0F9B}" srcOrd="15" destOrd="0" presId="urn:microsoft.com/office/officeart/2008/layout/PictureStrips"/>
    <dgm:cxn modelId="{B867B4E4-4962-4253-B258-63815F400819}" type="presParOf" srcId="{6EF43F35-F72E-7B47-8F43-155F10057A3E}" destId="{80B1901C-665B-FB4B-9470-28371ABAA94B}" srcOrd="16" destOrd="0" presId="urn:microsoft.com/office/officeart/2008/layout/PictureStrips"/>
    <dgm:cxn modelId="{B25182E9-EFC4-4BA3-BDEE-544A4D7247F7}" type="presParOf" srcId="{80B1901C-665B-FB4B-9470-28371ABAA94B}" destId="{BA91303D-3E78-4D41-B74A-672CC70B9BD0}" srcOrd="0" destOrd="0" presId="urn:microsoft.com/office/officeart/2008/layout/PictureStrips"/>
    <dgm:cxn modelId="{0E696130-32A7-45C2-BAD5-13946E2AD542}" type="presParOf" srcId="{80B1901C-665B-FB4B-9470-28371ABAA94B}" destId="{EEC50ED0-5337-0546-8857-88D5E7FFFF4E}" srcOrd="1" destOrd="0" presId="urn:microsoft.com/office/officeart/2008/layout/PictureStrips"/>
    <dgm:cxn modelId="{994FE6D7-5251-4431-A0BB-C78F1CEAEA33}" type="presParOf" srcId="{6EF43F35-F72E-7B47-8F43-155F10057A3E}" destId="{D153B3B1-F08C-BC47-A12A-C97C87A3C2D0}" srcOrd="17" destOrd="0" presId="urn:microsoft.com/office/officeart/2008/layout/PictureStrips"/>
    <dgm:cxn modelId="{06141E2C-E141-4681-AEEF-03D8F37121E7}" type="presParOf" srcId="{6EF43F35-F72E-7B47-8F43-155F10057A3E}" destId="{56187227-A34C-E140-92F4-7611BA7A69B1}" srcOrd="18" destOrd="0" presId="urn:microsoft.com/office/officeart/2008/layout/PictureStrips"/>
    <dgm:cxn modelId="{D6F4C614-4E5C-4C0A-A585-476E26470A64}" type="presParOf" srcId="{56187227-A34C-E140-92F4-7611BA7A69B1}" destId="{225B4DAA-BB93-5844-ADC2-789C661092B2}" srcOrd="0" destOrd="0" presId="urn:microsoft.com/office/officeart/2008/layout/PictureStrips"/>
    <dgm:cxn modelId="{4FD157D7-7779-42DE-8EE1-3276E9084AAC}" type="presParOf" srcId="{56187227-A34C-E140-92F4-7611BA7A69B1}" destId="{F659DD36-F35D-524E-9E93-F8D732C7B4A5}" srcOrd="1" destOrd="0" presId="urn:microsoft.com/office/officeart/2008/layout/PictureStrips"/>
  </dgm:cxnLst>
  <dgm:bg/>
  <dgm:whole/>
</dgm:dataModel>
</file>

<file path=ppt/diagrams/data19.xml><?xml version="1.0" encoding="utf-8"?>
<dgm:dataModel xmlns:dgm="http://schemas.openxmlformats.org/drawingml/2006/diagram" xmlns:a="http://schemas.openxmlformats.org/drawingml/2006/main">
  <dgm:ptLst>
    <dgm:pt modelId="{8DB4554E-6FF0-7943-AC78-0AF3DC594646}" type="doc">
      <dgm:prSet loTypeId="urn:microsoft.com/office/officeart/2005/8/layout/hierarchy3" loCatId="" qsTypeId="urn:microsoft.com/office/officeart/2005/8/quickstyle/simple4" qsCatId="simple" csTypeId="urn:microsoft.com/office/officeart/2005/8/colors/colorful3" csCatId="colorful" phldr="1"/>
      <dgm:spPr/>
      <dgm:t>
        <a:bodyPr/>
        <a:lstStyle/>
        <a:p>
          <a:endParaRPr lang="en-US"/>
        </a:p>
      </dgm:t>
    </dgm:pt>
    <dgm:pt modelId="{771518D6-5FB2-864E-B66B-D0C22701B71B}">
      <dgm:prSet phldrT="[Text]"/>
      <dgm:spPr>
        <a:blipFill rotWithShape="0">
          <a:blip xmlns:r="http://schemas.openxmlformats.org/officeDocument/2006/relationships" r:embed="rId1"/>
          <a:tile tx="0" ty="0" sx="100000" sy="100000" flip="none" algn="tl"/>
        </a:blipFill>
      </dgm:spPr>
      <dgm:t>
        <a:bodyPr/>
        <a:lstStyle/>
        <a:p>
          <a:r>
            <a:rPr lang="en-US" b="1" dirty="0" smtClean="0">
              <a:solidFill>
                <a:schemeClr val="tx1"/>
              </a:solidFill>
            </a:rPr>
            <a:t>Print Media</a:t>
          </a:r>
          <a:endParaRPr lang="en-US" b="1" dirty="0">
            <a:solidFill>
              <a:schemeClr val="tx1"/>
            </a:solidFill>
          </a:endParaRPr>
        </a:p>
      </dgm:t>
    </dgm:pt>
    <dgm:pt modelId="{CAF8E700-8C30-2E44-98B1-8B3D62F27892}" type="parTrans" cxnId="{0438665D-E068-7547-ACE0-21F92B7477AB}">
      <dgm:prSet/>
      <dgm:spPr/>
      <dgm:t>
        <a:bodyPr/>
        <a:lstStyle/>
        <a:p>
          <a:endParaRPr lang="en-US">
            <a:solidFill>
              <a:srgbClr val="000000"/>
            </a:solidFill>
          </a:endParaRPr>
        </a:p>
      </dgm:t>
    </dgm:pt>
    <dgm:pt modelId="{62C49850-F438-074A-85FF-913CA05C37DA}" type="sibTrans" cxnId="{0438665D-E068-7547-ACE0-21F92B7477AB}">
      <dgm:prSet/>
      <dgm:spPr/>
      <dgm:t>
        <a:bodyPr/>
        <a:lstStyle/>
        <a:p>
          <a:endParaRPr lang="en-US">
            <a:solidFill>
              <a:srgbClr val="000000"/>
            </a:solidFill>
          </a:endParaRPr>
        </a:p>
      </dgm:t>
    </dgm:pt>
    <dgm:pt modelId="{97A04AA0-F248-7146-A5D0-8BF4C2DAE495}">
      <dgm:prSet phldrT="[Text]" custT="1"/>
      <dgm:spPr/>
      <dgm:t>
        <a:bodyPr/>
        <a:lstStyle/>
        <a:p>
          <a:r>
            <a:rPr lang="en-US" sz="2000" b="1" dirty="0" smtClean="0">
              <a:solidFill>
                <a:srgbClr val="000000"/>
              </a:solidFill>
            </a:rPr>
            <a:t>Local Newspapers</a:t>
          </a:r>
          <a:endParaRPr lang="en-US" sz="2000" b="1" dirty="0">
            <a:solidFill>
              <a:srgbClr val="000000"/>
            </a:solidFill>
          </a:endParaRPr>
        </a:p>
      </dgm:t>
    </dgm:pt>
    <dgm:pt modelId="{4CF488A4-2DD9-C544-8866-15FFDBB2B664}" type="parTrans" cxnId="{71FEF7B3-8E2E-3E4F-8583-E42F7D337A85}">
      <dgm:prSet/>
      <dgm:spPr/>
      <dgm:t>
        <a:bodyPr/>
        <a:lstStyle/>
        <a:p>
          <a:endParaRPr lang="en-US">
            <a:solidFill>
              <a:srgbClr val="000000"/>
            </a:solidFill>
          </a:endParaRPr>
        </a:p>
      </dgm:t>
    </dgm:pt>
    <dgm:pt modelId="{206C5A30-D0B7-474F-850D-8930723B6730}" type="sibTrans" cxnId="{71FEF7B3-8E2E-3E4F-8583-E42F7D337A85}">
      <dgm:prSet/>
      <dgm:spPr/>
      <dgm:t>
        <a:bodyPr/>
        <a:lstStyle/>
        <a:p>
          <a:endParaRPr lang="en-US">
            <a:solidFill>
              <a:srgbClr val="000000"/>
            </a:solidFill>
          </a:endParaRPr>
        </a:p>
      </dgm:t>
    </dgm:pt>
    <dgm:pt modelId="{2327D210-8D6B-F542-815F-F773483E30EA}">
      <dgm:prSet phldrT="[Text]" custT="1"/>
      <dgm:spPr/>
      <dgm:t>
        <a:bodyPr/>
        <a:lstStyle/>
        <a:p>
          <a:r>
            <a:rPr lang="en-US" sz="2000" b="1" dirty="0" smtClean="0">
              <a:solidFill>
                <a:srgbClr val="000000"/>
              </a:solidFill>
            </a:rPr>
            <a:t>Magazines</a:t>
          </a:r>
          <a:endParaRPr lang="en-US" sz="2000" b="1" dirty="0">
            <a:solidFill>
              <a:srgbClr val="000000"/>
            </a:solidFill>
          </a:endParaRPr>
        </a:p>
      </dgm:t>
    </dgm:pt>
    <dgm:pt modelId="{77AFFAD5-6E91-3948-A943-C2243FB874EF}" type="parTrans" cxnId="{9EC67FF9-FC94-B443-B861-A35D350592C8}">
      <dgm:prSet/>
      <dgm:spPr/>
      <dgm:t>
        <a:bodyPr/>
        <a:lstStyle/>
        <a:p>
          <a:endParaRPr lang="en-US">
            <a:solidFill>
              <a:srgbClr val="000000"/>
            </a:solidFill>
          </a:endParaRPr>
        </a:p>
      </dgm:t>
    </dgm:pt>
    <dgm:pt modelId="{3DB4073A-1C1F-E644-A4CC-02DF1CF39D98}" type="sibTrans" cxnId="{9EC67FF9-FC94-B443-B861-A35D350592C8}">
      <dgm:prSet/>
      <dgm:spPr/>
      <dgm:t>
        <a:bodyPr/>
        <a:lstStyle/>
        <a:p>
          <a:endParaRPr lang="en-US">
            <a:solidFill>
              <a:srgbClr val="000000"/>
            </a:solidFill>
          </a:endParaRPr>
        </a:p>
      </dgm:t>
    </dgm:pt>
    <dgm:pt modelId="{DAB3A881-C030-1E4B-9194-A09A38BA5793}">
      <dgm:prSet phldrT="[Text]"/>
      <dgm:spPr>
        <a:blipFill rotWithShape="0">
          <a:blip xmlns:r="http://schemas.openxmlformats.org/officeDocument/2006/relationships" r:embed="rId1"/>
          <a:tile tx="0" ty="0" sx="100000" sy="100000" flip="none" algn="tl"/>
        </a:blipFill>
      </dgm:spPr>
      <dgm:t>
        <a:bodyPr/>
        <a:lstStyle/>
        <a:p>
          <a:r>
            <a:rPr lang="en-US" b="1" dirty="0" smtClean="0">
              <a:solidFill>
                <a:schemeClr val="tx1"/>
              </a:solidFill>
            </a:rPr>
            <a:t>Electronic Media</a:t>
          </a:r>
          <a:endParaRPr lang="en-US" b="1" dirty="0">
            <a:solidFill>
              <a:schemeClr val="tx1"/>
            </a:solidFill>
          </a:endParaRPr>
        </a:p>
      </dgm:t>
    </dgm:pt>
    <dgm:pt modelId="{CF8645AD-BDD0-4645-ADD5-555EA47A16F8}" type="parTrans" cxnId="{A45497F5-42BE-1F4D-9EF1-1F3B0C7CA630}">
      <dgm:prSet/>
      <dgm:spPr/>
      <dgm:t>
        <a:bodyPr/>
        <a:lstStyle/>
        <a:p>
          <a:endParaRPr lang="en-US">
            <a:solidFill>
              <a:srgbClr val="000000"/>
            </a:solidFill>
          </a:endParaRPr>
        </a:p>
      </dgm:t>
    </dgm:pt>
    <dgm:pt modelId="{13049FA5-1F1E-2242-901D-90CBB4DEB2D0}" type="sibTrans" cxnId="{A45497F5-42BE-1F4D-9EF1-1F3B0C7CA630}">
      <dgm:prSet/>
      <dgm:spPr/>
      <dgm:t>
        <a:bodyPr/>
        <a:lstStyle/>
        <a:p>
          <a:endParaRPr lang="en-US">
            <a:solidFill>
              <a:srgbClr val="000000"/>
            </a:solidFill>
          </a:endParaRPr>
        </a:p>
      </dgm:t>
    </dgm:pt>
    <dgm:pt modelId="{6F945318-884A-BB4C-BB5A-A76F5D0B8DB7}">
      <dgm:prSet phldrT="[Text]" custT="1"/>
      <dgm:spPr/>
      <dgm:t>
        <a:bodyPr/>
        <a:lstStyle/>
        <a:p>
          <a:r>
            <a:rPr lang="en-US" sz="2000" b="1" dirty="0" smtClean="0">
              <a:solidFill>
                <a:srgbClr val="000000"/>
              </a:solidFill>
            </a:rPr>
            <a:t>Radio including Private FM</a:t>
          </a:r>
          <a:endParaRPr lang="en-US" sz="2000" b="1" dirty="0">
            <a:solidFill>
              <a:srgbClr val="000000"/>
            </a:solidFill>
          </a:endParaRPr>
        </a:p>
      </dgm:t>
    </dgm:pt>
    <dgm:pt modelId="{AE7542D9-6A8C-354D-8813-CC7ED95A6415}" type="parTrans" cxnId="{F354CA50-6B25-124C-884A-8AE36372FF59}">
      <dgm:prSet/>
      <dgm:spPr/>
      <dgm:t>
        <a:bodyPr/>
        <a:lstStyle/>
        <a:p>
          <a:endParaRPr lang="en-US">
            <a:solidFill>
              <a:srgbClr val="000000"/>
            </a:solidFill>
          </a:endParaRPr>
        </a:p>
      </dgm:t>
    </dgm:pt>
    <dgm:pt modelId="{EF18E029-3CFB-3A4D-9868-39A305F58222}" type="sibTrans" cxnId="{F354CA50-6B25-124C-884A-8AE36372FF59}">
      <dgm:prSet/>
      <dgm:spPr/>
      <dgm:t>
        <a:bodyPr/>
        <a:lstStyle/>
        <a:p>
          <a:endParaRPr lang="en-US">
            <a:solidFill>
              <a:srgbClr val="000000"/>
            </a:solidFill>
          </a:endParaRPr>
        </a:p>
      </dgm:t>
    </dgm:pt>
    <dgm:pt modelId="{0487E3CA-8DFF-F34B-8993-5176D51F97C3}">
      <dgm:prSet phldrT="[Text]" custT="1"/>
      <dgm:spPr/>
      <dgm:t>
        <a:bodyPr/>
        <a:lstStyle/>
        <a:p>
          <a:r>
            <a:rPr lang="en-US" sz="2000" b="1" dirty="0" smtClean="0">
              <a:solidFill>
                <a:srgbClr val="000000"/>
              </a:solidFill>
            </a:rPr>
            <a:t>TV channels, cable network</a:t>
          </a:r>
          <a:endParaRPr lang="en-US" sz="2000" b="1" dirty="0">
            <a:solidFill>
              <a:srgbClr val="000000"/>
            </a:solidFill>
          </a:endParaRPr>
        </a:p>
      </dgm:t>
    </dgm:pt>
    <dgm:pt modelId="{73F7C48C-E222-7C48-A302-64A8B50EC6C8}" type="parTrans" cxnId="{E9B45BC9-47ED-0F44-9B47-C18B39189111}">
      <dgm:prSet/>
      <dgm:spPr/>
      <dgm:t>
        <a:bodyPr/>
        <a:lstStyle/>
        <a:p>
          <a:endParaRPr lang="en-US">
            <a:solidFill>
              <a:srgbClr val="000000"/>
            </a:solidFill>
          </a:endParaRPr>
        </a:p>
      </dgm:t>
    </dgm:pt>
    <dgm:pt modelId="{F81A7A7C-67E3-1E46-B5A0-8B9CA523409E}" type="sibTrans" cxnId="{E9B45BC9-47ED-0F44-9B47-C18B39189111}">
      <dgm:prSet/>
      <dgm:spPr/>
      <dgm:t>
        <a:bodyPr/>
        <a:lstStyle/>
        <a:p>
          <a:endParaRPr lang="en-US">
            <a:solidFill>
              <a:srgbClr val="000000"/>
            </a:solidFill>
          </a:endParaRPr>
        </a:p>
      </dgm:t>
    </dgm:pt>
    <dgm:pt modelId="{5E9A8F73-5D96-C44D-857F-BCF3DD0D05D9}">
      <dgm:prSet phldrT="[Text]" custT="1"/>
      <dgm:spPr/>
      <dgm:t>
        <a:bodyPr/>
        <a:lstStyle/>
        <a:p>
          <a:r>
            <a:rPr lang="en-US" sz="2000" b="1" dirty="0" smtClean="0">
              <a:solidFill>
                <a:srgbClr val="000000"/>
              </a:solidFill>
            </a:rPr>
            <a:t>Bulk </a:t>
          </a:r>
          <a:r>
            <a:rPr lang="en-US" sz="2000" b="1" dirty="0" err="1" smtClean="0">
              <a:solidFill>
                <a:srgbClr val="000000"/>
              </a:solidFill>
            </a:rPr>
            <a:t>SMS</a:t>
          </a:r>
          <a:endParaRPr lang="en-US" sz="2000" b="1" dirty="0">
            <a:solidFill>
              <a:srgbClr val="000000"/>
            </a:solidFill>
          </a:endParaRPr>
        </a:p>
      </dgm:t>
    </dgm:pt>
    <dgm:pt modelId="{D5DE9CAE-09AF-324E-823B-1BE4395D3CD7}" type="parTrans" cxnId="{CB179B78-D63F-5C42-8BAF-B032E41955B4}">
      <dgm:prSet/>
      <dgm:spPr/>
      <dgm:t>
        <a:bodyPr/>
        <a:lstStyle/>
        <a:p>
          <a:endParaRPr lang="en-US">
            <a:solidFill>
              <a:srgbClr val="000000"/>
            </a:solidFill>
          </a:endParaRPr>
        </a:p>
      </dgm:t>
    </dgm:pt>
    <dgm:pt modelId="{C4C9CFE5-475F-2946-AD46-B92C0C303A87}" type="sibTrans" cxnId="{CB179B78-D63F-5C42-8BAF-B032E41955B4}">
      <dgm:prSet/>
      <dgm:spPr/>
      <dgm:t>
        <a:bodyPr/>
        <a:lstStyle/>
        <a:p>
          <a:endParaRPr lang="en-US">
            <a:solidFill>
              <a:srgbClr val="000000"/>
            </a:solidFill>
          </a:endParaRPr>
        </a:p>
      </dgm:t>
    </dgm:pt>
    <dgm:pt modelId="{244E3BDA-EE4E-3349-A2E3-3C76EB417F3C}">
      <dgm:prSet phldrT="[Text]" custT="1"/>
      <dgm:spPr/>
      <dgm:t>
        <a:bodyPr/>
        <a:lstStyle/>
        <a:p>
          <a:r>
            <a:rPr lang="en-US" sz="2000" b="1" dirty="0" smtClean="0">
              <a:solidFill>
                <a:srgbClr val="000000"/>
              </a:solidFill>
            </a:rPr>
            <a:t>Other newspapers in circulation in area</a:t>
          </a:r>
          <a:endParaRPr lang="en-US" sz="2000" b="1" dirty="0">
            <a:solidFill>
              <a:srgbClr val="000000"/>
            </a:solidFill>
          </a:endParaRPr>
        </a:p>
      </dgm:t>
    </dgm:pt>
    <dgm:pt modelId="{77F62F5B-88A9-D741-A08C-F7EF66E7684F}" type="parTrans" cxnId="{AAFF4FEE-EC7F-6543-8577-4479C5130A24}">
      <dgm:prSet/>
      <dgm:spPr/>
      <dgm:t>
        <a:bodyPr/>
        <a:lstStyle/>
        <a:p>
          <a:endParaRPr lang="en-US">
            <a:solidFill>
              <a:srgbClr val="000000"/>
            </a:solidFill>
          </a:endParaRPr>
        </a:p>
      </dgm:t>
    </dgm:pt>
    <dgm:pt modelId="{64B18565-FBA2-3543-A6B7-5BB331B525E2}" type="sibTrans" cxnId="{AAFF4FEE-EC7F-6543-8577-4479C5130A24}">
      <dgm:prSet/>
      <dgm:spPr/>
      <dgm:t>
        <a:bodyPr/>
        <a:lstStyle/>
        <a:p>
          <a:endParaRPr lang="en-US">
            <a:solidFill>
              <a:srgbClr val="000000"/>
            </a:solidFill>
          </a:endParaRPr>
        </a:p>
      </dgm:t>
    </dgm:pt>
    <dgm:pt modelId="{3DA5DEC7-B498-CB44-8260-6AC9BA5630AC}">
      <dgm:prSet phldrT="[Text]" custT="1"/>
      <dgm:spPr/>
      <dgm:t>
        <a:bodyPr/>
        <a:lstStyle/>
        <a:p>
          <a:r>
            <a:rPr lang="en-US" sz="2000" b="1" dirty="0" smtClean="0">
              <a:solidFill>
                <a:srgbClr val="000000"/>
              </a:solidFill>
            </a:rPr>
            <a:t>Pamphlets &amp; Posters</a:t>
          </a:r>
          <a:endParaRPr lang="en-US" sz="2000" b="1" dirty="0">
            <a:solidFill>
              <a:srgbClr val="000000"/>
            </a:solidFill>
          </a:endParaRPr>
        </a:p>
      </dgm:t>
    </dgm:pt>
    <dgm:pt modelId="{78F0B325-181B-3F41-A1C6-504FD9B63308}" type="parTrans" cxnId="{7923D702-6AE3-FA41-9557-BE61D21E7A32}">
      <dgm:prSet/>
      <dgm:spPr/>
      <dgm:t>
        <a:bodyPr/>
        <a:lstStyle/>
        <a:p>
          <a:endParaRPr lang="en-US"/>
        </a:p>
      </dgm:t>
    </dgm:pt>
    <dgm:pt modelId="{A35B909C-16B9-A140-A3BE-DBE3687CBACA}" type="sibTrans" cxnId="{7923D702-6AE3-FA41-9557-BE61D21E7A32}">
      <dgm:prSet/>
      <dgm:spPr/>
      <dgm:t>
        <a:bodyPr/>
        <a:lstStyle/>
        <a:p>
          <a:endParaRPr lang="en-US"/>
        </a:p>
      </dgm:t>
    </dgm:pt>
    <dgm:pt modelId="{151CDE3A-1411-5644-9DC3-9BDF5B026BF1}" type="pres">
      <dgm:prSet presAssocID="{8DB4554E-6FF0-7943-AC78-0AF3DC594646}" presName="diagram" presStyleCnt="0">
        <dgm:presLayoutVars>
          <dgm:chPref val="1"/>
          <dgm:dir/>
          <dgm:animOne val="branch"/>
          <dgm:animLvl val="lvl"/>
          <dgm:resizeHandles/>
        </dgm:presLayoutVars>
      </dgm:prSet>
      <dgm:spPr/>
      <dgm:t>
        <a:bodyPr/>
        <a:lstStyle/>
        <a:p>
          <a:endParaRPr lang="en-US"/>
        </a:p>
      </dgm:t>
    </dgm:pt>
    <dgm:pt modelId="{2D718631-8995-CC4A-9DD2-211DB3A8D1A1}" type="pres">
      <dgm:prSet presAssocID="{771518D6-5FB2-864E-B66B-D0C22701B71B}" presName="root" presStyleCnt="0"/>
      <dgm:spPr/>
    </dgm:pt>
    <dgm:pt modelId="{A13B6EF6-1E97-BF42-97FA-0C219BFDE5EA}" type="pres">
      <dgm:prSet presAssocID="{771518D6-5FB2-864E-B66B-D0C22701B71B}" presName="rootComposite" presStyleCnt="0"/>
      <dgm:spPr/>
    </dgm:pt>
    <dgm:pt modelId="{E25DEEDC-A6B6-9842-A2FC-DE6B7E7FDA71}" type="pres">
      <dgm:prSet presAssocID="{771518D6-5FB2-864E-B66B-D0C22701B71B}" presName="rootText" presStyleLbl="node1" presStyleIdx="0" presStyleCnt="2" custScaleX="131348" custLinFactX="-1328" custLinFactNeighborX="-100000" custLinFactNeighborY="249"/>
      <dgm:spPr/>
      <dgm:t>
        <a:bodyPr/>
        <a:lstStyle/>
        <a:p>
          <a:endParaRPr lang="en-US"/>
        </a:p>
      </dgm:t>
    </dgm:pt>
    <dgm:pt modelId="{9EC519AF-EF41-674D-8FBB-1CA39F76E488}" type="pres">
      <dgm:prSet presAssocID="{771518D6-5FB2-864E-B66B-D0C22701B71B}" presName="rootConnector" presStyleLbl="node1" presStyleIdx="0" presStyleCnt="2"/>
      <dgm:spPr/>
      <dgm:t>
        <a:bodyPr/>
        <a:lstStyle/>
        <a:p>
          <a:endParaRPr lang="en-US"/>
        </a:p>
      </dgm:t>
    </dgm:pt>
    <dgm:pt modelId="{F0807D22-F92E-294F-9119-97B4F86DC04D}" type="pres">
      <dgm:prSet presAssocID="{771518D6-5FB2-864E-B66B-D0C22701B71B}" presName="childShape" presStyleCnt="0"/>
      <dgm:spPr/>
    </dgm:pt>
    <dgm:pt modelId="{4150BB30-643E-8040-8A4E-28E27DDC7B63}" type="pres">
      <dgm:prSet presAssocID="{4CF488A4-2DD9-C544-8866-15FFDBB2B664}" presName="Name13" presStyleLbl="parChTrans1D2" presStyleIdx="0" presStyleCnt="7"/>
      <dgm:spPr/>
      <dgm:t>
        <a:bodyPr/>
        <a:lstStyle/>
        <a:p>
          <a:endParaRPr lang="en-US"/>
        </a:p>
      </dgm:t>
    </dgm:pt>
    <dgm:pt modelId="{7832DB91-82E7-8B49-BF97-E21D203C62D8}" type="pres">
      <dgm:prSet presAssocID="{97A04AA0-F248-7146-A5D0-8BF4C2DAE495}" presName="childText" presStyleLbl="bgAcc1" presStyleIdx="0" presStyleCnt="7" custScaleX="138787" custLinFactX="-26660" custLinFactNeighborX="-100000" custLinFactNeighborY="249">
        <dgm:presLayoutVars>
          <dgm:bulletEnabled val="1"/>
        </dgm:presLayoutVars>
      </dgm:prSet>
      <dgm:spPr/>
      <dgm:t>
        <a:bodyPr/>
        <a:lstStyle/>
        <a:p>
          <a:endParaRPr lang="en-US"/>
        </a:p>
      </dgm:t>
    </dgm:pt>
    <dgm:pt modelId="{B6270F9B-111C-5048-BF9C-08980A8AFF6C}" type="pres">
      <dgm:prSet presAssocID="{77F62F5B-88A9-D741-A08C-F7EF66E7684F}" presName="Name13" presStyleLbl="parChTrans1D2" presStyleIdx="1" presStyleCnt="7"/>
      <dgm:spPr/>
      <dgm:t>
        <a:bodyPr/>
        <a:lstStyle/>
        <a:p>
          <a:endParaRPr lang="en-US"/>
        </a:p>
      </dgm:t>
    </dgm:pt>
    <dgm:pt modelId="{01ED6063-26DA-F346-AF3D-2B2E6FF15E71}" type="pres">
      <dgm:prSet presAssocID="{244E3BDA-EE4E-3349-A2E3-3C76EB417F3C}" presName="childText" presStyleLbl="bgAcc1" presStyleIdx="1" presStyleCnt="7" custScaleX="138787" custLinFactX="-26660" custLinFactNeighborX="-100000" custLinFactNeighborY="249">
        <dgm:presLayoutVars>
          <dgm:bulletEnabled val="1"/>
        </dgm:presLayoutVars>
      </dgm:prSet>
      <dgm:spPr/>
      <dgm:t>
        <a:bodyPr/>
        <a:lstStyle/>
        <a:p>
          <a:endParaRPr lang="en-US"/>
        </a:p>
      </dgm:t>
    </dgm:pt>
    <dgm:pt modelId="{9C700B86-F565-7F46-96D5-4BCA72D062D3}" type="pres">
      <dgm:prSet presAssocID="{77AFFAD5-6E91-3948-A943-C2243FB874EF}" presName="Name13" presStyleLbl="parChTrans1D2" presStyleIdx="2" presStyleCnt="7"/>
      <dgm:spPr/>
      <dgm:t>
        <a:bodyPr/>
        <a:lstStyle/>
        <a:p>
          <a:endParaRPr lang="en-US"/>
        </a:p>
      </dgm:t>
    </dgm:pt>
    <dgm:pt modelId="{5F0C87A0-5998-2B41-9F46-E5341D2D8FB1}" type="pres">
      <dgm:prSet presAssocID="{2327D210-8D6B-F542-815F-F773483E30EA}" presName="childText" presStyleLbl="bgAcc1" presStyleIdx="2" presStyleCnt="7" custScaleX="138787" custLinFactX="-26660" custLinFactNeighborX="-100000" custLinFactNeighborY="249">
        <dgm:presLayoutVars>
          <dgm:bulletEnabled val="1"/>
        </dgm:presLayoutVars>
      </dgm:prSet>
      <dgm:spPr/>
      <dgm:t>
        <a:bodyPr/>
        <a:lstStyle/>
        <a:p>
          <a:endParaRPr lang="en-US"/>
        </a:p>
      </dgm:t>
    </dgm:pt>
    <dgm:pt modelId="{894681E9-D514-C441-B480-D0B084E38E33}" type="pres">
      <dgm:prSet presAssocID="{78F0B325-181B-3F41-A1C6-504FD9B63308}" presName="Name13" presStyleLbl="parChTrans1D2" presStyleIdx="3" presStyleCnt="7"/>
      <dgm:spPr/>
      <dgm:t>
        <a:bodyPr/>
        <a:lstStyle/>
        <a:p>
          <a:endParaRPr lang="en-US"/>
        </a:p>
      </dgm:t>
    </dgm:pt>
    <dgm:pt modelId="{997199BE-ADCD-AD4B-9F0D-7A4C9C81D0BB}" type="pres">
      <dgm:prSet presAssocID="{3DA5DEC7-B498-CB44-8260-6AC9BA5630AC}" presName="childText" presStyleLbl="bgAcc1" presStyleIdx="3" presStyleCnt="7" custScaleX="142827" custLinFactX="-23984" custLinFactNeighborX="-100000" custLinFactNeighborY="-4994">
        <dgm:presLayoutVars>
          <dgm:bulletEnabled val="1"/>
        </dgm:presLayoutVars>
      </dgm:prSet>
      <dgm:spPr/>
      <dgm:t>
        <a:bodyPr/>
        <a:lstStyle/>
        <a:p>
          <a:endParaRPr lang="en-US"/>
        </a:p>
      </dgm:t>
    </dgm:pt>
    <dgm:pt modelId="{EF42DEC7-3BDA-4544-AF26-874629C6082A}" type="pres">
      <dgm:prSet presAssocID="{DAB3A881-C030-1E4B-9194-A09A38BA5793}" presName="root" presStyleCnt="0"/>
      <dgm:spPr/>
    </dgm:pt>
    <dgm:pt modelId="{EC1D9FB5-1F89-F04B-BE2B-093545827B91}" type="pres">
      <dgm:prSet presAssocID="{DAB3A881-C030-1E4B-9194-A09A38BA5793}" presName="rootComposite" presStyleCnt="0"/>
      <dgm:spPr/>
    </dgm:pt>
    <dgm:pt modelId="{3568FB9D-9236-4F41-91F6-029DB40CCBF3}" type="pres">
      <dgm:prSet presAssocID="{DAB3A881-C030-1E4B-9194-A09A38BA5793}" presName="rootText" presStyleLbl="node1" presStyleIdx="1" presStyleCnt="2" custScaleX="141215" custLinFactNeighborX="43620" custLinFactNeighborY="-459"/>
      <dgm:spPr/>
      <dgm:t>
        <a:bodyPr/>
        <a:lstStyle/>
        <a:p>
          <a:endParaRPr lang="en-US"/>
        </a:p>
      </dgm:t>
    </dgm:pt>
    <dgm:pt modelId="{3F3E7A64-68A9-2D44-947E-10BEF4E0FEBA}" type="pres">
      <dgm:prSet presAssocID="{DAB3A881-C030-1E4B-9194-A09A38BA5793}" presName="rootConnector" presStyleLbl="node1" presStyleIdx="1" presStyleCnt="2"/>
      <dgm:spPr/>
      <dgm:t>
        <a:bodyPr/>
        <a:lstStyle/>
        <a:p>
          <a:endParaRPr lang="en-US"/>
        </a:p>
      </dgm:t>
    </dgm:pt>
    <dgm:pt modelId="{E2D357D6-7E1A-2C4E-918E-F7BF1162E1EE}" type="pres">
      <dgm:prSet presAssocID="{DAB3A881-C030-1E4B-9194-A09A38BA5793}" presName="childShape" presStyleCnt="0"/>
      <dgm:spPr/>
    </dgm:pt>
    <dgm:pt modelId="{6BB0F689-BC16-5C42-B241-D1888519380C}" type="pres">
      <dgm:prSet presAssocID="{AE7542D9-6A8C-354D-8813-CC7ED95A6415}" presName="Name13" presStyleLbl="parChTrans1D2" presStyleIdx="4" presStyleCnt="7"/>
      <dgm:spPr/>
      <dgm:t>
        <a:bodyPr/>
        <a:lstStyle/>
        <a:p>
          <a:endParaRPr lang="en-US"/>
        </a:p>
      </dgm:t>
    </dgm:pt>
    <dgm:pt modelId="{5E0CED60-AD82-3C4E-A5B7-0E7696AC67DD}" type="pres">
      <dgm:prSet presAssocID="{6F945318-884A-BB4C-BB5A-A76F5D0B8DB7}" presName="childText" presStyleLbl="bgAcc1" presStyleIdx="4" presStyleCnt="7" custScaleX="144161" custLinFactNeighborX="54526" custLinFactNeighborY="-459">
        <dgm:presLayoutVars>
          <dgm:bulletEnabled val="1"/>
        </dgm:presLayoutVars>
      </dgm:prSet>
      <dgm:spPr/>
      <dgm:t>
        <a:bodyPr/>
        <a:lstStyle/>
        <a:p>
          <a:endParaRPr lang="en-US"/>
        </a:p>
      </dgm:t>
    </dgm:pt>
    <dgm:pt modelId="{1088580E-846A-EB49-8FA6-8EF619CB2056}" type="pres">
      <dgm:prSet presAssocID="{73F7C48C-E222-7C48-A302-64A8B50EC6C8}" presName="Name13" presStyleLbl="parChTrans1D2" presStyleIdx="5" presStyleCnt="7"/>
      <dgm:spPr/>
      <dgm:t>
        <a:bodyPr/>
        <a:lstStyle/>
        <a:p>
          <a:endParaRPr lang="en-US"/>
        </a:p>
      </dgm:t>
    </dgm:pt>
    <dgm:pt modelId="{19768E95-B909-E34B-8510-E42F68F62E14}" type="pres">
      <dgm:prSet presAssocID="{0487E3CA-8DFF-F34B-8993-5176D51F97C3}" presName="childText" presStyleLbl="bgAcc1" presStyleIdx="5" presStyleCnt="7" custScaleX="144161" custLinFactNeighborX="54526" custLinFactNeighborY="-459">
        <dgm:presLayoutVars>
          <dgm:bulletEnabled val="1"/>
        </dgm:presLayoutVars>
      </dgm:prSet>
      <dgm:spPr/>
      <dgm:t>
        <a:bodyPr/>
        <a:lstStyle/>
        <a:p>
          <a:endParaRPr lang="en-US"/>
        </a:p>
      </dgm:t>
    </dgm:pt>
    <dgm:pt modelId="{097DD7CE-FD6D-A04B-B319-B83CAB7F8580}" type="pres">
      <dgm:prSet presAssocID="{D5DE9CAE-09AF-324E-823B-1BE4395D3CD7}" presName="Name13" presStyleLbl="parChTrans1D2" presStyleIdx="6" presStyleCnt="7"/>
      <dgm:spPr/>
      <dgm:t>
        <a:bodyPr/>
        <a:lstStyle/>
        <a:p>
          <a:endParaRPr lang="en-US"/>
        </a:p>
      </dgm:t>
    </dgm:pt>
    <dgm:pt modelId="{62CD17BA-AC70-D843-BB3B-F7FE24A7CE7B}" type="pres">
      <dgm:prSet presAssocID="{5E9A8F73-5D96-C44D-857F-BCF3DD0D05D9}" presName="childText" presStyleLbl="bgAcc1" presStyleIdx="6" presStyleCnt="7" custScaleX="144161" custLinFactNeighborX="54526" custLinFactNeighborY="-459">
        <dgm:presLayoutVars>
          <dgm:bulletEnabled val="1"/>
        </dgm:presLayoutVars>
      </dgm:prSet>
      <dgm:spPr/>
      <dgm:t>
        <a:bodyPr/>
        <a:lstStyle/>
        <a:p>
          <a:endParaRPr lang="en-US"/>
        </a:p>
      </dgm:t>
    </dgm:pt>
  </dgm:ptLst>
  <dgm:cxnLst>
    <dgm:cxn modelId="{777BE65C-7D24-4EAE-A9C9-E1530C3B226D}" type="presOf" srcId="{771518D6-5FB2-864E-B66B-D0C22701B71B}" destId="{E25DEEDC-A6B6-9842-A2FC-DE6B7E7FDA71}" srcOrd="0" destOrd="0" presId="urn:microsoft.com/office/officeart/2005/8/layout/hierarchy3"/>
    <dgm:cxn modelId="{1CDA235E-801C-4E0A-B56F-4674504BAC05}" type="presOf" srcId="{5E9A8F73-5D96-C44D-857F-BCF3DD0D05D9}" destId="{62CD17BA-AC70-D843-BB3B-F7FE24A7CE7B}" srcOrd="0" destOrd="0" presId="urn:microsoft.com/office/officeart/2005/8/layout/hierarchy3"/>
    <dgm:cxn modelId="{A45497F5-42BE-1F4D-9EF1-1F3B0C7CA630}" srcId="{8DB4554E-6FF0-7943-AC78-0AF3DC594646}" destId="{DAB3A881-C030-1E4B-9194-A09A38BA5793}" srcOrd="1" destOrd="0" parTransId="{CF8645AD-BDD0-4645-ADD5-555EA47A16F8}" sibTransId="{13049FA5-1F1E-2242-901D-90CBB4DEB2D0}"/>
    <dgm:cxn modelId="{962F6374-D65C-4D21-8E5C-19E5641CD01B}" type="presOf" srcId="{78F0B325-181B-3F41-A1C6-504FD9B63308}" destId="{894681E9-D514-C441-B480-D0B084E38E33}" srcOrd="0" destOrd="0" presId="urn:microsoft.com/office/officeart/2005/8/layout/hierarchy3"/>
    <dgm:cxn modelId="{0438665D-E068-7547-ACE0-21F92B7477AB}" srcId="{8DB4554E-6FF0-7943-AC78-0AF3DC594646}" destId="{771518D6-5FB2-864E-B66B-D0C22701B71B}" srcOrd="0" destOrd="0" parTransId="{CAF8E700-8C30-2E44-98B1-8B3D62F27892}" sibTransId="{62C49850-F438-074A-85FF-913CA05C37DA}"/>
    <dgm:cxn modelId="{FCB62AD2-444A-4AAB-AD91-84CEAEFAC21B}" type="presOf" srcId="{77AFFAD5-6E91-3948-A943-C2243FB874EF}" destId="{9C700B86-F565-7F46-96D5-4BCA72D062D3}" srcOrd="0" destOrd="0" presId="urn:microsoft.com/office/officeart/2005/8/layout/hierarchy3"/>
    <dgm:cxn modelId="{2AE1D7EB-8A1C-4177-A71B-6A78E30A1ECD}" type="presOf" srcId="{2327D210-8D6B-F542-815F-F773483E30EA}" destId="{5F0C87A0-5998-2B41-9F46-E5341D2D8FB1}" srcOrd="0" destOrd="0" presId="urn:microsoft.com/office/officeart/2005/8/layout/hierarchy3"/>
    <dgm:cxn modelId="{5FBEC44D-2DE2-420E-8EC3-AFB39FD7BD92}" type="presOf" srcId="{77F62F5B-88A9-D741-A08C-F7EF66E7684F}" destId="{B6270F9B-111C-5048-BF9C-08980A8AFF6C}" srcOrd="0" destOrd="0" presId="urn:microsoft.com/office/officeart/2005/8/layout/hierarchy3"/>
    <dgm:cxn modelId="{F108F876-A4E7-4F40-8CF3-193C6278DC52}" type="presOf" srcId="{DAB3A881-C030-1E4B-9194-A09A38BA5793}" destId="{3568FB9D-9236-4F41-91F6-029DB40CCBF3}" srcOrd="0" destOrd="0" presId="urn:microsoft.com/office/officeart/2005/8/layout/hierarchy3"/>
    <dgm:cxn modelId="{9EC67FF9-FC94-B443-B861-A35D350592C8}" srcId="{771518D6-5FB2-864E-B66B-D0C22701B71B}" destId="{2327D210-8D6B-F542-815F-F773483E30EA}" srcOrd="2" destOrd="0" parTransId="{77AFFAD5-6E91-3948-A943-C2243FB874EF}" sibTransId="{3DB4073A-1C1F-E644-A4CC-02DF1CF39D98}"/>
    <dgm:cxn modelId="{531F60CB-8B3F-4B63-BDDD-571AA5ADFE11}" type="presOf" srcId="{D5DE9CAE-09AF-324E-823B-1BE4395D3CD7}" destId="{097DD7CE-FD6D-A04B-B319-B83CAB7F8580}" srcOrd="0" destOrd="0" presId="urn:microsoft.com/office/officeart/2005/8/layout/hierarchy3"/>
    <dgm:cxn modelId="{874ABCE8-5BCF-4692-9A9D-7F0B6EDD5F08}" type="presOf" srcId="{0487E3CA-8DFF-F34B-8993-5176D51F97C3}" destId="{19768E95-B909-E34B-8510-E42F68F62E14}" srcOrd="0" destOrd="0" presId="urn:microsoft.com/office/officeart/2005/8/layout/hierarchy3"/>
    <dgm:cxn modelId="{AAFF4FEE-EC7F-6543-8577-4479C5130A24}" srcId="{771518D6-5FB2-864E-B66B-D0C22701B71B}" destId="{244E3BDA-EE4E-3349-A2E3-3C76EB417F3C}" srcOrd="1" destOrd="0" parTransId="{77F62F5B-88A9-D741-A08C-F7EF66E7684F}" sibTransId="{64B18565-FBA2-3543-A6B7-5BB331B525E2}"/>
    <dgm:cxn modelId="{F354CA50-6B25-124C-884A-8AE36372FF59}" srcId="{DAB3A881-C030-1E4B-9194-A09A38BA5793}" destId="{6F945318-884A-BB4C-BB5A-A76F5D0B8DB7}" srcOrd="0" destOrd="0" parTransId="{AE7542D9-6A8C-354D-8813-CC7ED95A6415}" sibTransId="{EF18E029-3CFB-3A4D-9868-39A305F58222}"/>
    <dgm:cxn modelId="{FA77620D-57C8-4153-A406-B854CF9E8DA2}" type="presOf" srcId="{8DB4554E-6FF0-7943-AC78-0AF3DC594646}" destId="{151CDE3A-1411-5644-9DC3-9BDF5B026BF1}" srcOrd="0" destOrd="0" presId="urn:microsoft.com/office/officeart/2005/8/layout/hierarchy3"/>
    <dgm:cxn modelId="{37D2F330-B7BB-4A54-A3CA-53C6892200D5}" type="presOf" srcId="{4CF488A4-2DD9-C544-8866-15FFDBB2B664}" destId="{4150BB30-643E-8040-8A4E-28E27DDC7B63}" srcOrd="0" destOrd="0" presId="urn:microsoft.com/office/officeart/2005/8/layout/hierarchy3"/>
    <dgm:cxn modelId="{FD01E206-72A7-4560-BBA0-2691A658F4B6}" type="presOf" srcId="{244E3BDA-EE4E-3349-A2E3-3C76EB417F3C}" destId="{01ED6063-26DA-F346-AF3D-2B2E6FF15E71}" srcOrd="0" destOrd="0" presId="urn:microsoft.com/office/officeart/2005/8/layout/hierarchy3"/>
    <dgm:cxn modelId="{5B967F62-8D95-42EA-B989-69EFDB35FDAA}" type="presOf" srcId="{771518D6-5FB2-864E-B66B-D0C22701B71B}" destId="{9EC519AF-EF41-674D-8FBB-1CA39F76E488}" srcOrd="1" destOrd="0" presId="urn:microsoft.com/office/officeart/2005/8/layout/hierarchy3"/>
    <dgm:cxn modelId="{A271DAD5-3289-4BFA-A6EE-C6304903F6C1}" type="presOf" srcId="{DAB3A881-C030-1E4B-9194-A09A38BA5793}" destId="{3F3E7A64-68A9-2D44-947E-10BEF4E0FEBA}" srcOrd="1" destOrd="0" presId="urn:microsoft.com/office/officeart/2005/8/layout/hierarchy3"/>
    <dgm:cxn modelId="{D173E891-A15C-44F4-BB2A-4BC24DA004AE}" type="presOf" srcId="{3DA5DEC7-B498-CB44-8260-6AC9BA5630AC}" destId="{997199BE-ADCD-AD4B-9F0D-7A4C9C81D0BB}" srcOrd="0" destOrd="0" presId="urn:microsoft.com/office/officeart/2005/8/layout/hierarchy3"/>
    <dgm:cxn modelId="{79871C83-5B29-45BD-838D-E8490A943170}" type="presOf" srcId="{73F7C48C-E222-7C48-A302-64A8B50EC6C8}" destId="{1088580E-846A-EB49-8FA6-8EF619CB2056}" srcOrd="0" destOrd="0" presId="urn:microsoft.com/office/officeart/2005/8/layout/hierarchy3"/>
    <dgm:cxn modelId="{E9B45BC9-47ED-0F44-9B47-C18B39189111}" srcId="{DAB3A881-C030-1E4B-9194-A09A38BA5793}" destId="{0487E3CA-8DFF-F34B-8993-5176D51F97C3}" srcOrd="1" destOrd="0" parTransId="{73F7C48C-E222-7C48-A302-64A8B50EC6C8}" sibTransId="{F81A7A7C-67E3-1E46-B5A0-8B9CA523409E}"/>
    <dgm:cxn modelId="{09588BA3-C3EC-4B9B-B88B-376906992ED6}" type="presOf" srcId="{6F945318-884A-BB4C-BB5A-A76F5D0B8DB7}" destId="{5E0CED60-AD82-3C4E-A5B7-0E7696AC67DD}" srcOrd="0" destOrd="0" presId="urn:microsoft.com/office/officeart/2005/8/layout/hierarchy3"/>
    <dgm:cxn modelId="{71FEF7B3-8E2E-3E4F-8583-E42F7D337A85}" srcId="{771518D6-5FB2-864E-B66B-D0C22701B71B}" destId="{97A04AA0-F248-7146-A5D0-8BF4C2DAE495}" srcOrd="0" destOrd="0" parTransId="{4CF488A4-2DD9-C544-8866-15FFDBB2B664}" sibTransId="{206C5A30-D0B7-474F-850D-8930723B6730}"/>
    <dgm:cxn modelId="{75CC6AD0-A49E-4D86-83AC-3B728A14E0CA}" type="presOf" srcId="{97A04AA0-F248-7146-A5D0-8BF4C2DAE495}" destId="{7832DB91-82E7-8B49-BF97-E21D203C62D8}" srcOrd="0" destOrd="0" presId="urn:microsoft.com/office/officeart/2005/8/layout/hierarchy3"/>
    <dgm:cxn modelId="{CB179B78-D63F-5C42-8BAF-B032E41955B4}" srcId="{DAB3A881-C030-1E4B-9194-A09A38BA5793}" destId="{5E9A8F73-5D96-C44D-857F-BCF3DD0D05D9}" srcOrd="2" destOrd="0" parTransId="{D5DE9CAE-09AF-324E-823B-1BE4395D3CD7}" sibTransId="{C4C9CFE5-475F-2946-AD46-B92C0C303A87}"/>
    <dgm:cxn modelId="{926F310B-346B-4D6F-8F6F-EA25DDC8C182}" type="presOf" srcId="{AE7542D9-6A8C-354D-8813-CC7ED95A6415}" destId="{6BB0F689-BC16-5C42-B241-D1888519380C}" srcOrd="0" destOrd="0" presId="urn:microsoft.com/office/officeart/2005/8/layout/hierarchy3"/>
    <dgm:cxn modelId="{7923D702-6AE3-FA41-9557-BE61D21E7A32}" srcId="{771518D6-5FB2-864E-B66B-D0C22701B71B}" destId="{3DA5DEC7-B498-CB44-8260-6AC9BA5630AC}" srcOrd="3" destOrd="0" parTransId="{78F0B325-181B-3F41-A1C6-504FD9B63308}" sibTransId="{A35B909C-16B9-A140-A3BE-DBE3687CBACA}"/>
    <dgm:cxn modelId="{599670EC-3209-40C4-A902-EC906B5A0666}" type="presParOf" srcId="{151CDE3A-1411-5644-9DC3-9BDF5B026BF1}" destId="{2D718631-8995-CC4A-9DD2-211DB3A8D1A1}" srcOrd="0" destOrd="0" presId="urn:microsoft.com/office/officeart/2005/8/layout/hierarchy3"/>
    <dgm:cxn modelId="{7F9D73FA-A711-46A2-BAAD-03A28879E9BB}" type="presParOf" srcId="{2D718631-8995-CC4A-9DD2-211DB3A8D1A1}" destId="{A13B6EF6-1E97-BF42-97FA-0C219BFDE5EA}" srcOrd="0" destOrd="0" presId="urn:microsoft.com/office/officeart/2005/8/layout/hierarchy3"/>
    <dgm:cxn modelId="{EC725076-CF61-46DF-AA4B-9E24A3EF604D}" type="presParOf" srcId="{A13B6EF6-1E97-BF42-97FA-0C219BFDE5EA}" destId="{E25DEEDC-A6B6-9842-A2FC-DE6B7E7FDA71}" srcOrd="0" destOrd="0" presId="urn:microsoft.com/office/officeart/2005/8/layout/hierarchy3"/>
    <dgm:cxn modelId="{CC40013F-A5DD-439B-9CC4-7F0F4268760F}" type="presParOf" srcId="{A13B6EF6-1E97-BF42-97FA-0C219BFDE5EA}" destId="{9EC519AF-EF41-674D-8FBB-1CA39F76E488}" srcOrd="1" destOrd="0" presId="urn:microsoft.com/office/officeart/2005/8/layout/hierarchy3"/>
    <dgm:cxn modelId="{C77B2EFC-A2B7-4603-9EB0-C96258D6C2A4}" type="presParOf" srcId="{2D718631-8995-CC4A-9DD2-211DB3A8D1A1}" destId="{F0807D22-F92E-294F-9119-97B4F86DC04D}" srcOrd="1" destOrd="0" presId="urn:microsoft.com/office/officeart/2005/8/layout/hierarchy3"/>
    <dgm:cxn modelId="{61336657-C134-443C-ABC9-D4EC1C432C58}" type="presParOf" srcId="{F0807D22-F92E-294F-9119-97B4F86DC04D}" destId="{4150BB30-643E-8040-8A4E-28E27DDC7B63}" srcOrd="0" destOrd="0" presId="urn:microsoft.com/office/officeart/2005/8/layout/hierarchy3"/>
    <dgm:cxn modelId="{A21B312F-473C-4E35-8390-978D34D479C4}" type="presParOf" srcId="{F0807D22-F92E-294F-9119-97B4F86DC04D}" destId="{7832DB91-82E7-8B49-BF97-E21D203C62D8}" srcOrd="1" destOrd="0" presId="urn:microsoft.com/office/officeart/2005/8/layout/hierarchy3"/>
    <dgm:cxn modelId="{C323350B-0BE0-4B84-9E39-236B2D535C10}" type="presParOf" srcId="{F0807D22-F92E-294F-9119-97B4F86DC04D}" destId="{B6270F9B-111C-5048-BF9C-08980A8AFF6C}" srcOrd="2" destOrd="0" presId="urn:microsoft.com/office/officeart/2005/8/layout/hierarchy3"/>
    <dgm:cxn modelId="{4C6347F5-6E9E-4F7E-92DE-52D80FE3939C}" type="presParOf" srcId="{F0807D22-F92E-294F-9119-97B4F86DC04D}" destId="{01ED6063-26DA-F346-AF3D-2B2E6FF15E71}" srcOrd="3" destOrd="0" presId="urn:microsoft.com/office/officeart/2005/8/layout/hierarchy3"/>
    <dgm:cxn modelId="{4699453C-9932-4870-9200-7D674386AF1C}" type="presParOf" srcId="{F0807D22-F92E-294F-9119-97B4F86DC04D}" destId="{9C700B86-F565-7F46-96D5-4BCA72D062D3}" srcOrd="4" destOrd="0" presId="urn:microsoft.com/office/officeart/2005/8/layout/hierarchy3"/>
    <dgm:cxn modelId="{7D3F4AEE-3142-4FED-A11A-76A6AF42576B}" type="presParOf" srcId="{F0807D22-F92E-294F-9119-97B4F86DC04D}" destId="{5F0C87A0-5998-2B41-9F46-E5341D2D8FB1}" srcOrd="5" destOrd="0" presId="urn:microsoft.com/office/officeart/2005/8/layout/hierarchy3"/>
    <dgm:cxn modelId="{4CAED6B1-F2A3-4298-9396-93F7E22B3F41}" type="presParOf" srcId="{F0807D22-F92E-294F-9119-97B4F86DC04D}" destId="{894681E9-D514-C441-B480-D0B084E38E33}" srcOrd="6" destOrd="0" presId="urn:microsoft.com/office/officeart/2005/8/layout/hierarchy3"/>
    <dgm:cxn modelId="{D68FA783-2AB3-4658-8D0C-2EF0255894FF}" type="presParOf" srcId="{F0807D22-F92E-294F-9119-97B4F86DC04D}" destId="{997199BE-ADCD-AD4B-9F0D-7A4C9C81D0BB}" srcOrd="7" destOrd="0" presId="urn:microsoft.com/office/officeart/2005/8/layout/hierarchy3"/>
    <dgm:cxn modelId="{02876DA1-7C85-4B76-9668-BD6618A41B26}" type="presParOf" srcId="{151CDE3A-1411-5644-9DC3-9BDF5B026BF1}" destId="{EF42DEC7-3BDA-4544-AF26-874629C6082A}" srcOrd="1" destOrd="0" presId="urn:microsoft.com/office/officeart/2005/8/layout/hierarchy3"/>
    <dgm:cxn modelId="{84449B54-B788-48A1-B8AA-3F3492065BF3}" type="presParOf" srcId="{EF42DEC7-3BDA-4544-AF26-874629C6082A}" destId="{EC1D9FB5-1F89-F04B-BE2B-093545827B91}" srcOrd="0" destOrd="0" presId="urn:microsoft.com/office/officeart/2005/8/layout/hierarchy3"/>
    <dgm:cxn modelId="{26356FAF-6F78-46E9-A1F2-9082DB300093}" type="presParOf" srcId="{EC1D9FB5-1F89-F04B-BE2B-093545827B91}" destId="{3568FB9D-9236-4F41-91F6-029DB40CCBF3}" srcOrd="0" destOrd="0" presId="urn:microsoft.com/office/officeart/2005/8/layout/hierarchy3"/>
    <dgm:cxn modelId="{2D46576E-F320-454B-AA8F-C0619AA368FB}" type="presParOf" srcId="{EC1D9FB5-1F89-F04B-BE2B-093545827B91}" destId="{3F3E7A64-68A9-2D44-947E-10BEF4E0FEBA}" srcOrd="1" destOrd="0" presId="urn:microsoft.com/office/officeart/2005/8/layout/hierarchy3"/>
    <dgm:cxn modelId="{6C666BD9-C3E2-4781-AEF6-6D15E390038D}" type="presParOf" srcId="{EF42DEC7-3BDA-4544-AF26-874629C6082A}" destId="{E2D357D6-7E1A-2C4E-918E-F7BF1162E1EE}" srcOrd="1" destOrd="0" presId="urn:microsoft.com/office/officeart/2005/8/layout/hierarchy3"/>
    <dgm:cxn modelId="{670B352D-B13A-476B-850D-73B6C58622B8}" type="presParOf" srcId="{E2D357D6-7E1A-2C4E-918E-F7BF1162E1EE}" destId="{6BB0F689-BC16-5C42-B241-D1888519380C}" srcOrd="0" destOrd="0" presId="urn:microsoft.com/office/officeart/2005/8/layout/hierarchy3"/>
    <dgm:cxn modelId="{01094612-32EC-471D-A288-EB7E40799257}" type="presParOf" srcId="{E2D357D6-7E1A-2C4E-918E-F7BF1162E1EE}" destId="{5E0CED60-AD82-3C4E-A5B7-0E7696AC67DD}" srcOrd="1" destOrd="0" presId="urn:microsoft.com/office/officeart/2005/8/layout/hierarchy3"/>
    <dgm:cxn modelId="{8200DB39-450B-431A-A8D5-89CA4530FB4C}" type="presParOf" srcId="{E2D357D6-7E1A-2C4E-918E-F7BF1162E1EE}" destId="{1088580E-846A-EB49-8FA6-8EF619CB2056}" srcOrd="2" destOrd="0" presId="urn:microsoft.com/office/officeart/2005/8/layout/hierarchy3"/>
    <dgm:cxn modelId="{30223D41-0B6B-410F-AEB1-798ED15B80F8}" type="presParOf" srcId="{E2D357D6-7E1A-2C4E-918E-F7BF1162E1EE}" destId="{19768E95-B909-E34B-8510-E42F68F62E14}" srcOrd="3" destOrd="0" presId="urn:microsoft.com/office/officeart/2005/8/layout/hierarchy3"/>
    <dgm:cxn modelId="{6E882C5E-40B4-4F67-9E9C-EFFF54C4CB4C}" type="presParOf" srcId="{E2D357D6-7E1A-2C4E-918E-F7BF1162E1EE}" destId="{097DD7CE-FD6D-A04B-B319-B83CAB7F8580}" srcOrd="4" destOrd="0" presId="urn:microsoft.com/office/officeart/2005/8/layout/hierarchy3"/>
    <dgm:cxn modelId="{5296BDB7-2523-47B2-8723-3A8EA29F5705}" type="presParOf" srcId="{E2D357D6-7E1A-2C4E-918E-F7BF1162E1EE}" destId="{62CD17BA-AC70-D843-BB3B-F7FE24A7CE7B}" srcOrd="5"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23AB68AF-3BED-4F32-83A8-B3C9817DFE8B}" type="presOf" srcId="{3E941A9E-09B5-6442-AF9D-0A0904AE97D2}" destId="{26283512-3456-DE41-900D-94363E771E50}" srcOrd="0"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accent5_2" csCatId="accent5" phldr="1"/>
      <dgm:spPr/>
      <dgm:t>
        <a:bodyPr/>
        <a:lstStyle/>
        <a:p>
          <a:endParaRPr lang="en-US"/>
        </a:p>
      </dgm:t>
    </dgm:pt>
    <dgm:pt modelId="{DA03E3BC-1EA4-5643-8876-B3866FA0E8E4}">
      <dgm:prSet custT="1"/>
      <dgm:spPr>
        <a:noFill/>
      </dgm:spPr>
      <dgm:t>
        <a:bodyPr/>
        <a:lstStyle/>
        <a:p>
          <a:pPr algn="just" rtl="0"/>
          <a:r>
            <a:rPr lang="en-US" sz="2400" dirty="0" smtClean="0">
              <a:solidFill>
                <a:srgbClr val="000000"/>
              </a:solidFill>
            </a:rPr>
            <a:t>Certifying advt. proposals of candidates, </a:t>
          </a:r>
          <a:endParaRPr lang="en-US" sz="2400" b="1" dirty="0">
            <a:solidFill>
              <a:srgbClr val="000000"/>
            </a:solidFill>
          </a:endParaRPr>
        </a:p>
      </dgm:t>
    </dgm:pt>
    <dgm:pt modelId="{E247E54C-4D55-A54C-84C1-CCCCD311C6AD}" type="parTrans" cxnId="{6FDECD38-4452-F747-AF03-A1249B6B345F}">
      <dgm:prSet/>
      <dgm:spPr/>
      <dgm:t>
        <a:bodyPr/>
        <a:lstStyle/>
        <a:p>
          <a:endParaRPr lang="en-US">
            <a:solidFill>
              <a:srgbClr val="000000"/>
            </a:solidFill>
          </a:endParaRPr>
        </a:p>
      </dgm:t>
    </dgm:pt>
    <dgm:pt modelId="{F43F9940-09E4-B740-854A-8351986CDD7F}" type="sibTrans" cxnId="{6FDECD38-4452-F747-AF03-A1249B6B345F}">
      <dgm:prSet/>
      <dgm:spPr/>
      <dgm:t>
        <a:bodyPr/>
        <a:lstStyle/>
        <a:p>
          <a:endParaRPr lang="en-US">
            <a:solidFill>
              <a:srgbClr val="000000"/>
            </a:solidFill>
          </a:endParaRPr>
        </a:p>
      </dgm:t>
    </dgm:pt>
    <dgm:pt modelId="{FF154A0F-A258-5748-927A-B158B14FAE3A}">
      <dgm:prSet custT="1"/>
      <dgm:spPr>
        <a:noFill/>
      </dgm:spPr>
      <dgm:t>
        <a:bodyPr/>
        <a:lstStyle/>
        <a:p>
          <a:pPr algn="just" rtl="0"/>
          <a:r>
            <a:rPr lang="en-US" sz="2400" dirty="0" smtClean="0">
              <a:solidFill>
                <a:srgbClr val="000000"/>
              </a:solidFill>
            </a:rPr>
            <a:t>EO to report to ECI immediately on Paid News</a:t>
          </a:r>
          <a:endParaRPr lang="en-US" sz="2400" dirty="0">
            <a:solidFill>
              <a:srgbClr val="000000"/>
            </a:solidFill>
          </a:endParaRPr>
        </a:p>
      </dgm:t>
    </dgm:pt>
    <dgm:pt modelId="{9992F098-30EE-1440-BD96-689D69E06A1E}" type="parTrans" cxnId="{A68E0999-571C-C94B-8216-C094FE2435D0}">
      <dgm:prSet/>
      <dgm:spPr/>
      <dgm:t>
        <a:bodyPr/>
        <a:lstStyle/>
        <a:p>
          <a:endParaRPr lang="en-US">
            <a:solidFill>
              <a:srgbClr val="000000"/>
            </a:solidFill>
          </a:endParaRPr>
        </a:p>
      </dgm:t>
    </dgm:pt>
    <dgm:pt modelId="{02243E42-8180-D743-8C19-B7B2DED6A104}" type="sibTrans" cxnId="{A68E0999-571C-C94B-8216-C094FE2435D0}">
      <dgm:prSet/>
      <dgm:spPr/>
      <dgm:t>
        <a:bodyPr/>
        <a:lstStyle/>
        <a:p>
          <a:endParaRPr lang="en-US">
            <a:solidFill>
              <a:srgbClr val="000000"/>
            </a:solidFill>
          </a:endParaRPr>
        </a:p>
      </dgm:t>
    </dgm:pt>
    <dgm:pt modelId="{E320FDF6-7984-5E4A-8941-44C0CCAD53B4}">
      <dgm:prSet custT="1"/>
      <dgm:spPr>
        <a:noFill/>
      </dgm:spPr>
      <dgm:t>
        <a:bodyPr/>
        <a:lstStyle/>
        <a:p>
          <a:pPr algn="just" rtl="0"/>
          <a:r>
            <a:rPr lang="en-US" sz="2400" dirty="0" smtClean="0">
              <a:solidFill>
                <a:srgbClr val="000000"/>
              </a:solidFill>
            </a:rPr>
            <a:t>Infrastructure – in separate room - 3-4 TVs with cable, all newspapers including local, </a:t>
          </a:r>
          <a:endParaRPr lang="en-US" sz="2400" dirty="0">
            <a:solidFill>
              <a:srgbClr val="000000"/>
            </a:solidFill>
          </a:endParaRPr>
        </a:p>
      </dgm:t>
    </dgm:pt>
    <dgm:pt modelId="{CE39A1E0-CEAE-3643-8D95-0A90827C21C8}" type="parTrans" cxnId="{7AA2F673-A0F5-5148-B03A-014C3D24849A}">
      <dgm:prSet/>
      <dgm:spPr/>
      <dgm:t>
        <a:bodyPr/>
        <a:lstStyle/>
        <a:p>
          <a:endParaRPr lang="en-US">
            <a:solidFill>
              <a:srgbClr val="000000"/>
            </a:solidFill>
          </a:endParaRPr>
        </a:p>
      </dgm:t>
    </dgm:pt>
    <dgm:pt modelId="{61B0F264-0BF7-3245-9C10-9D5D0C3ADEA7}" type="sibTrans" cxnId="{7AA2F673-A0F5-5148-B03A-014C3D24849A}">
      <dgm:prSet/>
      <dgm:spPr/>
      <dgm:t>
        <a:bodyPr/>
        <a:lstStyle/>
        <a:p>
          <a:endParaRPr lang="en-US">
            <a:solidFill>
              <a:srgbClr val="000000"/>
            </a:solidFill>
          </a:endParaRPr>
        </a:p>
      </dgm:t>
    </dgm:pt>
    <dgm:pt modelId="{96B7EA2F-CEA0-4B75-984A-A0FC6323D704}">
      <dgm:prSet custT="1"/>
      <dgm:spPr>
        <a:noFill/>
      </dgm:spPr>
      <dgm:t>
        <a:bodyPr/>
        <a:lstStyle/>
        <a:p>
          <a:pPr algn="just" rtl="0"/>
          <a:r>
            <a:rPr lang="en-US" sz="2400" b="0" dirty="0" smtClean="0">
              <a:solidFill>
                <a:srgbClr val="000000"/>
              </a:solidFill>
            </a:rPr>
            <a:t>A</a:t>
          </a:r>
          <a:r>
            <a:rPr lang="en-US" sz="2400" b="1" dirty="0" smtClean="0">
              <a:solidFill>
                <a:srgbClr val="000000"/>
              </a:solidFill>
            </a:rPr>
            <a:t> Dist. Level MCMC </a:t>
          </a:r>
          <a:r>
            <a:rPr lang="en-US" sz="2400" dirty="0" smtClean="0">
              <a:solidFill>
                <a:srgbClr val="000000"/>
              </a:solidFill>
            </a:rPr>
            <a:t>comprising DEO/RO (of Parliamentary Constituency), ARO (not below SDM),Central Govt. I&amp;B Official(if any) and 1 citizen/ journalist nominee of Press Council of India/ DPRO or DIO equivalent- member secy. </a:t>
          </a:r>
          <a:endParaRPr lang="en-US" sz="2400" b="0" dirty="0">
            <a:solidFill>
              <a:srgbClr val="000000"/>
            </a:solidFill>
          </a:endParaRPr>
        </a:p>
      </dgm:t>
    </dgm:pt>
    <dgm:pt modelId="{8FEBE6F3-9EB2-46D8-AC44-52C754940AF1}" type="parTrans" cxnId="{D831086A-9A1C-4958-8CB9-42B9DA33C298}">
      <dgm:prSet/>
      <dgm:spPr/>
      <dgm:t>
        <a:bodyPr/>
        <a:lstStyle/>
        <a:p>
          <a:endParaRPr lang="en-US"/>
        </a:p>
      </dgm:t>
    </dgm:pt>
    <dgm:pt modelId="{D2B34A00-4900-487C-A673-F64D1B7FF2C0}" type="sibTrans" cxnId="{D831086A-9A1C-4958-8CB9-42B9DA33C298}">
      <dgm:prSet/>
      <dgm:spPr/>
      <dgm:t>
        <a:bodyPr/>
        <a:lstStyle/>
        <a:p>
          <a:endParaRPr lang="en-US"/>
        </a:p>
      </dgm:t>
    </dgm:pt>
    <dgm:pt modelId="{4D0DD598-7E28-3744-BC64-05E92032ECC9}">
      <dgm:prSet custT="1"/>
      <dgm:spPr>
        <a:noFill/>
        <a:ln>
          <a:solidFill>
            <a:srgbClr val="FFC000"/>
          </a:solidFill>
        </a:ln>
      </dgm:spPr>
      <dgm:t>
        <a:bodyPr/>
        <a:lstStyle/>
        <a:p>
          <a:pPr rtl="0"/>
          <a:endParaRPr lang="en-US" sz="2000" b="1" dirty="0">
            <a:solidFill>
              <a:srgbClr val="000000"/>
            </a:solidFill>
          </a:endParaRPr>
        </a:p>
      </dgm:t>
    </dgm:pt>
    <dgm:pt modelId="{B71D038D-C142-1642-9E87-25A305CF0423}" type="sibTrans" cxnId="{CE37A1F7-25BD-A64E-844C-FFCF1F9073F1}">
      <dgm:prSet/>
      <dgm:spPr/>
      <dgm:t>
        <a:bodyPr/>
        <a:lstStyle/>
        <a:p>
          <a:endParaRPr lang="en-US" sz="2000">
            <a:solidFill>
              <a:srgbClr val="000000"/>
            </a:solidFill>
          </a:endParaRPr>
        </a:p>
      </dgm:t>
    </dgm:pt>
    <dgm:pt modelId="{15DB439B-F10F-284B-924D-F40A97F7DE6B}" type="parTrans" cxnId="{CE37A1F7-25BD-A64E-844C-FFCF1F9073F1}">
      <dgm:prSet/>
      <dgm:spPr/>
      <dgm:t>
        <a:bodyPr/>
        <a:lstStyle/>
        <a:p>
          <a:endParaRPr lang="en-US" sz="2000">
            <a:solidFill>
              <a:srgbClr val="000000"/>
            </a:solidFill>
          </a:endParaRPr>
        </a:p>
      </dgm:t>
    </dgm:pt>
    <dgm:pt modelId="{093DDB27-C9F7-4B55-BEC5-55D8E758027C}">
      <dgm:prSet custT="1"/>
      <dgm:spPr>
        <a:noFill/>
      </dgm:spPr>
      <dgm:t>
        <a:bodyPr/>
        <a:lstStyle/>
        <a:p>
          <a:pPr algn="just" rtl="0"/>
          <a:r>
            <a:rPr lang="en-US" sz="2400" b="0" dirty="0" smtClean="0">
              <a:solidFill>
                <a:srgbClr val="000000"/>
              </a:solidFill>
            </a:rPr>
            <a:t>RO to issue notice to candidate within 96 hrs. and on receipt of reply from candidate Dist. Level MCMC to decide  expeditiously &amp; convey decision to candidate. If he/she does not reply within 48 hrs of </a:t>
          </a:r>
          <a:r>
            <a:rPr lang="en-US" sz="2400" b="0" dirty="0" err="1" smtClean="0">
              <a:solidFill>
                <a:srgbClr val="000000"/>
              </a:solidFill>
            </a:rPr>
            <a:t>recpt</a:t>
          </a:r>
          <a:r>
            <a:rPr lang="en-US" sz="2400" b="0" dirty="0" smtClean="0">
              <a:solidFill>
                <a:srgbClr val="000000"/>
              </a:solidFill>
            </a:rPr>
            <a:t>. of notice, then </a:t>
          </a:r>
          <a:r>
            <a:rPr lang="en-US" sz="2400" b="0" dirty="0" err="1" smtClean="0">
              <a:solidFill>
                <a:srgbClr val="000000"/>
              </a:solidFill>
            </a:rPr>
            <a:t>Distt</a:t>
          </a:r>
          <a:r>
            <a:rPr lang="en-US" sz="2400" b="0" dirty="0" smtClean="0">
              <a:solidFill>
                <a:srgbClr val="000000"/>
              </a:solidFill>
            </a:rPr>
            <a:t>. MCMC’s decision is final . </a:t>
          </a:r>
          <a:endParaRPr lang="en-US" sz="2400" b="0" dirty="0">
            <a:solidFill>
              <a:srgbClr val="000000"/>
            </a:solidFill>
          </a:endParaRPr>
        </a:p>
      </dgm:t>
    </dgm:pt>
    <dgm:pt modelId="{9B601667-3DC6-49FA-BC9E-D5CDE1EEFC7D}" type="parTrans" cxnId="{76C19D8F-109B-4FC0-A713-F97C11CECEB5}">
      <dgm:prSet/>
      <dgm:spPr/>
      <dgm:t>
        <a:bodyPr/>
        <a:lstStyle/>
        <a:p>
          <a:endParaRPr lang="en-US"/>
        </a:p>
      </dgm:t>
    </dgm:pt>
    <dgm:pt modelId="{1C963F83-610A-4D84-B15E-9F0B2D82DE76}" type="sibTrans" cxnId="{76C19D8F-109B-4FC0-A713-F97C11CECEB5}">
      <dgm:prSet/>
      <dgm:spPr/>
      <dgm:t>
        <a:bodyPr/>
        <a:lstStyle/>
        <a:p>
          <a:endParaRPr lang="en-US"/>
        </a:p>
      </dgm:t>
    </dgm:pt>
    <dgm:pt modelId="{16A58E8D-FC9A-4A28-8B08-A9A8193C39BB}">
      <dgm:prSet custT="1"/>
      <dgm:spPr>
        <a:noFill/>
      </dgm:spPr>
      <dgm:t>
        <a:bodyPr/>
        <a:lstStyle/>
        <a:p>
          <a:pPr algn="just" rtl="0"/>
          <a:r>
            <a:rPr lang="en-US" sz="2400" dirty="0" smtClean="0">
              <a:solidFill>
                <a:srgbClr val="000000"/>
              </a:solidFill>
            </a:rPr>
            <a:t>Scanning media for suspected </a:t>
          </a:r>
          <a:r>
            <a:rPr lang="en-US" sz="2400" b="1" dirty="0" smtClean="0">
              <a:solidFill>
                <a:srgbClr val="000000"/>
              </a:solidFill>
            </a:rPr>
            <a:t>‘paid news’  </a:t>
          </a:r>
          <a:r>
            <a:rPr lang="en-US" sz="2400" b="0" dirty="0" smtClean="0">
              <a:solidFill>
                <a:srgbClr val="000000"/>
              </a:solidFill>
            </a:rPr>
            <a:t>and</a:t>
          </a:r>
          <a:r>
            <a:rPr lang="en-US" sz="2400" b="1" dirty="0" smtClean="0">
              <a:solidFill>
                <a:srgbClr val="000000"/>
              </a:solidFill>
            </a:rPr>
            <a:t> </a:t>
          </a:r>
          <a:r>
            <a:rPr lang="en-US" sz="2400" dirty="0" smtClean="0">
              <a:solidFill>
                <a:srgbClr val="000000"/>
              </a:solidFill>
            </a:rPr>
            <a:t>examination of complaints, reference by EO. </a:t>
          </a:r>
          <a:endParaRPr lang="en-US" sz="2400" b="1" dirty="0">
            <a:solidFill>
              <a:srgbClr val="000000"/>
            </a:solidFill>
          </a:endParaRPr>
        </a:p>
      </dgm:t>
    </dgm:pt>
    <dgm:pt modelId="{DCDF27AC-44E9-47B1-BC4E-50589493F509}" type="parTrans" cxnId="{0B75430F-9EB2-45FB-A6A3-189C74EF578B}">
      <dgm:prSet/>
      <dgm:spPr/>
      <dgm:t>
        <a:bodyPr/>
        <a:lstStyle/>
        <a:p>
          <a:endParaRPr lang="en-US"/>
        </a:p>
      </dgm:t>
    </dgm:pt>
    <dgm:pt modelId="{AD894F1D-3D10-4C42-9AE0-D46981F96D53}" type="sibTrans" cxnId="{0B75430F-9EB2-45FB-A6A3-189C74EF578B}">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10F9248F-4BB4-7A4B-A8A6-C711B1ECD078}" type="pres">
      <dgm:prSet presAssocID="{4D0DD598-7E28-3744-BC64-05E92032ECC9}" presName="linNode" presStyleCnt="0"/>
      <dgm:spPr/>
      <dgm:t>
        <a:bodyPr/>
        <a:lstStyle/>
        <a:p>
          <a:endParaRPr lang="en-US"/>
        </a:p>
      </dgm:t>
    </dgm:pt>
    <dgm:pt modelId="{2F83401F-2228-7648-84DE-E9057A27FE40}" type="pres">
      <dgm:prSet presAssocID="{4D0DD598-7E28-3744-BC64-05E92032ECC9}" presName="parentText" presStyleLbl="node1" presStyleIdx="0" presStyleCnt="1" custScaleX="1495" custScaleY="70361" custLinFactNeighborX="-4006" custLinFactNeighborY="-49">
        <dgm:presLayoutVars>
          <dgm:chMax val="1"/>
          <dgm:bulletEnabled val="1"/>
        </dgm:presLayoutVars>
      </dgm:prSet>
      <dgm:spPr/>
      <dgm:t>
        <a:bodyPr/>
        <a:lstStyle/>
        <a:p>
          <a:endParaRPr lang="en-US"/>
        </a:p>
      </dgm:t>
    </dgm:pt>
    <dgm:pt modelId="{A1F75E36-3479-C945-B785-8C8421A96C7D}" type="pres">
      <dgm:prSet presAssocID="{4D0DD598-7E28-3744-BC64-05E92032ECC9}" presName="descendantText" presStyleLbl="alignAccFollowNode1" presStyleIdx="0" presStyleCnt="1" custScaleX="156403" custScaleY="125569" custLinFactNeighborX="13657" custLinFactNeighborY="-22">
        <dgm:presLayoutVars>
          <dgm:bulletEnabled val="1"/>
        </dgm:presLayoutVars>
      </dgm:prSet>
      <dgm:spPr/>
      <dgm:t>
        <a:bodyPr/>
        <a:lstStyle/>
        <a:p>
          <a:endParaRPr lang="en-US"/>
        </a:p>
      </dgm:t>
    </dgm:pt>
  </dgm:ptLst>
  <dgm:cxnLst>
    <dgm:cxn modelId="{0B75430F-9EB2-45FB-A6A3-189C74EF578B}" srcId="{4D0DD598-7E28-3744-BC64-05E92032ECC9}" destId="{16A58E8D-FC9A-4A28-8B08-A9A8193C39BB}" srcOrd="2" destOrd="0" parTransId="{DCDF27AC-44E9-47B1-BC4E-50589493F509}" sibTransId="{AD894F1D-3D10-4C42-9AE0-D46981F96D53}"/>
    <dgm:cxn modelId="{CE37A1F7-25BD-A64E-844C-FFCF1F9073F1}" srcId="{DB8397A1-88C5-EC47-9E29-47DD4BBCB853}" destId="{4D0DD598-7E28-3744-BC64-05E92032ECC9}" srcOrd="0" destOrd="0" parTransId="{15DB439B-F10F-284B-924D-F40A97F7DE6B}" sibTransId="{B71D038D-C142-1642-9E87-25A305CF0423}"/>
    <dgm:cxn modelId="{A33E3EAC-7DA0-4440-83FD-CB5D379B460F}" type="presOf" srcId="{96B7EA2F-CEA0-4B75-984A-A0FC6323D704}" destId="{A1F75E36-3479-C945-B785-8C8421A96C7D}" srcOrd="0" destOrd="0" presId="urn:microsoft.com/office/officeart/2005/8/layout/vList5"/>
    <dgm:cxn modelId="{504ABD10-6FCC-4E52-982D-2CAD455FA83F}" type="presOf" srcId="{E320FDF6-7984-5E4A-8941-44C0CCAD53B4}" destId="{A1F75E36-3479-C945-B785-8C8421A96C7D}" srcOrd="0" destOrd="5" presId="urn:microsoft.com/office/officeart/2005/8/layout/vList5"/>
    <dgm:cxn modelId="{A68E0999-571C-C94B-8216-C094FE2435D0}" srcId="{4D0DD598-7E28-3744-BC64-05E92032ECC9}" destId="{FF154A0F-A258-5748-927A-B158B14FAE3A}" srcOrd="4" destOrd="0" parTransId="{9992F098-30EE-1440-BD96-689D69E06A1E}" sibTransId="{02243E42-8180-D743-8C19-B7B2DED6A104}"/>
    <dgm:cxn modelId="{367B8E05-D4CD-4283-AB84-12FBCA568041}" type="presOf" srcId="{DB8397A1-88C5-EC47-9E29-47DD4BBCB853}" destId="{1862061F-0D1C-BA43-950C-408BBBC028D8}" srcOrd="0" destOrd="0" presId="urn:microsoft.com/office/officeart/2005/8/layout/vList5"/>
    <dgm:cxn modelId="{62F17275-6825-45F1-8486-C58E053F4255}" type="presOf" srcId="{FF154A0F-A258-5748-927A-B158B14FAE3A}" destId="{A1F75E36-3479-C945-B785-8C8421A96C7D}" srcOrd="0" destOrd="4" presId="urn:microsoft.com/office/officeart/2005/8/layout/vList5"/>
    <dgm:cxn modelId="{6FDECD38-4452-F747-AF03-A1249B6B345F}" srcId="{4D0DD598-7E28-3744-BC64-05E92032ECC9}" destId="{DA03E3BC-1EA4-5643-8876-B3866FA0E8E4}" srcOrd="1" destOrd="0" parTransId="{E247E54C-4D55-A54C-84C1-CCCCD311C6AD}" sibTransId="{F43F9940-09E4-B740-854A-8351986CDD7F}"/>
    <dgm:cxn modelId="{D831086A-9A1C-4958-8CB9-42B9DA33C298}" srcId="{4D0DD598-7E28-3744-BC64-05E92032ECC9}" destId="{96B7EA2F-CEA0-4B75-984A-A0FC6323D704}" srcOrd="0" destOrd="0" parTransId="{8FEBE6F3-9EB2-46D8-AC44-52C754940AF1}" sibTransId="{D2B34A00-4900-487C-A673-F64D1B7FF2C0}"/>
    <dgm:cxn modelId="{F4AE18B2-7D94-4302-852D-1DE58180D18A}" type="presOf" srcId="{093DDB27-C9F7-4B55-BEC5-55D8E758027C}" destId="{A1F75E36-3479-C945-B785-8C8421A96C7D}" srcOrd="0" destOrd="3" presId="urn:microsoft.com/office/officeart/2005/8/layout/vList5"/>
    <dgm:cxn modelId="{ABE44D98-E266-4575-BBAF-1BB7C26D6B5F}" type="presOf" srcId="{DA03E3BC-1EA4-5643-8876-B3866FA0E8E4}" destId="{A1F75E36-3479-C945-B785-8C8421A96C7D}" srcOrd="0" destOrd="1" presId="urn:microsoft.com/office/officeart/2005/8/layout/vList5"/>
    <dgm:cxn modelId="{7AA2F673-A0F5-5148-B03A-014C3D24849A}" srcId="{4D0DD598-7E28-3744-BC64-05E92032ECC9}" destId="{E320FDF6-7984-5E4A-8941-44C0CCAD53B4}" srcOrd="5" destOrd="0" parTransId="{CE39A1E0-CEAE-3643-8D95-0A90827C21C8}" sibTransId="{61B0F264-0BF7-3245-9C10-9D5D0C3ADEA7}"/>
    <dgm:cxn modelId="{1DD1BB95-65FE-415D-9E77-3EEFC8F62872}" type="presOf" srcId="{16A58E8D-FC9A-4A28-8B08-A9A8193C39BB}" destId="{A1F75E36-3479-C945-B785-8C8421A96C7D}" srcOrd="0" destOrd="2" presId="urn:microsoft.com/office/officeart/2005/8/layout/vList5"/>
    <dgm:cxn modelId="{76C19D8F-109B-4FC0-A713-F97C11CECEB5}" srcId="{4D0DD598-7E28-3744-BC64-05E92032ECC9}" destId="{093DDB27-C9F7-4B55-BEC5-55D8E758027C}" srcOrd="3" destOrd="0" parTransId="{9B601667-3DC6-49FA-BC9E-D5CDE1EEFC7D}" sibTransId="{1C963F83-610A-4D84-B15E-9F0B2D82DE76}"/>
    <dgm:cxn modelId="{C00D5041-D16C-4510-B37E-3DD821D62EF1}" type="presOf" srcId="{4D0DD598-7E28-3744-BC64-05E92032ECC9}" destId="{2F83401F-2228-7648-84DE-E9057A27FE40}" srcOrd="0" destOrd="0" presId="urn:microsoft.com/office/officeart/2005/8/layout/vList5"/>
    <dgm:cxn modelId="{5ED56051-6110-4C32-AE3D-B7483CFF14CA}" type="presParOf" srcId="{1862061F-0D1C-BA43-950C-408BBBC028D8}" destId="{10F9248F-4BB4-7A4B-A8A6-C711B1ECD078}" srcOrd="0" destOrd="0" presId="urn:microsoft.com/office/officeart/2005/8/layout/vList5"/>
    <dgm:cxn modelId="{1C952F79-BD60-4697-9317-B91F558CDEB3}" type="presParOf" srcId="{10F9248F-4BB4-7A4B-A8A6-C711B1ECD078}" destId="{2F83401F-2228-7648-84DE-E9057A27FE40}" srcOrd="0" destOrd="0" presId="urn:microsoft.com/office/officeart/2005/8/layout/vList5"/>
    <dgm:cxn modelId="{81A76E5E-188A-4757-8C5B-75344DCB0288}" type="presParOf" srcId="{10F9248F-4BB4-7A4B-A8A6-C711B1ECD078}" destId="{A1F75E36-3479-C945-B785-8C8421A96C7D}"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13AF55E-9C6D-D441-A89A-02D9E0C7B288}">
      <dgm:prSet/>
      <dgm:spPr>
        <a:noFill/>
      </dgm:spPr>
      <dgm:t>
        <a:bodyPr/>
        <a:lstStyle/>
        <a:p>
          <a:r>
            <a:rPr lang="en-US" dirty="0" smtClean="0">
              <a:solidFill>
                <a:srgbClr val="000000"/>
              </a:solidFill>
              <a:effectLst>
                <a:outerShdw blurRad="38100" dist="38100" dir="2700000" algn="tl">
                  <a:srgbClr val="000000">
                    <a:alpha val="43137"/>
                  </a:srgbClr>
                </a:outerShdw>
              </a:effectLst>
            </a:rPr>
            <a:t>Rule 89: Report by the [DEO] as to the lodging of account of election expenses and the decision of the ECI thereon</a:t>
          </a:r>
          <a:endParaRPr lang="en-US" dirty="0">
            <a:solidFill>
              <a:srgbClr val="000000"/>
            </a:solidFill>
            <a:effectLst>
              <a:outerShdw blurRad="38100" dist="38100" dir="2700000" algn="tl">
                <a:srgbClr val="000000">
                  <a:alpha val="43137"/>
                </a:srgbClr>
              </a:outerShdw>
            </a:effectLst>
          </a:endParaRPr>
        </a:p>
      </dgm:t>
    </dgm:pt>
    <dgm:pt modelId="{022AEA75-C5E0-D542-86F3-DBEB1C65A8D8}" type="parTrans" cxnId="{BFBDBC4D-9AA7-9345-9696-5A4850C74EC5}">
      <dgm:prSet/>
      <dgm:spPr/>
      <dgm:t>
        <a:bodyPr/>
        <a:lstStyle/>
        <a:p>
          <a:endParaRPr lang="en-US"/>
        </a:p>
      </dgm:t>
    </dgm:pt>
    <dgm:pt modelId="{B012BCA2-895D-BD48-9DA1-640A3540F7FF}" type="sibTrans" cxnId="{BFBDBC4D-9AA7-9345-9696-5A4850C74EC5}">
      <dgm:prSet/>
      <dgm:spPr/>
      <dgm:t>
        <a:bodyPr/>
        <a:lstStyle/>
        <a:p>
          <a:endParaRPr lang="en-US"/>
        </a:p>
      </dgm:t>
    </dgm:pt>
    <dgm:pt modelId="{BEC6D74F-3EF3-9447-9A01-B237AEA482D8}">
      <dgm:prSet custT="1"/>
      <dgm:spPr>
        <a:noFill/>
      </dgm:spPr>
      <dgm:t>
        <a:bodyPr/>
        <a:lstStyle/>
        <a:p>
          <a:pPr algn="l"/>
          <a:r>
            <a:rPr lang="en-US" sz="1800" dirty="0" smtClean="0"/>
            <a:t>(1) As specified  regarding lodging of   accounts,    DEO to send report to ECI specifying:</a:t>
          </a:r>
          <a:endParaRPr lang="en-US" sz="1800" dirty="0"/>
        </a:p>
      </dgm:t>
    </dgm:pt>
    <dgm:pt modelId="{BEF1F385-428C-5045-9C7A-73DCA01E326F}" type="parTrans" cxnId="{59DFDE8F-74EE-EF46-B5D0-DE472D5A0F39}">
      <dgm:prSet/>
      <dgm:spPr/>
      <dgm:t>
        <a:bodyPr/>
        <a:lstStyle/>
        <a:p>
          <a:endParaRPr lang="en-US"/>
        </a:p>
      </dgm:t>
    </dgm:pt>
    <dgm:pt modelId="{D1FAEB83-940B-6B42-9755-C2044D152BBB}" type="sibTrans" cxnId="{59DFDE8F-74EE-EF46-B5D0-DE472D5A0F39}">
      <dgm:prSet/>
      <dgm:spPr/>
      <dgm:t>
        <a:bodyPr/>
        <a:lstStyle/>
        <a:p>
          <a:endParaRPr lang="en-US"/>
        </a:p>
      </dgm:t>
    </dgm:pt>
    <dgm:pt modelId="{EAD0DB9C-6B7C-7042-A341-31D4A6045E0F}">
      <dgm:prSet custT="1"/>
      <dgm:spPr>
        <a:noFill/>
      </dgm:spPr>
      <dgm:t>
        <a:bodyPr/>
        <a:lstStyle/>
        <a:p>
          <a:pPr algn="just"/>
          <a:r>
            <a:rPr lang="en-US" sz="1800" dirty="0" smtClean="0"/>
            <a:t> Name of contesting candidate</a:t>
          </a:r>
          <a:endParaRPr lang="en-US" sz="1800" dirty="0"/>
        </a:p>
      </dgm:t>
    </dgm:pt>
    <dgm:pt modelId="{812C84A8-3C04-2F4C-9F50-0B03D91148CB}" type="parTrans" cxnId="{27CFC423-830E-5848-BDF5-F7DEBC532E9F}">
      <dgm:prSet/>
      <dgm:spPr/>
      <dgm:t>
        <a:bodyPr/>
        <a:lstStyle/>
        <a:p>
          <a:endParaRPr lang="en-US"/>
        </a:p>
      </dgm:t>
    </dgm:pt>
    <dgm:pt modelId="{989599C4-D8C2-AD40-9AF4-DBB540CC25BF}" type="sibTrans" cxnId="{27CFC423-830E-5848-BDF5-F7DEBC532E9F}">
      <dgm:prSet/>
      <dgm:spPr/>
      <dgm:t>
        <a:bodyPr/>
        <a:lstStyle/>
        <a:p>
          <a:endParaRPr lang="en-US"/>
        </a:p>
      </dgm:t>
    </dgm:pt>
    <dgm:pt modelId="{C6251461-8C5C-8D45-B6E7-75DF1F2AB337}">
      <dgm:prSet custT="1"/>
      <dgm:spPr>
        <a:noFill/>
      </dgm:spPr>
      <dgm:t>
        <a:bodyPr/>
        <a:lstStyle/>
        <a:p>
          <a:pPr algn="just"/>
          <a:r>
            <a:rPr lang="en-US" sz="1800" dirty="0" smtClean="0"/>
            <a:t> Whether such candidate has lodged account of   expenses and if so, the date on which it was lodged</a:t>
          </a:r>
          <a:endParaRPr lang="en-US" sz="1800" dirty="0"/>
        </a:p>
      </dgm:t>
    </dgm:pt>
    <dgm:pt modelId="{E09D3CA4-52D3-744E-BC6B-189568A63ACD}" type="parTrans" cxnId="{2274E31B-B8C1-1F40-A0FD-4826106A7885}">
      <dgm:prSet/>
      <dgm:spPr/>
      <dgm:t>
        <a:bodyPr/>
        <a:lstStyle/>
        <a:p>
          <a:endParaRPr lang="en-US"/>
        </a:p>
      </dgm:t>
    </dgm:pt>
    <dgm:pt modelId="{2A4E3781-1CD3-754E-BBFE-8F7F1CEBEBBF}" type="sibTrans" cxnId="{2274E31B-B8C1-1F40-A0FD-4826106A7885}">
      <dgm:prSet/>
      <dgm:spPr/>
      <dgm:t>
        <a:bodyPr/>
        <a:lstStyle/>
        <a:p>
          <a:endParaRPr lang="en-US"/>
        </a:p>
      </dgm:t>
    </dgm:pt>
    <dgm:pt modelId="{74CA2853-C24A-DD45-8487-EB9FB7073F81}">
      <dgm:prSet custT="1"/>
      <dgm:spPr>
        <a:noFill/>
      </dgm:spPr>
      <dgm:t>
        <a:bodyPr/>
        <a:lstStyle/>
        <a:p>
          <a:pPr algn="just"/>
          <a:r>
            <a:rPr lang="en-US" sz="1800" dirty="0" smtClean="0"/>
            <a:t>If account has been lodged in time and in right manner as per DEO opinion</a:t>
          </a:r>
          <a:endParaRPr lang="en-US" sz="1800" dirty="0"/>
        </a:p>
      </dgm:t>
    </dgm:pt>
    <dgm:pt modelId="{ECC8EF34-41FA-AE46-AF62-2FA2AF3B5AD1}" type="parTrans" cxnId="{8AEBC384-4247-6E40-A7C3-59665CC82E75}">
      <dgm:prSet/>
      <dgm:spPr/>
      <dgm:t>
        <a:bodyPr/>
        <a:lstStyle/>
        <a:p>
          <a:endParaRPr lang="en-US"/>
        </a:p>
      </dgm:t>
    </dgm:pt>
    <dgm:pt modelId="{4D18750A-242A-4144-BEFD-D7220C31B8EE}" type="sibTrans" cxnId="{8AEBC384-4247-6E40-A7C3-59665CC82E75}">
      <dgm:prSet/>
      <dgm:spPr/>
      <dgm:t>
        <a:bodyPr/>
        <a:lstStyle/>
        <a:p>
          <a:endParaRPr lang="en-US"/>
        </a:p>
      </dgm:t>
    </dgm:pt>
    <dgm:pt modelId="{C10D91C2-8DAA-4545-B945-95F72446F43C}">
      <dgm:prSet custT="1"/>
      <dgm:spPr>
        <a:noFill/>
      </dgm:spPr>
      <dgm:t>
        <a:bodyPr/>
        <a:lstStyle/>
        <a:p>
          <a:pPr algn="l"/>
          <a:r>
            <a:rPr lang="en-US" sz="1800" dirty="0" smtClean="0"/>
            <a:t>(3) Publish copy of same on notice board</a:t>
          </a:r>
          <a:endParaRPr lang="en-US" sz="1800" dirty="0"/>
        </a:p>
      </dgm:t>
    </dgm:pt>
    <dgm:pt modelId="{4EAAD027-95A6-9C49-9DF5-AEBBC74D95A8}" type="parTrans" cxnId="{03DEB223-F82F-E24F-B333-69FD66B16113}">
      <dgm:prSet/>
      <dgm:spPr/>
      <dgm:t>
        <a:bodyPr/>
        <a:lstStyle/>
        <a:p>
          <a:endParaRPr lang="en-US"/>
        </a:p>
      </dgm:t>
    </dgm:pt>
    <dgm:pt modelId="{EE5A4768-BF2C-524B-BE42-5F59D6426279}" type="sibTrans" cxnId="{03DEB223-F82F-E24F-B333-69FD66B16113}">
      <dgm:prSet/>
      <dgm:spPr/>
      <dgm:t>
        <a:bodyPr/>
        <a:lstStyle/>
        <a:p>
          <a:endParaRPr lang="en-US"/>
        </a:p>
      </dgm:t>
    </dgm:pt>
    <dgm:pt modelId="{1926E986-7B1E-A048-AD5D-530B30D5CA80}">
      <dgm:prSet custT="1"/>
      <dgm:spPr>
        <a:noFill/>
      </dgm:spPr>
      <dgm:t>
        <a:bodyPr/>
        <a:lstStyle/>
        <a:p>
          <a:pPr algn="l">
            <a:tabLst>
              <a:tab pos="465138" algn="l"/>
              <a:tab pos="508000" algn="l"/>
            </a:tabLst>
          </a:pPr>
          <a:r>
            <a:rPr lang="en-US" sz="1800" dirty="0" smtClean="0"/>
            <a:t>(4) Where ECI finds that accounts have not been   	lodged in time or in right manner, shall issue 	show cause notice to candidate to demand why 	he 	should not be disqualified under Sec 10A</a:t>
          </a:r>
          <a:endParaRPr lang="en-US" sz="1800" dirty="0"/>
        </a:p>
      </dgm:t>
    </dgm:pt>
    <dgm:pt modelId="{307E397C-78CC-FE43-A7CD-9E33D123BC25}" type="parTrans" cxnId="{C5CC546A-2504-744A-9D16-C28B060C84FB}">
      <dgm:prSet/>
      <dgm:spPr/>
      <dgm:t>
        <a:bodyPr/>
        <a:lstStyle/>
        <a:p>
          <a:endParaRPr lang="en-US"/>
        </a:p>
      </dgm:t>
    </dgm:pt>
    <dgm:pt modelId="{6A4BB589-52A6-1C4C-B33C-32420C43BF4A}" type="sibTrans" cxnId="{C5CC546A-2504-744A-9D16-C28B060C84FB}">
      <dgm:prSet/>
      <dgm:spPr/>
      <dgm:t>
        <a:bodyPr/>
        <a:lstStyle/>
        <a:p>
          <a:endParaRPr lang="en-US"/>
        </a:p>
      </dgm:t>
    </dgm:pt>
    <dgm:pt modelId="{743E2FD4-4A34-FE41-890F-10D73EE77140}">
      <dgm:prSet custT="1"/>
      <dgm:spPr>
        <a:noFill/>
      </dgm:spPr>
      <dgm:t>
        <a:bodyPr/>
        <a:lstStyle/>
        <a:p>
          <a:pPr algn="l">
            <a:tabLst>
              <a:tab pos="465138" algn="l"/>
            </a:tabLst>
          </a:pPr>
          <a:r>
            <a:rPr lang="en-US" sz="1800" dirty="0" smtClean="0"/>
            <a:t>(5) Candidate to send response to notice within 10 	days to ECI and copy to DEO</a:t>
          </a:r>
          <a:endParaRPr lang="en-US" sz="1800" dirty="0"/>
        </a:p>
      </dgm:t>
    </dgm:pt>
    <dgm:pt modelId="{3A17CC35-4F16-124D-82A7-11673F8732EB}" type="parTrans" cxnId="{D5DFD5E9-8A2E-1641-85CD-6A55C8AFC095}">
      <dgm:prSet/>
      <dgm:spPr/>
      <dgm:t>
        <a:bodyPr/>
        <a:lstStyle/>
        <a:p>
          <a:endParaRPr lang="en-US"/>
        </a:p>
      </dgm:t>
    </dgm:pt>
    <dgm:pt modelId="{DF53161C-7B8E-DB4B-80C7-F65608660C32}" type="sibTrans" cxnId="{D5DFD5E9-8A2E-1641-85CD-6A55C8AFC095}">
      <dgm:prSet/>
      <dgm:spPr/>
      <dgm:t>
        <a:bodyPr/>
        <a:lstStyle/>
        <a:p>
          <a:endParaRPr lang="en-US"/>
        </a:p>
      </dgm:t>
    </dgm:pt>
    <dgm:pt modelId="{F977A82B-8D9C-9542-8878-561639C6FD98}">
      <dgm:prSet custT="1"/>
      <dgm:spPr>
        <a:noFill/>
      </dgm:spPr>
      <dgm:t>
        <a:bodyPr/>
        <a:lstStyle/>
        <a:p>
          <a:pPr algn="l">
            <a:tabLst>
              <a:tab pos="465138" algn="l"/>
            </a:tabLst>
          </a:pPr>
          <a:r>
            <a:rPr lang="en-US" sz="1800" dirty="0" smtClean="0"/>
            <a:t>(6) DEO to forward the copy to ECI with comments, 	if 	any, within 5 days of receipt</a:t>
          </a:r>
          <a:endParaRPr lang="en-US" sz="1800" dirty="0"/>
        </a:p>
      </dgm:t>
    </dgm:pt>
    <dgm:pt modelId="{F2547EAC-15D0-9746-A9E2-D8EB731E2349}" type="parTrans" cxnId="{11F1AEC0-F2BF-8C46-8BDD-D3D9EDCADB09}">
      <dgm:prSet/>
      <dgm:spPr/>
      <dgm:t>
        <a:bodyPr/>
        <a:lstStyle/>
        <a:p>
          <a:endParaRPr lang="en-US"/>
        </a:p>
      </dgm:t>
    </dgm:pt>
    <dgm:pt modelId="{61CF32BF-2889-C540-9058-179091578886}" type="sibTrans" cxnId="{11F1AEC0-F2BF-8C46-8BDD-D3D9EDCADB09}">
      <dgm:prSet/>
      <dgm:spPr/>
      <dgm:t>
        <a:bodyPr/>
        <a:lstStyle/>
        <a:p>
          <a:endParaRPr lang="en-US"/>
        </a:p>
      </dgm:t>
    </dgm:pt>
    <dgm:pt modelId="{030AF65B-A09D-7D4A-9C69-90F05EC051EE}">
      <dgm:prSet custT="1"/>
      <dgm:spPr>
        <a:noFill/>
      </dgm:spPr>
      <dgm:t>
        <a:bodyPr/>
        <a:lstStyle/>
        <a:p>
          <a:pPr algn="l">
            <a:tabLst>
              <a:tab pos="465138" algn="l"/>
            </a:tabLst>
          </a:pPr>
          <a:r>
            <a:rPr lang="en-US" sz="1800" dirty="0" smtClean="0"/>
            <a:t>(7) If ECI finds no valid justification in candidate’s 	representation, shall disqualify for 3 years from 	date of  order and publish in Official Gazette</a:t>
          </a:r>
          <a:endParaRPr lang="en-US" sz="1800" dirty="0"/>
        </a:p>
      </dgm:t>
    </dgm:pt>
    <dgm:pt modelId="{7261D701-0901-1B47-92BF-01234EC471EB}" type="parTrans" cxnId="{95A7D3EE-F9EC-D34C-9EFE-F5FD7C03C45B}">
      <dgm:prSet/>
      <dgm:spPr/>
      <dgm:t>
        <a:bodyPr/>
        <a:lstStyle/>
        <a:p>
          <a:endParaRPr lang="en-US"/>
        </a:p>
      </dgm:t>
    </dgm:pt>
    <dgm:pt modelId="{56717240-1987-4C41-A0CF-14880309EA2F}" type="sibTrans" cxnId="{95A7D3EE-F9EC-D34C-9EFE-F5FD7C03C45B}">
      <dgm:prSet/>
      <dgm:spPr/>
      <dgm:t>
        <a:bodyPr/>
        <a:lstStyle/>
        <a:p>
          <a:endParaRPr lang="en-US"/>
        </a:p>
      </dgm:t>
    </dgm:pt>
    <dgm:pt modelId="{63A2569E-B26E-124B-B9D1-19D539BF7562}">
      <dgm:prSet custT="1"/>
      <dgm:spPr>
        <a:noFill/>
      </dgm:spPr>
      <dgm:t>
        <a:bodyPr/>
        <a:lstStyle/>
        <a:p>
          <a:pPr algn="l">
            <a:tabLst>
              <a:tab pos="290513" algn="l"/>
              <a:tab pos="465138" algn="l"/>
            </a:tabLst>
          </a:pPr>
          <a:r>
            <a:rPr lang="en-US" sz="1800" dirty="0" smtClean="0"/>
            <a:t>(2) If not lodged in time and correct manner,  			attaching  the account of expenses and vouchers</a:t>
          </a:r>
          <a:endParaRPr lang="en-US" sz="1800" dirty="0"/>
        </a:p>
      </dgm:t>
    </dgm:pt>
    <dgm:pt modelId="{153E76A3-708B-B64A-BAA1-B5B5430B390F}" type="sibTrans" cxnId="{E8FB6CA1-47DF-C447-B85F-E4065A94F77E}">
      <dgm:prSet/>
      <dgm:spPr/>
      <dgm:t>
        <a:bodyPr/>
        <a:lstStyle/>
        <a:p>
          <a:endParaRPr lang="en-US"/>
        </a:p>
      </dgm:t>
    </dgm:pt>
    <dgm:pt modelId="{E95B00B9-EB09-F247-ABC5-557D5805980A}" type="parTrans" cxnId="{E8FB6CA1-47DF-C447-B85F-E4065A94F77E}">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A8621B2A-ED99-1D4D-A5F4-92AD7A6CA8C9}" type="pres">
      <dgm:prSet presAssocID="{713AF55E-9C6D-D441-A89A-02D9E0C7B288}" presName="linNode" presStyleCnt="0"/>
      <dgm:spPr/>
    </dgm:pt>
    <dgm:pt modelId="{0DBC58E1-F2CA-F543-AC70-D90EF41E1E95}" type="pres">
      <dgm:prSet presAssocID="{713AF55E-9C6D-D441-A89A-02D9E0C7B288}" presName="parentText" presStyleLbl="node1" presStyleIdx="0" presStyleCnt="1" custScaleX="76604" custScaleY="93143" custLinFactNeighborX="-3635">
        <dgm:presLayoutVars>
          <dgm:chMax val="1"/>
          <dgm:bulletEnabled val="1"/>
        </dgm:presLayoutVars>
      </dgm:prSet>
      <dgm:spPr/>
      <dgm:t>
        <a:bodyPr/>
        <a:lstStyle/>
        <a:p>
          <a:endParaRPr lang="en-US"/>
        </a:p>
      </dgm:t>
    </dgm:pt>
    <dgm:pt modelId="{9FCCDAF2-E6C9-0E4E-A6EC-6C4B8234016E}" type="pres">
      <dgm:prSet presAssocID="{713AF55E-9C6D-D441-A89A-02D9E0C7B288}" presName="descendantText" presStyleLbl="alignAccFollowNode1" presStyleIdx="0" presStyleCnt="1" custScaleX="132530" custScaleY="125122">
        <dgm:presLayoutVars>
          <dgm:bulletEnabled val="1"/>
        </dgm:presLayoutVars>
      </dgm:prSet>
      <dgm:spPr/>
      <dgm:t>
        <a:bodyPr/>
        <a:lstStyle/>
        <a:p>
          <a:endParaRPr lang="en-US"/>
        </a:p>
      </dgm:t>
    </dgm:pt>
  </dgm:ptLst>
  <dgm:cxnLst>
    <dgm:cxn modelId="{7A44F215-8BF2-4A3A-928E-933AB4571891}" type="presOf" srcId="{EAD0DB9C-6B7C-7042-A341-31D4A6045E0F}" destId="{9FCCDAF2-E6C9-0E4E-A6EC-6C4B8234016E}" srcOrd="0" destOrd="1" presId="urn:microsoft.com/office/officeart/2005/8/layout/vList5"/>
    <dgm:cxn modelId="{E8FB6CA1-47DF-C447-B85F-E4065A94F77E}" srcId="{713AF55E-9C6D-D441-A89A-02D9E0C7B288}" destId="{63A2569E-B26E-124B-B9D1-19D539BF7562}" srcOrd="1" destOrd="0" parTransId="{E95B00B9-EB09-F247-ABC5-557D5805980A}" sibTransId="{153E76A3-708B-B64A-BAA1-B5B5430B390F}"/>
    <dgm:cxn modelId="{95EB78E5-BE23-4903-9071-2E1EF4586FB4}" type="presOf" srcId="{1926E986-7B1E-A048-AD5D-530B30D5CA80}" destId="{9FCCDAF2-E6C9-0E4E-A6EC-6C4B8234016E}" srcOrd="0" destOrd="6" presId="urn:microsoft.com/office/officeart/2005/8/layout/vList5"/>
    <dgm:cxn modelId="{2274E31B-B8C1-1F40-A0FD-4826106A7885}" srcId="{BEC6D74F-3EF3-9447-9A01-B237AEA482D8}" destId="{C6251461-8C5C-8D45-B6E7-75DF1F2AB337}" srcOrd="1" destOrd="0" parTransId="{E09D3CA4-52D3-744E-BC6B-189568A63ACD}" sibTransId="{2A4E3781-1CD3-754E-BBFE-8F7F1CEBEBBF}"/>
    <dgm:cxn modelId="{5528281E-D8DF-4A07-940F-5F41394F1433}" type="presOf" srcId="{BEC6D74F-3EF3-9447-9A01-B237AEA482D8}" destId="{9FCCDAF2-E6C9-0E4E-A6EC-6C4B8234016E}" srcOrd="0" destOrd="0" presId="urn:microsoft.com/office/officeart/2005/8/layout/vList5"/>
    <dgm:cxn modelId="{BFBDBC4D-9AA7-9345-9696-5A4850C74EC5}" srcId="{3E941A9E-09B5-6442-AF9D-0A0904AE97D2}" destId="{713AF55E-9C6D-D441-A89A-02D9E0C7B288}" srcOrd="0" destOrd="0" parTransId="{022AEA75-C5E0-D542-86F3-DBEB1C65A8D8}" sibTransId="{B012BCA2-895D-BD48-9DA1-640A3540F7FF}"/>
    <dgm:cxn modelId="{59DFDE8F-74EE-EF46-B5D0-DE472D5A0F39}" srcId="{713AF55E-9C6D-D441-A89A-02D9E0C7B288}" destId="{BEC6D74F-3EF3-9447-9A01-B237AEA482D8}" srcOrd="0" destOrd="0" parTransId="{BEF1F385-428C-5045-9C7A-73DCA01E326F}" sibTransId="{D1FAEB83-940B-6B42-9755-C2044D152BBB}"/>
    <dgm:cxn modelId="{26D4351B-32B0-4D2D-8D70-D3119A7FD7F3}" type="presOf" srcId="{F977A82B-8D9C-9542-8878-561639C6FD98}" destId="{9FCCDAF2-E6C9-0E4E-A6EC-6C4B8234016E}" srcOrd="0" destOrd="8" presId="urn:microsoft.com/office/officeart/2005/8/layout/vList5"/>
    <dgm:cxn modelId="{5185468D-8C6A-4029-A8E0-3600011607DB}" type="presOf" srcId="{3E941A9E-09B5-6442-AF9D-0A0904AE97D2}" destId="{26283512-3456-DE41-900D-94363E771E50}" srcOrd="0" destOrd="0" presId="urn:microsoft.com/office/officeart/2005/8/layout/vList5"/>
    <dgm:cxn modelId="{C5CC546A-2504-744A-9D16-C28B060C84FB}" srcId="{713AF55E-9C6D-D441-A89A-02D9E0C7B288}" destId="{1926E986-7B1E-A048-AD5D-530B30D5CA80}" srcOrd="3" destOrd="0" parTransId="{307E397C-78CC-FE43-A7CD-9E33D123BC25}" sibTransId="{6A4BB589-52A6-1C4C-B33C-32420C43BF4A}"/>
    <dgm:cxn modelId="{4C972D42-043B-4459-AC56-771B19611012}" type="presOf" srcId="{030AF65B-A09D-7D4A-9C69-90F05EC051EE}" destId="{9FCCDAF2-E6C9-0E4E-A6EC-6C4B8234016E}" srcOrd="0" destOrd="9" presId="urn:microsoft.com/office/officeart/2005/8/layout/vList5"/>
    <dgm:cxn modelId="{11F1AEC0-F2BF-8C46-8BDD-D3D9EDCADB09}" srcId="{713AF55E-9C6D-D441-A89A-02D9E0C7B288}" destId="{F977A82B-8D9C-9542-8878-561639C6FD98}" srcOrd="5" destOrd="0" parTransId="{F2547EAC-15D0-9746-A9E2-D8EB731E2349}" sibTransId="{61CF32BF-2889-C540-9058-179091578886}"/>
    <dgm:cxn modelId="{F089CD1F-6050-4A45-B447-AC68DAB66DB3}" type="presOf" srcId="{63A2569E-B26E-124B-B9D1-19D539BF7562}" destId="{9FCCDAF2-E6C9-0E4E-A6EC-6C4B8234016E}" srcOrd="0" destOrd="4" presId="urn:microsoft.com/office/officeart/2005/8/layout/vList5"/>
    <dgm:cxn modelId="{5CF30B37-5D4A-4794-B99D-966301E945D5}" type="presOf" srcId="{713AF55E-9C6D-D441-A89A-02D9E0C7B288}" destId="{0DBC58E1-F2CA-F543-AC70-D90EF41E1E95}" srcOrd="0" destOrd="0" presId="urn:microsoft.com/office/officeart/2005/8/layout/vList5"/>
    <dgm:cxn modelId="{D5DFD5E9-8A2E-1641-85CD-6A55C8AFC095}" srcId="{713AF55E-9C6D-D441-A89A-02D9E0C7B288}" destId="{743E2FD4-4A34-FE41-890F-10D73EE77140}" srcOrd="4" destOrd="0" parTransId="{3A17CC35-4F16-124D-82A7-11673F8732EB}" sibTransId="{DF53161C-7B8E-DB4B-80C7-F65608660C32}"/>
    <dgm:cxn modelId="{41BCCF35-BE03-4DCD-9FA7-3AEA90270D4B}" type="presOf" srcId="{C10D91C2-8DAA-4545-B945-95F72446F43C}" destId="{9FCCDAF2-E6C9-0E4E-A6EC-6C4B8234016E}" srcOrd="0" destOrd="5" presId="urn:microsoft.com/office/officeart/2005/8/layout/vList5"/>
    <dgm:cxn modelId="{95A7D3EE-F9EC-D34C-9EFE-F5FD7C03C45B}" srcId="{713AF55E-9C6D-D441-A89A-02D9E0C7B288}" destId="{030AF65B-A09D-7D4A-9C69-90F05EC051EE}" srcOrd="6" destOrd="0" parTransId="{7261D701-0901-1B47-92BF-01234EC471EB}" sibTransId="{56717240-1987-4C41-A0CF-14880309EA2F}"/>
    <dgm:cxn modelId="{27CFC423-830E-5848-BDF5-F7DEBC532E9F}" srcId="{BEC6D74F-3EF3-9447-9A01-B237AEA482D8}" destId="{EAD0DB9C-6B7C-7042-A341-31D4A6045E0F}" srcOrd="0" destOrd="0" parTransId="{812C84A8-3C04-2F4C-9F50-0B03D91148CB}" sibTransId="{989599C4-D8C2-AD40-9AF4-DBB540CC25BF}"/>
    <dgm:cxn modelId="{8AEBC384-4247-6E40-A7C3-59665CC82E75}" srcId="{BEC6D74F-3EF3-9447-9A01-B237AEA482D8}" destId="{74CA2853-C24A-DD45-8487-EB9FB7073F81}" srcOrd="2" destOrd="0" parTransId="{ECC8EF34-41FA-AE46-AF62-2FA2AF3B5AD1}" sibTransId="{4D18750A-242A-4144-BEFD-D7220C31B8EE}"/>
    <dgm:cxn modelId="{DE64F7D1-C809-4E95-8239-43E0D9D8B507}" type="presOf" srcId="{C6251461-8C5C-8D45-B6E7-75DF1F2AB337}" destId="{9FCCDAF2-E6C9-0E4E-A6EC-6C4B8234016E}" srcOrd="0" destOrd="2" presId="urn:microsoft.com/office/officeart/2005/8/layout/vList5"/>
    <dgm:cxn modelId="{03DEB223-F82F-E24F-B333-69FD66B16113}" srcId="{713AF55E-9C6D-D441-A89A-02D9E0C7B288}" destId="{C10D91C2-8DAA-4545-B945-95F72446F43C}" srcOrd="2" destOrd="0" parTransId="{4EAAD027-95A6-9C49-9DF5-AEBBC74D95A8}" sibTransId="{EE5A4768-BF2C-524B-BE42-5F59D6426279}"/>
    <dgm:cxn modelId="{D7143DDB-2E04-4748-9DDE-DDA644ECFF69}" type="presOf" srcId="{743E2FD4-4A34-FE41-890F-10D73EE77140}" destId="{9FCCDAF2-E6C9-0E4E-A6EC-6C4B8234016E}" srcOrd="0" destOrd="7" presId="urn:microsoft.com/office/officeart/2005/8/layout/vList5"/>
    <dgm:cxn modelId="{73FC7C31-AFB9-41CF-AA23-3F456117A7F8}" type="presOf" srcId="{74CA2853-C24A-DD45-8487-EB9FB7073F81}" destId="{9FCCDAF2-E6C9-0E4E-A6EC-6C4B8234016E}" srcOrd="0" destOrd="3" presId="urn:microsoft.com/office/officeart/2005/8/layout/vList5"/>
    <dgm:cxn modelId="{B019334E-B880-44E7-B63A-220E426E65C4}" type="presParOf" srcId="{26283512-3456-DE41-900D-94363E771E50}" destId="{A8621B2A-ED99-1D4D-A5F4-92AD7A6CA8C9}" srcOrd="0" destOrd="0" presId="urn:microsoft.com/office/officeart/2005/8/layout/vList5"/>
    <dgm:cxn modelId="{0429B3F4-8FDC-4F6F-89E3-EDEDFDC4DA19}" type="presParOf" srcId="{A8621B2A-ED99-1D4D-A5F4-92AD7A6CA8C9}" destId="{0DBC58E1-F2CA-F543-AC70-D90EF41E1E95}" srcOrd="0" destOrd="0" presId="urn:microsoft.com/office/officeart/2005/8/layout/vList5"/>
    <dgm:cxn modelId="{4C399D28-834B-4790-94F8-28BDA07FF138}" type="presParOf" srcId="{A8621B2A-ED99-1D4D-A5F4-92AD7A6CA8C9}" destId="{9FCCDAF2-E6C9-0E4E-A6EC-6C4B8234016E}"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43AB2E31-EACE-4F30-B5D7-CAA65C26DF00}" type="presOf" srcId="{3E941A9E-09B5-6442-AF9D-0A0904AE97D2}" destId="{26283512-3456-DE41-900D-94363E771E50}" srcOrd="0"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5_2" csCatId="accent5" phldr="1"/>
      <dgm:spPr/>
      <dgm:t>
        <a:bodyPr/>
        <a:lstStyle/>
        <a:p>
          <a:endParaRPr lang="en-US"/>
        </a:p>
      </dgm:t>
    </dgm:pt>
    <dgm:pt modelId="{C3EED017-F2DC-404D-9A9D-AB0A38D44748}">
      <dgm:prSet phldrT="[Text]" custT="1"/>
      <dgm:spPr>
        <a:noFill/>
      </dgm:spPr>
      <dgm:t>
        <a:bodyPr/>
        <a:lstStyle/>
        <a:p>
          <a:pPr algn="ctr"/>
          <a:endParaRPr lang="en-US" sz="2200" b="1" dirty="0" smtClean="0">
            <a:solidFill>
              <a:srgbClr val="000000"/>
            </a:solidFill>
          </a:endParaRPr>
        </a:p>
        <a:p>
          <a:pPr algn="ctr"/>
          <a:r>
            <a:rPr lang="en-US" sz="2200" b="1" dirty="0" smtClean="0">
              <a:solidFill>
                <a:srgbClr val="000000"/>
              </a:solidFill>
            </a:rPr>
            <a:t>Sec 123: Bribery is a corrupt practice</a:t>
          </a:r>
        </a:p>
        <a:p>
          <a:pPr algn="ctr"/>
          <a:endParaRPr lang="en-US" sz="2200" b="1" dirty="0" smtClean="0">
            <a:solidFill>
              <a:srgbClr val="000000"/>
            </a:solidFill>
          </a:endParaRPr>
        </a:p>
        <a:p>
          <a:pPr algn="ctr"/>
          <a:endParaRPr lang="en-US" sz="2200" b="1" dirty="0" smtClean="0">
            <a:solidFill>
              <a:srgbClr val="000000"/>
            </a:solidFill>
          </a:endParaRPr>
        </a:p>
        <a:p>
          <a:pPr algn="ctr"/>
          <a:r>
            <a:rPr lang="en-US" sz="2200" b="1" dirty="0" smtClean="0">
              <a:solidFill>
                <a:srgbClr val="000000"/>
              </a:solidFill>
            </a:rPr>
            <a:t>Election Expenditure above ceiling</a:t>
          </a:r>
        </a:p>
        <a:p>
          <a:pPr algn="ctr"/>
          <a:endParaRPr lang="en-US" sz="2200" b="1" dirty="0" smtClean="0">
            <a:solidFill>
              <a:srgbClr val="000000"/>
            </a:solidFill>
          </a:endParaRPr>
        </a:p>
        <a:p>
          <a:pPr algn="ctr"/>
          <a:r>
            <a:rPr lang="en-US" sz="2200" b="1" dirty="0" smtClean="0">
              <a:solidFill>
                <a:srgbClr val="000000"/>
              </a:solidFill>
            </a:rPr>
            <a:t> </a:t>
          </a:r>
          <a:endParaRPr lang="en-US" sz="2200" b="1" dirty="0">
            <a:solidFill>
              <a:srgbClr val="000000"/>
            </a:solidFill>
          </a:endParaRPr>
        </a:p>
      </dgm:t>
    </dgm:pt>
    <dgm:pt modelId="{FBD9EE13-3995-7246-8DF6-1699994B3E69}" type="parTrans" cxnId="{44AD423C-E82C-DE4E-9490-65EA8A09A9B5}">
      <dgm:prSet/>
      <dgm:spPr/>
      <dgm:t>
        <a:bodyPr/>
        <a:lstStyle/>
        <a:p>
          <a:endParaRPr lang="en-US"/>
        </a:p>
      </dgm:t>
    </dgm:pt>
    <dgm:pt modelId="{14269B41-8D71-9D4D-8773-C949FC7A5C81}" type="sibTrans" cxnId="{44AD423C-E82C-DE4E-9490-65EA8A09A9B5}">
      <dgm:prSet/>
      <dgm:spPr/>
      <dgm:t>
        <a:bodyPr/>
        <a:lstStyle/>
        <a:p>
          <a:endParaRPr lang="en-US"/>
        </a:p>
      </dgm:t>
    </dgm:pt>
    <dgm:pt modelId="{B51B194F-3273-4E9B-815D-EC9ED99CC727}">
      <dgm:prSet phldrT="[Text]" custT="1"/>
      <dgm:spPr>
        <a:noFill/>
      </dgm:spPr>
      <dgm:t>
        <a:bodyPr/>
        <a:lstStyle/>
        <a:p>
          <a:pPr algn="just">
            <a:lnSpc>
              <a:spcPct val="90000"/>
            </a:lnSpc>
          </a:pPr>
          <a:r>
            <a:rPr lang="en-US" sz="2000" b="0" dirty="0" smtClean="0">
              <a:solidFill>
                <a:srgbClr val="000000"/>
              </a:solidFill>
            </a:rPr>
            <a:t>Any attempt of inducement of elector</a:t>
          </a:r>
          <a:endParaRPr lang="en-US" sz="2000" b="0" dirty="0">
            <a:solidFill>
              <a:srgbClr val="000000"/>
            </a:solidFill>
          </a:endParaRPr>
        </a:p>
      </dgm:t>
    </dgm:pt>
    <dgm:pt modelId="{339CEC21-8272-41A6-AD60-1CE0BA5A74A1}" type="parTrans" cxnId="{D3D8BE39-2313-409C-BD05-A45E81267C38}">
      <dgm:prSet/>
      <dgm:spPr/>
      <dgm:t>
        <a:bodyPr/>
        <a:lstStyle/>
        <a:p>
          <a:endParaRPr lang="en-US"/>
        </a:p>
      </dgm:t>
    </dgm:pt>
    <dgm:pt modelId="{2324F6F4-9F74-4AC0-AC4F-CE9A41D04FFF}" type="sibTrans" cxnId="{D3D8BE39-2313-409C-BD05-A45E81267C38}">
      <dgm:prSet/>
      <dgm:spPr/>
      <dgm:t>
        <a:bodyPr/>
        <a:lstStyle/>
        <a:p>
          <a:endParaRPr lang="en-US"/>
        </a:p>
      </dgm:t>
    </dgm:pt>
    <dgm:pt modelId="{C7D8FD5B-CB96-4E7C-8711-3A47CF61A44B}">
      <dgm:prSet phldrT="[Text]" custT="1"/>
      <dgm:spPr>
        <a:noFill/>
      </dgm:spPr>
      <dgm:t>
        <a:bodyPr/>
        <a:lstStyle/>
        <a:p>
          <a:pPr algn="just">
            <a:lnSpc>
              <a:spcPct val="90000"/>
            </a:lnSpc>
          </a:pPr>
          <a:r>
            <a:rPr lang="en-US" sz="2000" b="0" dirty="0" smtClean="0">
              <a:solidFill>
                <a:srgbClr val="000000"/>
              </a:solidFill>
            </a:rPr>
            <a:t>Any assurance of gift to elector</a:t>
          </a:r>
          <a:endParaRPr lang="en-US" sz="2000" b="0" dirty="0">
            <a:solidFill>
              <a:srgbClr val="000000"/>
            </a:solidFill>
          </a:endParaRPr>
        </a:p>
      </dgm:t>
    </dgm:pt>
    <dgm:pt modelId="{8106F559-1D43-4708-ACD1-222E0106AB66}" type="parTrans" cxnId="{5407C33E-9C69-4F21-BCCB-E4DB48CCA404}">
      <dgm:prSet/>
      <dgm:spPr/>
      <dgm:t>
        <a:bodyPr/>
        <a:lstStyle/>
        <a:p>
          <a:endParaRPr lang="en-US"/>
        </a:p>
      </dgm:t>
    </dgm:pt>
    <dgm:pt modelId="{3B1BDCCC-15B5-4347-98B0-C106692847B0}" type="sibTrans" cxnId="{5407C33E-9C69-4F21-BCCB-E4DB48CCA404}">
      <dgm:prSet/>
      <dgm:spPr/>
      <dgm:t>
        <a:bodyPr/>
        <a:lstStyle/>
        <a:p>
          <a:endParaRPr lang="en-US"/>
        </a:p>
      </dgm:t>
    </dgm:pt>
    <dgm:pt modelId="{EAF03DDD-E468-49FD-8E71-15CE21CCCFDB}">
      <dgm:prSet phldrT="[Text]" custT="1"/>
      <dgm:spPr>
        <a:noFill/>
      </dgm:spPr>
      <dgm:t>
        <a:bodyPr/>
        <a:lstStyle/>
        <a:p>
          <a:pPr algn="just">
            <a:lnSpc>
              <a:spcPct val="90000"/>
            </a:lnSpc>
          </a:pPr>
          <a:endParaRPr lang="en-US" sz="2000" b="0" dirty="0">
            <a:solidFill>
              <a:srgbClr val="000000"/>
            </a:solidFill>
          </a:endParaRPr>
        </a:p>
      </dgm:t>
    </dgm:pt>
    <dgm:pt modelId="{B625F5BB-67C6-4DA8-A95F-85EE24E869A7}" type="parTrans" cxnId="{CABC2B1B-AF39-4536-A6B8-29E13D17A854}">
      <dgm:prSet/>
      <dgm:spPr/>
      <dgm:t>
        <a:bodyPr/>
        <a:lstStyle/>
        <a:p>
          <a:endParaRPr lang="en-US"/>
        </a:p>
      </dgm:t>
    </dgm:pt>
    <dgm:pt modelId="{7DB1F811-94C3-4574-8E81-913E74CB4BE3}" type="sibTrans" cxnId="{CABC2B1B-AF39-4536-A6B8-29E13D17A854}">
      <dgm:prSet/>
      <dgm:spPr/>
      <dgm:t>
        <a:bodyPr/>
        <a:lstStyle/>
        <a:p>
          <a:endParaRPr lang="en-US"/>
        </a:p>
      </dgm:t>
    </dgm:pt>
    <dgm:pt modelId="{62754F7E-C7FF-4CD4-9CF6-A04E2CE9D1FA}">
      <dgm:prSet phldrT="[Text]" custT="1"/>
      <dgm:spPr>
        <a:noFill/>
      </dgm:spPr>
      <dgm:t>
        <a:bodyPr/>
        <a:lstStyle/>
        <a:p>
          <a:pPr algn="just">
            <a:lnSpc>
              <a:spcPct val="90000"/>
            </a:lnSpc>
          </a:pPr>
          <a:r>
            <a:rPr lang="en-US" sz="2000" b="0" dirty="0" smtClean="0">
              <a:solidFill>
                <a:srgbClr val="000000"/>
              </a:solidFill>
            </a:rPr>
            <a:t>Any inducement to elector to refrain from voting</a:t>
          </a:r>
          <a:endParaRPr lang="en-US" sz="2000" b="0" dirty="0">
            <a:solidFill>
              <a:srgbClr val="000000"/>
            </a:solidFill>
          </a:endParaRPr>
        </a:p>
      </dgm:t>
    </dgm:pt>
    <dgm:pt modelId="{C1E0F5A2-E4CC-4EED-98F7-5A4644A579F8}" type="parTrans" cxnId="{4325A322-8245-4193-B9DB-7070A5B1E921}">
      <dgm:prSet/>
      <dgm:spPr/>
      <dgm:t>
        <a:bodyPr/>
        <a:lstStyle/>
        <a:p>
          <a:endParaRPr lang="en-US"/>
        </a:p>
      </dgm:t>
    </dgm:pt>
    <dgm:pt modelId="{FAA7E548-B9AD-4931-B3F0-FE892A3F6105}" type="sibTrans" cxnId="{4325A322-8245-4193-B9DB-7070A5B1E921}">
      <dgm:prSet/>
      <dgm:spPr/>
      <dgm:t>
        <a:bodyPr/>
        <a:lstStyle/>
        <a:p>
          <a:endParaRPr lang="en-US"/>
        </a:p>
      </dgm:t>
    </dgm:pt>
    <dgm:pt modelId="{A5D5911D-AD2B-4317-B85D-7E854CD13E0B}">
      <dgm:prSet phldrT="[Text]" custT="1"/>
      <dgm:spPr>
        <a:noFill/>
      </dgm:spPr>
      <dgm:t>
        <a:bodyPr/>
        <a:lstStyle/>
        <a:p>
          <a:pPr algn="just">
            <a:lnSpc>
              <a:spcPct val="90000"/>
            </a:lnSpc>
          </a:pPr>
          <a:r>
            <a:rPr lang="en-US" sz="2000" b="0" dirty="0" smtClean="0">
              <a:solidFill>
                <a:srgbClr val="000000"/>
              </a:solidFill>
            </a:rPr>
            <a:t>Any inducement to candidate to contest or not to contest etc</a:t>
          </a:r>
          <a:endParaRPr lang="en-US" sz="2000" b="0" dirty="0">
            <a:solidFill>
              <a:srgbClr val="000000"/>
            </a:solidFill>
          </a:endParaRPr>
        </a:p>
      </dgm:t>
    </dgm:pt>
    <dgm:pt modelId="{D1A4E949-CCBC-41CA-8893-EA46B3A80E8C}" type="parTrans" cxnId="{003BD026-62F3-49BA-89DD-34D327D81532}">
      <dgm:prSet/>
      <dgm:spPr/>
      <dgm:t>
        <a:bodyPr/>
        <a:lstStyle/>
        <a:p>
          <a:endParaRPr lang="en-US"/>
        </a:p>
      </dgm:t>
    </dgm:pt>
    <dgm:pt modelId="{A1DE346C-0326-4AC0-B4E0-3E39FD1F3E06}" type="sibTrans" cxnId="{003BD026-62F3-49BA-89DD-34D327D81532}">
      <dgm:prSet/>
      <dgm:spPr/>
      <dgm:t>
        <a:bodyPr/>
        <a:lstStyle/>
        <a:p>
          <a:endParaRPr lang="en-US"/>
        </a:p>
      </dgm:t>
    </dgm:pt>
    <dgm:pt modelId="{2E2D68DC-E61D-4E81-93E5-9EC27E3874FD}">
      <dgm:prSet phldrT="[Text]" custT="1"/>
      <dgm:spPr>
        <a:noFill/>
      </dgm:spPr>
      <dgm:t>
        <a:bodyPr/>
        <a:lstStyle/>
        <a:p>
          <a:pPr algn="just">
            <a:lnSpc>
              <a:spcPct val="100000"/>
            </a:lnSpc>
          </a:pPr>
          <a:r>
            <a:rPr lang="en-US" sz="2000" b="0" dirty="0" smtClean="0">
              <a:solidFill>
                <a:srgbClr val="000000"/>
              </a:solidFill>
            </a:rPr>
            <a:t>Any expense by candidate over and above the ceiling</a:t>
          </a:r>
          <a:endParaRPr lang="en-US" sz="2000" b="0" dirty="0">
            <a:solidFill>
              <a:srgbClr val="000000"/>
            </a:solidFill>
          </a:endParaRPr>
        </a:p>
      </dgm:t>
    </dgm:pt>
    <dgm:pt modelId="{7F7C39FE-9922-4615-A875-A708DB62369F}" type="parTrans" cxnId="{0841CDAB-B379-4B04-8E3C-492582E53417}">
      <dgm:prSet/>
      <dgm:spPr/>
      <dgm:t>
        <a:bodyPr/>
        <a:lstStyle/>
        <a:p>
          <a:endParaRPr lang="en-US"/>
        </a:p>
      </dgm:t>
    </dgm:pt>
    <dgm:pt modelId="{FB50426E-4466-45C7-8C3F-990F21357682}" type="sibTrans" cxnId="{0841CDAB-B379-4B04-8E3C-492582E53417}">
      <dgm:prSet/>
      <dgm:spPr/>
      <dgm:t>
        <a:bodyPr/>
        <a:lstStyle/>
        <a:p>
          <a:endParaRPr lang="en-US"/>
        </a:p>
      </dgm:t>
    </dgm:pt>
    <dgm:pt modelId="{D823281C-D209-4577-AA47-F2C8F65E2E5A}">
      <dgm:prSet phldrT="[Text]" custT="1"/>
      <dgm:spPr>
        <a:noFill/>
      </dgm:spPr>
      <dgm:t>
        <a:bodyPr/>
        <a:lstStyle/>
        <a:p>
          <a:pPr algn="just">
            <a:lnSpc>
              <a:spcPct val="90000"/>
            </a:lnSpc>
          </a:pPr>
          <a:endParaRPr lang="en-US" sz="2000" b="0" dirty="0">
            <a:solidFill>
              <a:srgbClr val="000000"/>
            </a:solidFill>
          </a:endParaRPr>
        </a:p>
      </dgm:t>
    </dgm:pt>
    <dgm:pt modelId="{C535A1EB-C8B0-4E7B-8BED-85C5AA6F5895}" type="parTrans" cxnId="{B3524578-CD89-473B-95B4-F91BC228DADA}">
      <dgm:prSet/>
      <dgm:spPr/>
      <dgm:t>
        <a:bodyPr/>
        <a:lstStyle/>
        <a:p>
          <a:endParaRPr lang="en-US"/>
        </a:p>
      </dgm:t>
    </dgm:pt>
    <dgm:pt modelId="{19544301-A797-41FC-BD90-63C58056C91C}" type="sibTrans" cxnId="{B3524578-CD89-473B-95B4-F91BC228DADA}">
      <dgm:prSet/>
      <dgm:spPr/>
      <dgm:t>
        <a:bodyPr/>
        <a:lstStyle/>
        <a:p>
          <a:endParaRPr lang="en-US"/>
        </a:p>
      </dgm:t>
    </dgm:pt>
    <dgm:pt modelId="{C2BD489A-077F-4BC4-825A-8A137FAD129D}">
      <dgm:prSet phldrT="[Text]" custT="1"/>
      <dgm:spPr>
        <a:noFill/>
      </dgm:spPr>
      <dgm:t>
        <a:bodyPr/>
        <a:lstStyle/>
        <a:p>
          <a:pPr algn="just">
            <a:lnSpc>
              <a:spcPct val="100000"/>
            </a:lnSpc>
          </a:pPr>
          <a:r>
            <a:rPr lang="en-US" sz="2000" b="0" dirty="0" smtClean="0">
              <a:solidFill>
                <a:srgbClr val="000000"/>
              </a:solidFill>
            </a:rPr>
            <a:t>Election petition against any winning candidate in High Court</a:t>
          </a:r>
          <a:endParaRPr lang="en-US" sz="2000" b="0" dirty="0">
            <a:solidFill>
              <a:srgbClr val="000000"/>
            </a:solidFill>
          </a:endParaRPr>
        </a:p>
      </dgm:t>
    </dgm:pt>
    <dgm:pt modelId="{57FE015F-2657-464D-8956-B025462D1F22}" type="parTrans" cxnId="{A349E3C8-155B-4CD7-BCA5-60A9C89014CA}">
      <dgm:prSet/>
      <dgm:spPr/>
      <dgm:t>
        <a:bodyPr/>
        <a:lstStyle/>
        <a:p>
          <a:endParaRPr lang="en-US"/>
        </a:p>
      </dgm:t>
    </dgm:pt>
    <dgm:pt modelId="{A9EEC446-C079-4836-98C9-D0D27C927F4C}" type="sibTrans" cxnId="{A349E3C8-155B-4CD7-BCA5-60A9C89014CA}">
      <dgm:prSet/>
      <dgm:spPr/>
      <dgm:t>
        <a:bodyPr/>
        <a:lstStyle/>
        <a:p>
          <a:endParaRPr lang="en-US"/>
        </a:p>
      </dgm:t>
    </dgm:pt>
    <dgm:pt modelId="{236E9B2A-79AF-4DCD-A68B-6BF1F5128A69}">
      <dgm:prSet phldrT="[Text]" custT="1"/>
      <dgm:spPr>
        <a:noFill/>
      </dgm:spPr>
      <dgm:t>
        <a:bodyPr/>
        <a:lstStyle/>
        <a:p>
          <a:pPr algn="just">
            <a:lnSpc>
              <a:spcPct val="90000"/>
            </a:lnSpc>
          </a:pPr>
          <a:endParaRPr lang="en-US" sz="2000" b="0" dirty="0">
            <a:solidFill>
              <a:srgbClr val="000000"/>
            </a:solidFill>
          </a:endParaRPr>
        </a:p>
      </dgm:t>
    </dgm:pt>
    <dgm:pt modelId="{E27BEF07-3068-441C-ABAF-79597F6F5C52}" type="parTrans" cxnId="{96052444-2BE5-4B1D-9B6D-0DE85C9D25D9}">
      <dgm:prSet/>
      <dgm:spPr/>
      <dgm:t>
        <a:bodyPr/>
        <a:lstStyle/>
        <a:p>
          <a:endParaRPr lang="en-US"/>
        </a:p>
      </dgm:t>
    </dgm:pt>
    <dgm:pt modelId="{F34154A2-FA83-4D75-B71E-AC50E090EAA5}" type="sibTrans" cxnId="{96052444-2BE5-4B1D-9B6D-0DE85C9D25D9}">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2F7983A0-F150-A54D-BF7E-1C0DAA4CC1F3}" type="pres">
      <dgm:prSet presAssocID="{C3EED017-F2DC-404D-9A9D-AB0A38D44748}" presName="linNode" presStyleCnt="0"/>
      <dgm:spPr/>
    </dgm:pt>
    <dgm:pt modelId="{26DF4DBB-FB2C-DF4A-AE96-E46F2505541E}" type="pres">
      <dgm:prSet presAssocID="{C3EED017-F2DC-404D-9A9D-AB0A38D44748}" presName="parentText" presStyleLbl="node1" presStyleIdx="0" presStyleCnt="1" custAng="0" custScaleX="91105" custScaleY="61932">
        <dgm:presLayoutVars>
          <dgm:chMax val="1"/>
          <dgm:bulletEnabled val="1"/>
        </dgm:presLayoutVars>
      </dgm:prSet>
      <dgm:spPr/>
      <dgm:t>
        <a:bodyPr/>
        <a:lstStyle/>
        <a:p>
          <a:endParaRPr lang="en-US"/>
        </a:p>
      </dgm:t>
    </dgm:pt>
    <dgm:pt modelId="{8A1D8D1D-F45F-3243-A18E-0650B4DF2C2C}" type="pres">
      <dgm:prSet presAssocID="{C3EED017-F2DC-404D-9A9D-AB0A38D44748}" presName="descendantText" presStyleLbl="alignAccFollowNode1" presStyleIdx="0" presStyleCnt="1" custScaleX="106031" custScaleY="125122" custLinFactNeighborX="-614" custLinFactNeighborY="-2176">
        <dgm:presLayoutVars>
          <dgm:bulletEnabled val="1"/>
        </dgm:presLayoutVars>
      </dgm:prSet>
      <dgm:spPr/>
      <dgm:t>
        <a:bodyPr/>
        <a:lstStyle/>
        <a:p>
          <a:endParaRPr lang="en-US"/>
        </a:p>
      </dgm:t>
    </dgm:pt>
  </dgm:ptLst>
  <dgm:cxnLst>
    <dgm:cxn modelId="{CCEC3BDE-CA15-4FF7-A1BE-67B027F1A08F}" type="presOf" srcId="{A5D5911D-AD2B-4317-B85D-7E854CD13E0B}" destId="{8A1D8D1D-F45F-3243-A18E-0650B4DF2C2C}" srcOrd="0" destOrd="3" presId="urn:microsoft.com/office/officeart/2005/8/layout/vList5"/>
    <dgm:cxn modelId="{44AD423C-E82C-DE4E-9490-65EA8A09A9B5}" srcId="{3E941A9E-09B5-6442-AF9D-0A0904AE97D2}" destId="{C3EED017-F2DC-404D-9A9D-AB0A38D44748}" srcOrd="0" destOrd="0" parTransId="{FBD9EE13-3995-7246-8DF6-1699994B3E69}" sibTransId="{14269B41-8D71-9D4D-8773-C949FC7A5C81}"/>
    <dgm:cxn modelId="{C4A1662A-0BF4-4C61-A936-4C202620A5B9}" type="presOf" srcId="{C3EED017-F2DC-404D-9A9D-AB0A38D44748}" destId="{26DF4DBB-FB2C-DF4A-AE96-E46F2505541E}" srcOrd="0" destOrd="0" presId="urn:microsoft.com/office/officeart/2005/8/layout/vList5"/>
    <dgm:cxn modelId="{017232B8-9501-46DD-9F94-1B8F56B0C41C}" type="presOf" srcId="{B51B194F-3273-4E9B-815D-EC9ED99CC727}" destId="{8A1D8D1D-F45F-3243-A18E-0650B4DF2C2C}" srcOrd="0" destOrd="0" presId="urn:microsoft.com/office/officeart/2005/8/layout/vList5"/>
    <dgm:cxn modelId="{96052444-2BE5-4B1D-9B6D-0DE85C9D25D9}" srcId="{C3EED017-F2DC-404D-9A9D-AB0A38D44748}" destId="{236E9B2A-79AF-4DCD-A68B-6BF1F5128A69}" srcOrd="4" destOrd="0" parTransId="{E27BEF07-3068-441C-ABAF-79597F6F5C52}" sibTransId="{F34154A2-FA83-4D75-B71E-AC50E090EAA5}"/>
    <dgm:cxn modelId="{25B745BD-8BF6-48FF-AE27-A93C676B6045}" type="presOf" srcId="{D823281C-D209-4577-AA47-F2C8F65E2E5A}" destId="{8A1D8D1D-F45F-3243-A18E-0650B4DF2C2C}" srcOrd="0" destOrd="5" presId="urn:microsoft.com/office/officeart/2005/8/layout/vList5"/>
    <dgm:cxn modelId="{413A8FEB-E5ED-4D48-8192-C97A27C663F1}" type="presOf" srcId="{3E941A9E-09B5-6442-AF9D-0A0904AE97D2}" destId="{26283512-3456-DE41-900D-94363E771E50}" srcOrd="0" destOrd="0" presId="urn:microsoft.com/office/officeart/2005/8/layout/vList5"/>
    <dgm:cxn modelId="{73C58076-35BB-4ED6-8BDE-A4986C206788}" type="presOf" srcId="{C7D8FD5B-CB96-4E7C-8711-3A47CF61A44B}" destId="{8A1D8D1D-F45F-3243-A18E-0650B4DF2C2C}" srcOrd="0" destOrd="1" presId="urn:microsoft.com/office/officeart/2005/8/layout/vList5"/>
    <dgm:cxn modelId="{962EAC73-DDE5-4031-A65A-0680CDDF84DB}" type="presOf" srcId="{C2BD489A-077F-4BC4-825A-8A137FAD129D}" destId="{8A1D8D1D-F45F-3243-A18E-0650B4DF2C2C}" srcOrd="0" destOrd="7" presId="urn:microsoft.com/office/officeart/2005/8/layout/vList5"/>
    <dgm:cxn modelId="{CABC2B1B-AF39-4536-A6B8-29E13D17A854}" srcId="{C3EED017-F2DC-404D-9A9D-AB0A38D44748}" destId="{EAF03DDD-E468-49FD-8E71-15CE21CCCFDB}" srcOrd="8" destOrd="0" parTransId="{B625F5BB-67C6-4DA8-A95F-85EE24E869A7}" sibTransId="{7DB1F811-94C3-4574-8E81-913E74CB4BE3}"/>
    <dgm:cxn modelId="{003BD026-62F3-49BA-89DD-34D327D81532}" srcId="{C3EED017-F2DC-404D-9A9D-AB0A38D44748}" destId="{A5D5911D-AD2B-4317-B85D-7E854CD13E0B}" srcOrd="3" destOrd="0" parTransId="{D1A4E949-CCBC-41CA-8893-EA46B3A80E8C}" sibTransId="{A1DE346C-0326-4AC0-B4E0-3E39FD1F3E06}"/>
    <dgm:cxn modelId="{B3524578-CD89-473B-95B4-F91BC228DADA}" srcId="{C3EED017-F2DC-404D-9A9D-AB0A38D44748}" destId="{D823281C-D209-4577-AA47-F2C8F65E2E5A}" srcOrd="5" destOrd="0" parTransId="{C535A1EB-C8B0-4E7B-8BED-85C5AA6F5895}" sibTransId="{19544301-A797-41FC-BD90-63C58056C91C}"/>
    <dgm:cxn modelId="{C50F5C25-98D8-451F-8D81-FC0E968384E0}" type="presOf" srcId="{2E2D68DC-E61D-4E81-93E5-9EC27E3874FD}" destId="{8A1D8D1D-F45F-3243-A18E-0650B4DF2C2C}" srcOrd="0" destOrd="6" presId="urn:microsoft.com/office/officeart/2005/8/layout/vList5"/>
    <dgm:cxn modelId="{E2EEB38F-2C8F-48CC-98E0-9B3455BCA171}" type="presOf" srcId="{62754F7E-C7FF-4CD4-9CF6-A04E2CE9D1FA}" destId="{8A1D8D1D-F45F-3243-A18E-0650B4DF2C2C}" srcOrd="0" destOrd="2" presId="urn:microsoft.com/office/officeart/2005/8/layout/vList5"/>
    <dgm:cxn modelId="{0841CDAB-B379-4B04-8E3C-492582E53417}" srcId="{C3EED017-F2DC-404D-9A9D-AB0A38D44748}" destId="{2E2D68DC-E61D-4E81-93E5-9EC27E3874FD}" srcOrd="6" destOrd="0" parTransId="{7F7C39FE-9922-4615-A875-A708DB62369F}" sibTransId="{FB50426E-4466-45C7-8C3F-990F21357682}"/>
    <dgm:cxn modelId="{6175098E-D7FC-4C3F-917C-958A42AFABE7}" type="presOf" srcId="{236E9B2A-79AF-4DCD-A68B-6BF1F5128A69}" destId="{8A1D8D1D-F45F-3243-A18E-0650B4DF2C2C}" srcOrd="0" destOrd="4" presId="urn:microsoft.com/office/officeart/2005/8/layout/vList5"/>
    <dgm:cxn modelId="{A349E3C8-155B-4CD7-BCA5-60A9C89014CA}" srcId="{C3EED017-F2DC-404D-9A9D-AB0A38D44748}" destId="{C2BD489A-077F-4BC4-825A-8A137FAD129D}" srcOrd="7" destOrd="0" parTransId="{57FE015F-2657-464D-8956-B025462D1F22}" sibTransId="{A9EEC446-C079-4836-98C9-D0D27C927F4C}"/>
    <dgm:cxn modelId="{D3D8BE39-2313-409C-BD05-A45E81267C38}" srcId="{C3EED017-F2DC-404D-9A9D-AB0A38D44748}" destId="{B51B194F-3273-4E9B-815D-EC9ED99CC727}" srcOrd="0" destOrd="0" parTransId="{339CEC21-8272-41A6-AD60-1CE0BA5A74A1}" sibTransId="{2324F6F4-9F74-4AC0-AC4F-CE9A41D04FFF}"/>
    <dgm:cxn modelId="{5407C33E-9C69-4F21-BCCB-E4DB48CCA404}" srcId="{C3EED017-F2DC-404D-9A9D-AB0A38D44748}" destId="{C7D8FD5B-CB96-4E7C-8711-3A47CF61A44B}" srcOrd="1" destOrd="0" parTransId="{8106F559-1D43-4708-ACD1-222E0106AB66}" sibTransId="{3B1BDCCC-15B5-4347-98B0-C106692847B0}"/>
    <dgm:cxn modelId="{70D5F4FF-9AD8-4C0F-B2D6-DC87C5B4474D}" type="presOf" srcId="{EAF03DDD-E468-49FD-8E71-15CE21CCCFDB}" destId="{8A1D8D1D-F45F-3243-A18E-0650B4DF2C2C}" srcOrd="0" destOrd="8" presId="urn:microsoft.com/office/officeart/2005/8/layout/vList5"/>
    <dgm:cxn modelId="{4325A322-8245-4193-B9DB-7070A5B1E921}" srcId="{C3EED017-F2DC-404D-9A9D-AB0A38D44748}" destId="{62754F7E-C7FF-4CD4-9CF6-A04E2CE9D1FA}" srcOrd="2" destOrd="0" parTransId="{C1E0F5A2-E4CC-4EED-98F7-5A4644A579F8}" sibTransId="{FAA7E548-B9AD-4931-B3F0-FE892A3F6105}"/>
    <dgm:cxn modelId="{D8FCF73F-C027-422E-9810-12D84319333C}" type="presParOf" srcId="{26283512-3456-DE41-900D-94363E771E50}" destId="{2F7983A0-F150-A54D-BF7E-1C0DAA4CC1F3}" srcOrd="0" destOrd="0" presId="urn:microsoft.com/office/officeart/2005/8/layout/vList5"/>
    <dgm:cxn modelId="{254E66FD-6D9B-4611-989A-6BCF424E000E}" type="presParOf" srcId="{2F7983A0-F150-A54D-BF7E-1C0DAA4CC1F3}" destId="{26DF4DBB-FB2C-DF4A-AE96-E46F2505541E}" srcOrd="0" destOrd="0" presId="urn:microsoft.com/office/officeart/2005/8/layout/vList5"/>
    <dgm:cxn modelId="{541968B4-C57C-42CD-B645-31EB83B626C9}" type="presParOf" srcId="{2F7983A0-F150-A54D-BF7E-1C0DAA4CC1F3}" destId="{8A1D8D1D-F45F-3243-A18E-0650B4DF2C2C}"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3482E9EE-0906-401B-9B93-2506CC6CE031}" type="presOf" srcId="{3E941A9E-09B5-6442-AF9D-0A0904AE97D2}" destId="{26283512-3456-DE41-900D-94363E771E50}" srcOrd="0" destOrd="0" presId="urn:microsoft.com/office/officeart/2005/8/layout/vList5"/>
  </dgm:cxnLst>
  <dgm:bg/>
  <dgm:whole/>
</dgm:dataModel>
</file>

<file path=ppt/diagrams/data7.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5_2" csCatId="accent5" phldr="1"/>
      <dgm:spPr/>
      <dgm:t>
        <a:bodyPr/>
        <a:lstStyle/>
        <a:p>
          <a:endParaRPr lang="en-US"/>
        </a:p>
      </dgm:t>
    </dgm:pt>
    <dgm:pt modelId="{C3EED017-F2DC-404D-9A9D-AB0A38D44748}">
      <dgm:prSet phldrT="[Text]" custT="1"/>
      <dgm:spPr>
        <a:noFill/>
      </dgm:spPr>
      <dgm:t>
        <a:bodyPr/>
        <a:lstStyle/>
        <a:p>
          <a:r>
            <a:rPr lang="en-US" sz="2200" b="1" dirty="0" smtClean="0">
              <a:solidFill>
                <a:srgbClr val="000000"/>
              </a:solidFill>
            </a:rPr>
            <a:t>Sec 127A: Restrictions on the printing of pamphlets, posters, etc.</a:t>
          </a:r>
        </a:p>
        <a:p>
          <a:r>
            <a:rPr lang="en-US" sz="2200" b="1" dirty="0" smtClean="0">
              <a:solidFill>
                <a:srgbClr val="000000"/>
              </a:solidFill>
            </a:rPr>
            <a:t> </a:t>
          </a:r>
          <a:endParaRPr lang="en-US" sz="2200" b="1" dirty="0">
            <a:solidFill>
              <a:srgbClr val="000000"/>
            </a:solidFill>
          </a:endParaRPr>
        </a:p>
      </dgm:t>
    </dgm:pt>
    <dgm:pt modelId="{FBD9EE13-3995-7246-8DF6-1699994B3E69}" type="parTrans" cxnId="{44AD423C-E82C-DE4E-9490-65EA8A09A9B5}">
      <dgm:prSet/>
      <dgm:spPr/>
      <dgm:t>
        <a:bodyPr/>
        <a:lstStyle/>
        <a:p>
          <a:endParaRPr lang="en-US"/>
        </a:p>
      </dgm:t>
    </dgm:pt>
    <dgm:pt modelId="{14269B41-8D71-9D4D-8773-C949FC7A5C81}" type="sibTrans" cxnId="{44AD423C-E82C-DE4E-9490-65EA8A09A9B5}">
      <dgm:prSet/>
      <dgm:spPr/>
      <dgm:t>
        <a:bodyPr/>
        <a:lstStyle/>
        <a:p>
          <a:endParaRPr lang="en-US"/>
        </a:p>
      </dgm:t>
    </dgm:pt>
    <dgm:pt modelId="{B51B194F-3273-4E9B-815D-EC9ED99CC727}">
      <dgm:prSet phldrT="[Text]" custT="1"/>
      <dgm:spPr>
        <a:noFill/>
      </dgm:spPr>
      <dgm:t>
        <a:bodyPr/>
        <a:lstStyle/>
        <a:p>
          <a:pPr algn="just"/>
          <a:r>
            <a:rPr lang="en-US" sz="2000" b="0" dirty="0" smtClean="0">
              <a:solidFill>
                <a:srgbClr val="000000"/>
              </a:solidFill>
            </a:rPr>
            <a:t>Election pamphlet/poster which does not bear the </a:t>
          </a:r>
          <a:r>
            <a:rPr lang="en-US" sz="2000" b="1" dirty="0" smtClean="0">
              <a:solidFill>
                <a:srgbClr val="000000"/>
              </a:solidFill>
            </a:rPr>
            <a:t>name &amp; addresses of the printer /publisher </a:t>
          </a:r>
          <a:r>
            <a:rPr lang="en-US" sz="2000" b="0" dirty="0" smtClean="0">
              <a:solidFill>
                <a:srgbClr val="000000"/>
              </a:solidFill>
            </a:rPr>
            <a:t>shall not be printed </a:t>
          </a:r>
          <a:endParaRPr lang="en-US" sz="2000" b="0" dirty="0">
            <a:solidFill>
              <a:srgbClr val="000000"/>
            </a:solidFill>
          </a:endParaRPr>
        </a:p>
      </dgm:t>
    </dgm:pt>
    <dgm:pt modelId="{339CEC21-8272-41A6-AD60-1CE0BA5A74A1}" type="parTrans" cxnId="{D3D8BE39-2313-409C-BD05-A45E81267C38}">
      <dgm:prSet/>
      <dgm:spPr/>
      <dgm:t>
        <a:bodyPr/>
        <a:lstStyle/>
        <a:p>
          <a:endParaRPr lang="en-US"/>
        </a:p>
      </dgm:t>
    </dgm:pt>
    <dgm:pt modelId="{2324F6F4-9F74-4AC0-AC4F-CE9A41D04FFF}" type="sibTrans" cxnId="{D3D8BE39-2313-409C-BD05-A45E81267C38}">
      <dgm:prSet/>
      <dgm:spPr/>
      <dgm:t>
        <a:bodyPr/>
        <a:lstStyle/>
        <a:p>
          <a:endParaRPr lang="en-US"/>
        </a:p>
      </dgm:t>
    </dgm:pt>
    <dgm:pt modelId="{2FB55C94-C6FA-405C-B32E-154A366F5172}">
      <dgm:prSet phldrT="[Text]" custT="1"/>
      <dgm:spPr>
        <a:noFill/>
      </dgm:spPr>
      <dgm:t>
        <a:bodyPr/>
        <a:lstStyle/>
        <a:p>
          <a:pPr algn="just"/>
          <a:r>
            <a:rPr lang="en-US" sz="2000" b="1" dirty="0" smtClean="0">
              <a:solidFill>
                <a:srgbClr val="000000"/>
              </a:solidFill>
            </a:rPr>
            <a:t>Imprisonment upto 6 months </a:t>
          </a:r>
          <a:r>
            <a:rPr lang="en-US" sz="2000" b="0" dirty="0" smtClean="0">
              <a:solidFill>
                <a:srgbClr val="000000"/>
              </a:solidFill>
            </a:rPr>
            <a:t>/fine  up to Rs. 2000/ both </a:t>
          </a:r>
          <a:endParaRPr lang="en-US" sz="2000" b="0" dirty="0">
            <a:solidFill>
              <a:srgbClr val="000000"/>
            </a:solidFill>
          </a:endParaRPr>
        </a:p>
      </dgm:t>
    </dgm:pt>
    <dgm:pt modelId="{12B252EE-232C-4B6B-A5E0-8E4612FCC687}" type="parTrans" cxnId="{246A9B7C-270D-4459-A242-DD2D5D34BFE0}">
      <dgm:prSet/>
      <dgm:spPr/>
      <dgm:t>
        <a:bodyPr/>
        <a:lstStyle/>
        <a:p>
          <a:endParaRPr lang="en-US"/>
        </a:p>
      </dgm:t>
    </dgm:pt>
    <dgm:pt modelId="{19C17363-C7A2-48B5-8DF0-13578AFA3FB7}" type="sibTrans" cxnId="{246A9B7C-270D-4459-A242-DD2D5D34BFE0}">
      <dgm:prSet/>
      <dgm:spPr/>
      <dgm:t>
        <a:bodyPr/>
        <a:lstStyle/>
        <a:p>
          <a:endParaRPr lang="en-US"/>
        </a:p>
      </dgm:t>
    </dgm:pt>
    <dgm:pt modelId="{219207E6-8B81-4D7F-8C57-1020766365C0}">
      <dgm:prSet phldrT="[Text]" custT="1"/>
      <dgm:spPr>
        <a:noFill/>
      </dgm:spPr>
      <dgm:t>
        <a:bodyPr/>
        <a:lstStyle/>
        <a:p>
          <a:pPr algn="just"/>
          <a:r>
            <a:rPr lang="en-US" sz="2000" b="0" dirty="0" smtClean="0">
              <a:solidFill>
                <a:srgbClr val="000000"/>
              </a:solidFill>
            </a:rPr>
            <a:t>Declaration as to the identity of the publisher is to be sent to the printer signed by publisher and attested by 2 persons personally known to him</a:t>
          </a:r>
          <a:endParaRPr lang="en-US" sz="2000" b="0" dirty="0">
            <a:solidFill>
              <a:srgbClr val="000000"/>
            </a:solidFill>
          </a:endParaRPr>
        </a:p>
      </dgm:t>
    </dgm:pt>
    <dgm:pt modelId="{9E54791D-886C-4B65-9F5C-4FABC225EEC4}" type="parTrans" cxnId="{BE456B2C-4556-448E-8092-B752955A2833}">
      <dgm:prSet/>
      <dgm:spPr/>
      <dgm:t>
        <a:bodyPr/>
        <a:lstStyle/>
        <a:p>
          <a:endParaRPr lang="en-US"/>
        </a:p>
      </dgm:t>
    </dgm:pt>
    <dgm:pt modelId="{5B79724C-2F69-45C5-8E4E-6E6D4478E300}" type="sibTrans" cxnId="{BE456B2C-4556-448E-8092-B752955A2833}">
      <dgm:prSet/>
      <dgm:spPr/>
      <dgm:t>
        <a:bodyPr/>
        <a:lstStyle/>
        <a:p>
          <a:endParaRPr lang="en-US"/>
        </a:p>
      </dgm:t>
    </dgm:pt>
    <dgm:pt modelId="{81786E92-EF55-4658-A0C0-31DC0C6D517F}">
      <dgm:prSet phldrT="[Text]" custT="1"/>
      <dgm:spPr>
        <a:noFill/>
      </dgm:spPr>
      <dgm:t>
        <a:bodyPr/>
        <a:lstStyle/>
        <a:p>
          <a:pPr algn="l"/>
          <a:r>
            <a:rPr lang="en-US" sz="2000" b="0" dirty="0" smtClean="0">
              <a:solidFill>
                <a:srgbClr val="000000"/>
              </a:solidFill>
            </a:rPr>
            <a:t>Copy of the declaration and the document should be sent by the printer to the CEO/District Magistrate as per location</a:t>
          </a:r>
          <a:endParaRPr lang="en-US" sz="2000" b="0" dirty="0">
            <a:solidFill>
              <a:srgbClr val="000000"/>
            </a:solidFill>
          </a:endParaRPr>
        </a:p>
      </dgm:t>
    </dgm:pt>
    <dgm:pt modelId="{9335F16B-4261-46A0-913A-5AAA4B3A9769}" type="parTrans" cxnId="{831BB044-6FC4-457C-8B74-2C4F6E293773}">
      <dgm:prSet/>
      <dgm:spPr/>
      <dgm:t>
        <a:bodyPr/>
        <a:lstStyle/>
        <a:p>
          <a:endParaRPr lang="en-US"/>
        </a:p>
      </dgm:t>
    </dgm:pt>
    <dgm:pt modelId="{6BF2895A-9F02-4E09-99F6-D848BF77AE44}" type="sibTrans" cxnId="{831BB044-6FC4-457C-8B74-2C4F6E293773}">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2F7983A0-F150-A54D-BF7E-1C0DAA4CC1F3}" type="pres">
      <dgm:prSet presAssocID="{C3EED017-F2DC-404D-9A9D-AB0A38D44748}" presName="linNode" presStyleCnt="0"/>
      <dgm:spPr/>
    </dgm:pt>
    <dgm:pt modelId="{26DF4DBB-FB2C-DF4A-AE96-E46F2505541E}" type="pres">
      <dgm:prSet presAssocID="{C3EED017-F2DC-404D-9A9D-AB0A38D44748}" presName="parentText" presStyleLbl="node1" presStyleIdx="0" presStyleCnt="1" custScaleX="91105" custScaleY="73690">
        <dgm:presLayoutVars>
          <dgm:chMax val="1"/>
          <dgm:bulletEnabled val="1"/>
        </dgm:presLayoutVars>
      </dgm:prSet>
      <dgm:spPr/>
      <dgm:t>
        <a:bodyPr/>
        <a:lstStyle/>
        <a:p>
          <a:endParaRPr lang="en-US"/>
        </a:p>
      </dgm:t>
    </dgm:pt>
    <dgm:pt modelId="{8A1D8D1D-F45F-3243-A18E-0650B4DF2C2C}" type="pres">
      <dgm:prSet presAssocID="{C3EED017-F2DC-404D-9A9D-AB0A38D44748}" presName="descendantText" presStyleLbl="alignAccFollowNode1" presStyleIdx="0" presStyleCnt="1" custScaleX="106031" custScaleY="125122" custLinFactNeighborX="-614" custLinFactNeighborY="-2176">
        <dgm:presLayoutVars>
          <dgm:bulletEnabled val="1"/>
        </dgm:presLayoutVars>
      </dgm:prSet>
      <dgm:spPr/>
      <dgm:t>
        <a:bodyPr/>
        <a:lstStyle/>
        <a:p>
          <a:endParaRPr lang="en-US"/>
        </a:p>
      </dgm:t>
    </dgm:pt>
  </dgm:ptLst>
  <dgm:cxnLst>
    <dgm:cxn modelId="{A813EACD-384E-4C93-B34C-FB0C5AA0088C}" type="presOf" srcId="{3E941A9E-09B5-6442-AF9D-0A0904AE97D2}" destId="{26283512-3456-DE41-900D-94363E771E50}" srcOrd="0" destOrd="0" presId="urn:microsoft.com/office/officeart/2005/8/layout/vList5"/>
    <dgm:cxn modelId="{A1B44EC3-B8B6-4548-88BF-3DA81B9B4159}" type="presOf" srcId="{219207E6-8B81-4D7F-8C57-1020766365C0}" destId="{8A1D8D1D-F45F-3243-A18E-0650B4DF2C2C}" srcOrd="0" destOrd="1" presId="urn:microsoft.com/office/officeart/2005/8/layout/vList5"/>
    <dgm:cxn modelId="{831BB044-6FC4-457C-8B74-2C4F6E293773}" srcId="{C3EED017-F2DC-404D-9A9D-AB0A38D44748}" destId="{81786E92-EF55-4658-A0C0-31DC0C6D517F}" srcOrd="2" destOrd="0" parTransId="{9335F16B-4261-46A0-913A-5AAA4B3A9769}" sibTransId="{6BF2895A-9F02-4E09-99F6-D848BF77AE44}"/>
    <dgm:cxn modelId="{246A9B7C-270D-4459-A242-DD2D5D34BFE0}" srcId="{C3EED017-F2DC-404D-9A9D-AB0A38D44748}" destId="{2FB55C94-C6FA-405C-B32E-154A366F5172}" srcOrd="3" destOrd="0" parTransId="{12B252EE-232C-4B6B-A5E0-8E4612FCC687}" sibTransId="{19C17363-C7A2-48B5-8DF0-13578AFA3FB7}"/>
    <dgm:cxn modelId="{C57E1182-279E-41E4-BAD2-C62F12B79771}" type="presOf" srcId="{81786E92-EF55-4658-A0C0-31DC0C6D517F}" destId="{8A1D8D1D-F45F-3243-A18E-0650B4DF2C2C}" srcOrd="0" destOrd="2" presId="urn:microsoft.com/office/officeart/2005/8/layout/vList5"/>
    <dgm:cxn modelId="{D3D8BE39-2313-409C-BD05-A45E81267C38}" srcId="{C3EED017-F2DC-404D-9A9D-AB0A38D44748}" destId="{B51B194F-3273-4E9B-815D-EC9ED99CC727}" srcOrd="0" destOrd="0" parTransId="{339CEC21-8272-41A6-AD60-1CE0BA5A74A1}" sibTransId="{2324F6F4-9F74-4AC0-AC4F-CE9A41D04FFF}"/>
    <dgm:cxn modelId="{D38300DC-3B9E-40DE-A828-04A867544825}" type="presOf" srcId="{C3EED017-F2DC-404D-9A9D-AB0A38D44748}" destId="{26DF4DBB-FB2C-DF4A-AE96-E46F2505541E}" srcOrd="0" destOrd="0" presId="urn:microsoft.com/office/officeart/2005/8/layout/vList5"/>
    <dgm:cxn modelId="{AB6DC2CD-058A-4B6F-AFC5-EBE382072050}" type="presOf" srcId="{2FB55C94-C6FA-405C-B32E-154A366F5172}" destId="{8A1D8D1D-F45F-3243-A18E-0650B4DF2C2C}" srcOrd="0" destOrd="3" presId="urn:microsoft.com/office/officeart/2005/8/layout/vList5"/>
    <dgm:cxn modelId="{44AD423C-E82C-DE4E-9490-65EA8A09A9B5}" srcId="{3E941A9E-09B5-6442-AF9D-0A0904AE97D2}" destId="{C3EED017-F2DC-404D-9A9D-AB0A38D44748}" srcOrd="0" destOrd="0" parTransId="{FBD9EE13-3995-7246-8DF6-1699994B3E69}" sibTransId="{14269B41-8D71-9D4D-8773-C949FC7A5C81}"/>
    <dgm:cxn modelId="{BE456B2C-4556-448E-8092-B752955A2833}" srcId="{C3EED017-F2DC-404D-9A9D-AB0A38D44748}" destId="{219207E6-8B81-4D7F-8C57-1020766365C0}" srcOrd="1" destOrd="0" parTransId="{9E54791D-886C-4B65-9F5C-4FABC225EEC4}" sibTransId="{5B79724C-2F69-45C5-8E4E-6E6D4478E300}"/>
    <dgm:cxn modelId="{9C694D82-4321-4F20-8E49-01BFB4ED569C}" type="presOf" srcId="{B51B194F-3273-4E9B-815D-EC9ED99CC727}" destId="{8A1D8D1D-F45F-3243-A18E-0650B4DF2C2C}" srcOrd="0" destOrd="0" presId="urn:microsoft.com/office/officeart/2005/8/layout/vList5"/>
    <dgm:cxn modelId="{7760A3FD-F60A-468D-B56B-B5BD261A75B9}" type="presParOf" srcId="{26283512-3456-DE41-900D-94363E771E50}" destId="{2F7983A0-F150-A54D-BF7E-1C0DAA4CC1F3}" srcOrd="0" destOrd="0" presId="urn:microsoft.com/office/officeart/2005/8/layout/vList5"/>
    <dgm:cxn modelId="{55F3BA50-7E55-40AF-83AF-D77DDECABA34}" type="presParOf" srcId="{2F7983A0-F150-A54D-BF7E-1C0DAA4CC1F3}" destId="{26DF4DBB-FB2C-DF4A-AE96-E46F2505541E}" srcOrd="0" destOrd="0" presId="urn:microsoft.com/office/officeart/2005/8/layout/vList5"/>
    <dgm:cxn modelId="{0EC83597-331A-4512-A40D-2A70E03C3642}" type="presParOf" srcId="{2F7983A0-F150-A54D-BF7E-1C0DAA4CC1F3}" destId="{8A1D8D1D-F45F-3243-A18E-0650B4DF2C2C}"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7AF2D030-99A2-0B40-BA85-AACD1C274FF6}"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en-US"/>
        </a:p>
      </dgm:t>
    </dgm:pt>
    <dgm:pt modelId="{55D964FD-1822-2341-B2F6-6982FB77A4A2}">
      <dgm:prSet custT="1"/>
      <dgm:spPr>
        <a:noFill/>
      </dgm:spPr>
      <dgm:t>
        <a:bodyPr/>
        <a:lstStyle/>
        <a:p>
          <a:pPr rtl="0"/>
          <a:endParaRPr lang="en-US" sz="2000" b="1" dirty="0">
            <a:solidFill>
              <a:srgbClr val="000000"/>
            </a:solidFill>
          </a:endParaRPr>
        </a:p>
      </dgm:t>
    </dgm:pt>
    <dgm:pt modelId="{084D3961-1E43-4D47-A170-41EA69DFB0ED}" type="parTrans" cxnId="{010006A6-1A56-3C46-BA59-A05FF32C79CF}">
      <dgm:prSet/>
      <dgm:spPr/>
      <dgm:t>
        <a:bodyPr/>
        <a:lstStyle/>
        <a:p>
          <a:endParaRPr lang="en-US" sz="2000">
            <a:solidFill>
              <a:srgbClr val="000000"/>
            </a:solidFill>
          </a:endParaRPr>
        </a:p>
      </dgm:t>
    </dgm:pt>
    <dgm:pt modelId="{69AD7D50-CA81-0C48-AFA7-94D152BF3AA4}" type="sibTrans" cxnId="{010006A6-1A56-3C46-BA59-A05FF32C79CF}">
      <dgm:prSet/>
      <dgm:spPr/>
      <dgm:t>
        <a:bodyPr/>
        <a:lstStyle/>
        <a:p>
          <a:endParaRPr lang="en-US" sz="2000">
            <a:solidFill>
              <a:srgbClr val="000000"/>
            </a:solidFill>
          </a:endParaRPr>
        </a:p>
      </dgm:t>
    </dgm:pt>
    <dgm:pt modelId="{3DCB4079-FA2C-634B-AD0F-8AFB07CD9BCF}">
      <dgm:prSet custT="1"/>
      <dgm:spPr>
        <a:noFill/>
        <a:ln>
          <a:solidFill>
            <a:schemeClr val="tx1"/>
          </a:solidFill>
        </a:ln>
      </dgm:spPr>
      <dgm:t>
        <a:bodyPr/>
        <a:lstStyle/>
        <a:p>
          <a:pPr rtl="0"/>
          <a:r>
            <a:rPr lang="en-US" sz="2000" b="1" u="none" dirty="0" smtClean="0">
              <a:solidFill>
                <a:srgbClr val="000000"/>
              </a:solidFill>
            </a:rPr>
            <a:t>171 B – Bribery</a:t>
          </a:r>
          <a:endParaRPr lang="en-US" sz="2000" u="none" dirty="0">
            <a:solidFill>
              <a:srgbClr val="000000"/>
            </a:solidFill>
          </a:endParaRPr>
        </a:p>
      </dgm:t>
    </dgm:pt>
    <dgm:pt modelId="{F64C1701-4CAB-7F4B-977B-47C745964B9E}" type="parTrans" cxnId="{B7119462-B0C3-284B-AA60-8C57316EFA83}">
      <dgm:prSet/>
      <dgm:spPr/>
      <dgm:t>
        <a:bodyPr/>
        <a:lstStyle/>
        <a:p>
          <a:endParaRPr lang="en-US" sz="2000">
            <a:solidFill>
              <a:srgbClr val="000000"/>
            </a:solidFill>
          </a:endParaRPr>
        </a:p>
      </dgm:t>
    </dgm:pt>
    <dgm:pt modelId="{81B19F9F-2214-D54F-B253-4E22F562371E}" type="sibTrans" cxnId="{B7119462-B0C3-284B-AA60-8C57316EFA83}">
      <dgm:prSet/>
      <dgm:spPr/>
      <dgm:t>
        <a:bodyPr/>
        <a:lstStyle/>
        <a:p>
          <a:endParaRPr lang="en-US" sz="2000">
            <a:solidFill>
              <a:srgbClr val="000000"/>
            </a:solidFill>
          </a:endParaRPr>
        </a:p>
      </dgm:t>
    </dgm:pt>
    <dgm:pt modelId="{64C1F3DC-6A14-3740-A9DA-DDC62D4A50C0}">
      <dgm:prSet custT="1"/>
      <dgm:spPr>
        <a:noFill/>
      </dgm:spPr>
      <dgm:t>
        <a:bodyPr/>
        <a:lstStyle/>
        <a:p>
          <a:pPr rtl="0"/>
          <a:r>
            <a:rPr lang="en-US" sz="2000" dirty="0" smtClean="0">
              <a:solidFill>
                <a:srgbClr val="000000"/>
              </a:solidFill>
            </a:rPr>
            <a:t>Gratification – Offering gratification, </a:t>
          </a:r>
          <a:r>
            <a:rPr lang="en-US" sz="2000" b="1" dirty="0" smtClean="0">
              <a:solidFill>
                <a:srgbClr val="000000"/>
              </a:solidFill>
            </a:rPr>
            <a:t>agreeing</a:t>
          </a:r>
          <a:r>
            <a:rPr lang="en-US" sz="2000" dirty="0" smtClean="0">
              <a:solidFill>
                <a:srgbClr val="000000"/>
              </a:solidFill>
            </a:rPr>
            <a:t> to give gratification, </a:t>
          </a:r>
          <a:r>
            <a:rPr lang="en-US" sz="2000" b="1" dirty="0" smtClean="0">
              <a:solidFill>
                <a:srgbClr val="000000"/>
              </a:solidFill>
            </a:rPr>
            <a:t>attempting</a:t>
          </a:r>
          <a:r>
            <a:rPr lang="en-US" sz="2000" dirty="0" smtClean="0">
              <a:solidFill>
                <a:srgbClr val="000000"/>
              </a:solidFill>
            </a:rPr>
            <a:t> to procure gratification shall be deemed as giving gratification.</a:t>
          </a:r>
          <a:endParaRPr lang="en-US" sz="2000" dirty="0">
            <a:solidFill>
              <a:srgbClr val="000000"/>
            </a:solidFill>
          </a:endParaRPr>
        </a:p>
      </dgm:t>
    </dgm:pt>
    <dgm:pt modelId="{CDF84429-95C3-F34F-9155-69A0CD997DE5}" type="parTrans" cxnId="{D0918824-FECA-904E-A2FA-7385D38F663E}">
      <dgm:prSet/>
      <dgm:spPr/>
      <dgm:t>
        <a:bodyPr/>
        <a:lstStyle/>
        <a:p>
          <a:endParaRPr lang="en-US" sz="2000">
            <a:solidFill>
              <a:srgbClr val="000000"/>
            </a:solidFill>
          </a:endParaRPr>
        </a:p>
      </dgm:t>
    </dgm:pt>
    <dgm:pt modelId="{AA554AB8-8EBE-1946-8330-7E4F46FDE6A9}" type="sibTrans" cxnId="{D0918824-FECA-904E-A2FA-7385D38F663E}">
      <dgm:prSet/>
      <dgm:spPr/>
      <dgm:t>
        <a:bodyPr/>
        <a:lstStyle/>
        <a:p>
          <a:endParaRPr lang="en-US" sz="2000">
            <a:solidFill>
              <a:srgbClr val="000000"/>
            </a:solidFill>
          </a:endParaRPr>
        </a:p>
      </dgm:t>
    </dgm:pt>
    <dgm:pt modelId="{10C10F68-1A28-AC4C-B9CD-89B93AE9DF1A}">
      <dgm:prSet custT="1"/>
      <dgm:spPr>
        <a:solidFill>
          <a:schemeClr val="bg1"/>
        </a:solidFill>
        <a:ln>
          <a:solidFill>
            <a:schemeClr val="tx1"/>
          </a:solidFill>
        </a:ln>
      </dgm:spPr>
      <dgm:t>
        <a:bodyPr/>
        <a:lstStyle/>
        <a:p>
          <a:pPr rtl="0"/>
          <a:r>
            <a:rPr lang="en-US" sz="2000" b="1" u="none" dirty="0" smtClean="0">
              <a:solidFill>
                <a:srgbClr val="000000"/>
              </a:solidFill>
            </a:rPr>
            <a:t>171 E –Punishment for bribery</a:t>
          </a:r>
          <a:endParaRPr lang="en-US" sz="2000" u="none" dirty="0">
            <a:solidFill>
              <a:srgbClr val="000000"/>
            </a:solidFill>
          </a:endParaRPr>
        </a:p>
      </dgm:t>
    </dgm:pt>
    <dgm:pt modelId="{70D8464D-6A71-8949-A56E-EA6F6FDD5F45}" type="parTrans" cxnId="{78AB6ABD-DFCB-3641-9586-F072C6FE45E0}">
      <dgm:prSet/>
      <dgm:spPr/>
      <dgm:t>
        <a:bodyPr/>
        <a:lstStyle/>
        <a:p>
          <a:endParaRPr lang="en-US" sz="2000">
            <a:solidFill>
              <a:srgbClr val="000000"/>
            </a:solidFill>
          </a:endParaRPr>
        </a:p>
      </dgm:t>
    </dgm:pt>
    <dgm:pt modelId="{A8D0722B-13DA-A945-88C6-F208F5B6C34C}" type="sibTrans" cxnId="{78AB6ABD-DFCB-3641-9586-F072C6FE45E0}">
      <dgm:prSet/>
      <dgm:spPr/>
      <dgm:t>
        <a:bodyPr/>
        <a:lstStyle/>
        <a:p>
          <a:endParaRPr lang="en-US" sz="2000">
            <a:solidFill>
              <a:srgbClr val="000000"/>
            </a:solidFill>
          </a:endParaRPr>
        </a:p>
      </dgm:t>
    </dgm:pt>
    <dgm:pt modelId="{25394A34-CEEE-414E-9892-B81819F469BF}">
      <dgm:prSet custT="1"/>
      <dgm:spPr>
        <a:noFill/>
        <a:ln>
          <a:solidFill>
            <a:schemeClr val="tx1"/>
          </a:solidFill>
        </a:ln>
      </dgm:spPr>
      <dgm:t>
        <a:bodyPr/>
        <a:lstStyle/>
        <a:p>
          <a:pPr rtl="0"/>
          <a:r>
            <a:rPr lang="en-US" sz="2000" b="1" u="none" dirty="0" smtClean="0">
              <a:solidFill>
                <a:srgbClr val="000000"/>
              </a:solidFill>
            </a:rPr>
            <a:t>171 C – Undue influence at elections</a:t>
          </a:r>
          <a:endParaRPr lang="en-US" sz="2000" u="none" dirty="0">
            <a:solidFill>
              <a:srgbClr val="000000"/>
            </a:solidFill>
          </a:endParaRPr>
        </a:p>
      </dgm:t>
    </dgm:pt>
    <dgm:pt modelId="{30833B41-F333-5243-B986-7005ACD664C1}" type="parTrans" cxnId="{21F8AC46-CDC0-6E4C-9A96-A6EFF9A610D3}">
      <dgm:prSet/>
      <dgm:spPr/>
      <dgm:t>
        <a:bodyPr/>
        <a:lstStyle/>
        <a:p>
          <a:endParaRPr lang="en-US" sz="2000">
            <a:solidFill>
              <a:srgbClr val="000000"/>
            </a:solidFill>
          </a:endParaRPr>
        </a:p>
      </dgm:t>
    </dgm:pt>
    <dgm:pt modelId="{FB3973C0-38B3-BE4D-9279-A40D3B5AB97D}" type="sibTrans" cxnId="{21F8AC46-CDC0-6E4C-9A96-A6EFF9A610D3}">
      <dgm:prSet/>
      <dgm:spPr/>
      <dgm:t>
        <a:bodyPr/>
        <a:lstStyle/>
        <a:p>
          <a:endParaRPr lang="en-US" sz="2000">
            <a:solidFill>
              <a:srgbClr val="000000"/>
            </a:solidFill>
          </a:endParaRPr>
        </a:p>
      </dgm:t>
    </dgm:pt>
    <dgm:pt modelId="{A8E82764-E55E-5C48-99DC-32CE99A4AA95}">
      <dgm:prSet custT="1"/>
      <dgm:spPr>
        <a:noFill/>
        <a:ln>
          <a:solidFill>
            <a:schemeClr val="tx1"/>
          </a:solidFill>
        </a:ln>
      </dgm:spPr>
      <dgm:t>
        <a:bodyPr/>
        <a:lstStyle/>
        <a:p>
          <a:pPr rtl="0"/>
          <a:r>
            <a:rPr lang="en-US" sz="2000" b="1" u="none" dirty="0" smtClean="0">
              <a:solidFill>
                <a:srgbClr val="000000"/>
              </a:solidFill>
            </a:rPr>
            <a:t>171 F – Punishment for undue influence at elections</a:t>
          </a:r>
          <a:endParaRPr lang="en-US" sz="2000" u="none" dirty="0">
            <a:solidFill>
              <a:srgbClr val="000000"/>
            </a:solidFill>
          </a:endParaRPr>
        </a:p>
      </dgm:t>
    </dgm:pt>
    <dgm:pt modelId="{B6F2BBFB-C54C-8B4F-9AEC-50CCA3AEF245}" type="parTrans" cxnId="{65327FC6-53BE-F749-BBFA-AA55C31E50DA}">
      <dgm:prSet/>
      <dgm:spPr/>
      <dgm:t>
        <a:bodyPr/>
        <a:lstStyle/>
        <a:p>
          <a:endParaRPr lang="en-US" sz="2000">
            <a:solidFill>
              <a:srgbClr val="000000"/>
            </a:solidFill>
          </a:endParaRPr>
        </a:p>
      </dgm:t>
    </dgm:pt>
    <dgm:pt modelId="{AC3EAD49-2335-BE4B-B496-24F67F782A89}" type="sibTrans" cxnId="{65327FC6-53BE-F749-BBFA-AA55C31E50DA}">
      <dgm:prSet/>
      <dgm:spPr/>
      <dgm:t>
        <a:bodyPr/>
        <a:lstStyle/>
        <a:p>
          <a:endParaRPr lang="en-US" sz="2000">
            <a:solidFill>
              <a:srgbClr val="000000"/>
            </a:solidFill>
          </a:endParaRPr>
        </a:p>
      </dgm:t>
    </dgm:pt>
    <dgm:pt modelId="{87269A0A-C5A9-2442-9460-C3FD4BB20584}">
      <dgm:prSet custT="1"/>
      <dgm:spPr>
        <a:noFill/>
      </dgm:spPr>
      <dgm:t>
        <a:bodyPr/>
        <a:lstStyle/>
        <a:p>
          <a:pPr rtl="0"/>
          <a:r>
            <a:rPr lang="en-US" sz="2000" b="1" dirty="0" smtClean="0">
              <a:solidFill>
                <a:srgbClr val="000000"/>
              </a:solidFill>
            </a:rPr>
            <a:t>one year imprisonment or fine or both</a:t>
          </a:r>
          <a:r>
            <a:rPr lang="en-US" sz="2000" dirty="0" smtClean="0">
              <a:solidFill>
                <a:srgbClr val="000000"/>
              </a:solidFill>
            </a:rPr>
            <a:t>. </a:t>
          </a:r>
          <a:endParaRPr lang="en-US" sz="2000" dirty="0">
            <a:solidFill>
              <a:srgbClr val="000000"/>
            </a:solidFill>
          </a:endParaRPr>
        </a:p>
      </dgm:t>
    </dgm:pt>
    <dgm:pt modelId="{AB10F901-2BA2-3945-8651-DDCC19B2BB48}" type="parTrans" cxnId="{6D576B4E-DEC1-904C-8A73-06A26CFD0D4B}">
      <dgm:prSet/>
      <dgm:spPr/>
      <dgm:t>
        <a:bodyPr/>
        <a:lstStyle/>
        <a:p>
          <a:endParaRPr lang="en-US" sz="2000">
            <a:solidFill>
              <a:srgbClr val="000000"/>
            </a:solidFill>
          </a:endParaRPr>
        </a:p>
      </dgm:t>
    </dgm:pt>
    <dgm:pt modelId="{0D520433-662E-2D41-9C77-79DBFF69FE09}" type="sibTrans" cxnId="{6D576B4E-DEC1-904C-8A73-06A26CFD0D4B}">
      <dgm:prSet/>
      <dgm:spPr/>
      <dgm:t>
        <a:bodyPr/>
        <a:lstStyle/>
        <a:p>
          <a:endParaRPr lang="en-US" sz="2000">
            <a:solidFill>
              <a:srgbClr val="000000"/>
            </a:solidFill>
          </a:endParaRPr>
        </a:p>
      </dgm:t>
    </dgm:pt>
    <dgm:pt modelId="{8140E155-283B-4142-AA8F-02A74B09AF63}">
      <dgm:prSet custT="1"/>
      <dgm:spPr>
        <a:noFill/>
      </dgm:spPr>
      <dgm:t>
        <a:bodyPr/>
        <a:lstStyle/>
        <a:p>
          <a:pPr rtl="0"/>
          <a:r>
            <a:rPr lang="en-US" sz="2000" b="1" dirty="0" smtClean="0">
              <a:solidFill>
                <a:srgbClr val="000000"/>
              </a:solidFill>
            </a:rPr>
            <a:t>one year imprisonment or fine or both</a:t>
          </a:r>
          <a:r>
            <a:rPr lang="en-US" sz="2000" dirty="0" smtClean="0">
              <a:solidFill>
                <a:srgbClr val="000000"/>
              </a:solidFill>
            </a:rPr>
            <a:t>.</a:t>
          </a:r>
          <a:endParaRPr lang="en-US" sz="2000" dirty="0">
            <a:solidFill>
              <a:srgbClr val="000000"/>
            </a:solidFill>
          </a:endParaRPr>
        </a:p>
      </dgm:t>
    </dgm:pt>
    <dgm:pt modelId="{D70FBE5E-A09C-BB44-A613-CCB3241AF9C3}" type="parTrans" cxnId="{D63405F7-799A-4C44-9515-4B56B32FFF95}">
      <dgm:prSet/>
      <dgm:spPr/>
      <dgm:t>
        <a:bodyPr/>
        <a:lstStyle/>
        <a:p>
          <a:endParaRPr lang="en-US" sz="2000">
            <a:solidFill>
              <a:srgbClr val="000000"/>
            </a:solidFill>
          </a:endParaRPr>
        </a:p>
      </dgm:t>
    </dgm:pt>
    <dgm:pt modelId="{B8130A6A-E567-9647-95DA-786D45178866}" type="sibTrans" cxnId="{D63405F7-799A-4C44-9515-4B56B32FFF95}">
      <dgm:prSet/>
      <dgm:spPr/>
      <dgm:t>
        <a:bodyPr/>
        <a:lstStyle/>
        <a:p>
          <a:endParaRPr lang="en-US" sz="2000">
            <a:solidFill>
              <a:srgbClr val="000000"/>
            </a:solidFill>
          </a:endParaRPr>
        </a:p>
      </dgm:t>
    </dgm:pt>
    <dgm:pt modelId="{2B096A54-D74D-4B41-80FD-CA38552D656A}">
      <dgm:prSet custT="1"/>
      <dgm:spPr>
        <a:noFill/>
      </dgm:spPr>
      <dgm:t>
        <a:bodyPr/>
        <a:lstStyle/>
        <a:p>
          <a:pPr rtl="0"/>
          <a:r>
            <a:rPr lang="en-US" sz="2000" dirty="0" smtClean="0">
              <a:solidFill>
                <a:srgbClr val="000000"/>
              </a:solidFill>
            </a:rPr>
            <a:t>Any Act which voluntarily interferes or attempts to interfere with the free exercise of any electoral right.  </a:t>
          </a:r>
          <a:endParaRPr lang="en-US" sz="2000" dirty="0">
            <a:solidFill>
              <a:srgbClr val="000000"/>
            </a:solidFill>
          </a:endParaRPr>
        </a:p>
      </dgm:t>
    </dgm:pt>
    <dgm:pt modelId="{AB8F23B1-97DC-CF4E-87DA-7D6E60EBF741}" type="parTrans" cxnId="{37380E43-9429-5E49-9F97-A59E884ED80B}">
      <dgm:prSet/>
      <dgm:spPr/>
      <dgm:t>
        <a:bodyPr/>
        <a:lstStyle/>
        <a:p>
          <a:endParaRPr lang="en-US" sz="2000">
            <a:solidFill>
              <a:srgbClr val="000000"/>
            </a:solidFill>
          </a:endParaRPr>
        </a:p>
      </dgm:t>
    </dgm:pt>
    <dgm:pt modelId="{92CB1FC8-DC76-1044-B003-7CA58717023B}" type="sibTrans" cxnId="{37380E43-9429-5E49-9F97-A59E884ED80B}">
      <dgm:prSet/>
      <dgm:spPr/>
      <dgm:t>
        <a:bodyPr/>
        <a:lstStyle/>
        <a:p>
          <a:endParaRPr lang="en-US" sz="2000">
            <a:solidFill>
              <a:srgbClr val="000000"/>
            </a:solidFill>
          </a:endParaRPr>
        </a:p>
      </dgm:t>
    </dgm:pt>
    <dgm:pt modelId="{299B4BD7-C2EC-3B49-B65D-D300DFC5A5D5}">
      <dgm:prSet custT="1"/>
      <dgm:spPr>
        <a:noFill/>
      </dgm:spPr>
      <dgm:t>
        <a:bodyPr/>
        <a:lstStyle/>
        <a:p>
          <a:pPr rtl="0"/>
          <a:r>
            <a:rPr lang="en-US" sz="2000" dirty="0" smtClean="0">
              <a:solidFill>
                <a:srgbClr val="000000"/>
              </a:solidFill>
            </a:rPr>
            <a:t> Any person </a:t>
          </a:r>
          <a:r>
            <a:rPr lang="en-US" sz="2000" b="1" dirty="0" smtClean="0">
              <a:solidFill>
                <a:srgbClr val="000000"/>
              </a:solidFill>
            </a:rPr>
            <a:t>giving</a:t>
          </a:r>
          <a:r>
            <a:rPr lang="en-US" sz="2000" dirty="0" smtClean="0">
              <a:solidFill>
                <a:srgbClr val="000000"/>
              </a:solidFill>
            </a:rPr>
            <a:t> or </a:t>
          </a:r>
          <a:r>
            <a:rPr lang="en-US" sz="2000" b="1" dirty="0" smtClean="0">
              <a:solidFill>
                <a:srgbClr val="000000"/>
              </a:solidFill>
            </a:rPr>
            <a:t>accepting</a:t>
          </a:r>
          <a:r>
            <a:rPr lang="en-US" sz="2000" dirty="0" smtClean="0">
              <a:solidFill>
                <a:srgbClr val="000000"/>
              </a:solidFill>
            </a:rPr>
            <a:t> gratification to induce a person to exercise his electoral right would commit the offence of bribery. </a:t>
          </a:r>
          <a:endParaRPr lang="en-US" sz="2000" dirty="0">
            <a:solidFill>
              <a:srgbClr val="000000"/>
            </a:solidFill>
          </a:endParaRPr>
        </a:p>
      </dgm:t>
    </dgm:pt>
    <dgm:pt modelId="{5A4BA150-9B79-5C4D-8597-C9159732DB75}" type="parTrans" cxnId="{2C080C54-071A-584F-B24A-69DA3F797733}">
      <dgm:prSet/>
      <dgm:spPr/>
      <dgm:t>
        <a:bodyPr/>
        <a:lstStyle/>
        <a:p>
          <a:endParaRPr lang="en-US" sz="2000">
            <a:solidFill>
              <a:srgbClr val="000000"/>
            </a:solidFill>
          </a:endParaRPr>
        </a:p>
      </dgm:t>
    </dgm:pt>
    <dgm:pt modelId="{845B32A8-45CF-AE45-9A75-FCD110560BFB}" type="sibTrans" cxnId="{2C080C54-071A-584F-B24A-69DA3F797733}">
      <dgm:prSet/>
      <dgm:spPr/>
      <dgm:t>
        <a:bodyPr/>
        <a:lstStyle/>
        <a:p>
          <a:endParaRPr lang="en-US" sz="2000">
            <a:solidFill>
              <a:srgbClr val="000000"/>
            </a:solidFill>
          </a:endParaRPr>
        </a:p>
      </dgm:t>
    </dgm:pt>
    <dgm:pt modelId="{80CF8E82-D77D-FA4E-8BB3-FF52D1F377B7}" type="pres">
      <dgm:prSet presAssocID="{7AF2D030-99A2-0B40-BA85-AACD1C274FF6}" presName="Name0" presStyleCnt="0">
        <dgm:presLayoutVars>
          <dgm:dir/>
          <dgm:animLvl val="lvl"/>
          <dgm:resizeHandles val="exact"/>
        </dgm:presLayoutVars>
      </dgm:prSet>
      <dgm:spPr/>
      <dgm:t>
        <a:bodyPr/>
        <a:lstStyle/>
        <a:p>
          <a:endParaRPr lang="en-US"/>
        </a:p>
      </dgm:t>
    </dgm:pt>
    <dgm:pt modelId="{6AB23498-6B22-EE44-A624-7768E4D395EC}" type="pres">
      <dgm:prSet presAssocID="{55D964FD-1822-2341-B2F6-6982FB77A4A2}" presName="linNode" presStyleCnt="0"/>
      <dgm:spPr/>
    </dgm:pt>
    <dgm:pt modelId="{F3A1428B-B67C-E549-AD42-C924AFBDA8FB}" type="pres">
      <dgm:prSet presAssocID="{55D964FD-1822-2341-B2F6-6982FB77A4A2}" presName="parentText" presStyleLbl="node1" presStyleIdx="0" presStyleCnt="5" custFlipVert="0" custScaleX="277778" custScaleY="12939" custLinFactNeighborY="-990">
        <dgm:presLayoutVars>
          <dgm:chMax val="1"/>
          <dgm:bulletEnabled val="1"/>
        </dgm:presLayoutVars>
      </dgm:prSet>
      <dgm:spPr/>
      <dgm:t>
        <a:bodyPr/>
        <a:lstStyle/>
        <a:p>
          <a:endParaRPr lang="en-US"/>
        </a:p>
      </dgm:t>
    </dgm:pt>
    <dgm:pt modelId="{ED6310C9-1D63-164B-A2A7-CE627846BDBB}" type="pres">
      <dgm:prSet presAssocID="{69AD7D50-CA81-0C48-AFA7-94D152BF3AA4}" presName="sp" presStyleCnt="0"/>
      <dgm:spPr/>
    </dgm:pt>
    <dgm:pt modelId="{0CD85728-4646-564D-96BF-4C1E6F40FD2A}" type="pres">
      <dgm:prSet presAssocID="{3DCB4079-FA2C-634B-AD0F-8AFB07CD9BCF}" presName="linNode" presStyleCnt="0"/>
      <dgm:spPr/>
    </dgm:pt>
    <dgm:pt modelId="{846F701A-758C-334D-9DE8-BAF1851430B2}" type="pres">
      <dgm:prSet presAssocID="{3DCB4079-FA2C-634B-AD0F-8AFB07CD9BCF}" presName="parentText" presStyleLbl="node1" presStyleIdx="1" presStyleCnt="5" custScaleX="94929" custScaleY="76809">
        <dgm:presLayoutVars>
          <dgm:chMax val="1"/>
          <dgm:bulletEnabled val="1"/>
        </dgm:presLayoutVars>
      </dgm:prSet>
      <dgm:spPr/>
      <dgm:t>
        <a:bodyPr/>
        <a:lstStyle/>
        <a:p>
          <a:endParaRPr lang="en-US"/>
        </a:p>
      </dgm:t>
    </dgm:pt>
    <dgm:pt modelId="{E6F00419-7E9C-7040-8A35-AB30AA9D8242}" type="pres">
      <dgm:prSet presAssocID="{3DCB4079-FA2C-634B-AD0F-8AFB07CD9BCF}" presName="descendantText" presStyleLbl="alignAccFollowNode1" presStyleIdx="0" presStyleCnt="4" custScaleX="121258" custScaleY="221973">
        <dgm:presLayoutVars>
          <dgm:bulletEnabled val="1"/>
        </dgm:presLayoutVars>
      </dgm:prSet>
      <dgm:spPr/>
      <dgm:t>
        <a:bodyPr/>
        <a:lstStyle/>
        <a:p>
          <a:endParaRPr lang="en-US"/>
        </a:p>
      </dgm:t>
    </dgm:pt>
    <dgm:pt modelId="{401ADE07-9170-7442-A181-0D18B2FE9433}" type="pres">
      <dgm:prSet presAssocID="{81B19F9F-2214-D54F-B253-4E22F562371E}" presName="sp" presStyleCnt="0"/>
      <dgm:spPr/>
    </dgm:pt>
    <dgm:pt modelId="{52337EB1-A132-B046-A576-990C88D56CD5}" type="pres">
      <dgm:prSet presAssocID="{10C10F68-1A28-AC4C-B9CD-89B93AE9DF1A}" presName="linNode" presStyleCnt="0"/>
      <dgm:spPr/>
    </dgm:pt>
    <dgm:pt modelId="{6B51E687-6040-3643-BF66-0D29E8E92400}" type="pres">
      <dgm:prSet presAssocID="{10C10F68-1A28-AC4C-B9CD-89B93AE9DF1A}" presName="parentText" presStyleLbl="node1" presStyleIdx="2" presStyleCnt="5" custScaleX="90064" custScaleY="82982">
        <dgm:presLayoutVars>
          <dgm:chMax val="1"/>
          <dgm:bulletEnabled val="1"/>
        </dgm:presLayoutVars>
      </dgm:prSet>
      <dgm:spPr/>
      <dgm:t>
        <a:bodyPr/>
        <a:lstStyle/>
        <a:p>
          <a:endParaRPr lang="en-US"/>
        </a:p>
      </dgm:t>
    </dgm:pt>
    <dgm:pt modelId="{5FEF5DB3-0D47-1942-85EE-9B8E4D92390E}" type="pres">
      <dgm:prSet presAssocID="{10C10F68-1A28-AC4C-B9CD-89B93AE9DF1A}" presName="descendantText" presStyleLbl="alignAccFollowNode1" presStyleIdx="1" presStyleCnt="4" custScaleX="122194" custScaleY="91228">
        <dgm:presLayoutVars>
          <dgm:bulletEnabled val="1"/>
        </dgm:presLayoutVars>
      </dgm:prSet>
      <dgm:spPr/>
      <dgm:t>
        <a:bodyPr/>
        <a:lstStyle/>
        <a:p>
          <a:endParaRPr lang="en-US"/>
        </a:p>
      </dgm:t>
    </dgm:pt>
    <dgm:pt modelId="{71738EB7-2BE5-174D-8A01-9545F0D7D048}" type="pres">
      <dgm:prSet presAssocID="{A8D0722B-13DA-A945-88C6-F208F5B6C34C}" presName="sp" presStyleCnt="0"/>
      <dgm:spPr/>
    </dgm:pt>
    <dgm:pt modelId="{071998D4-16F8-4A4E-A01D-340A88A39D77}" type="pres">
      <dgm:prSet presAssocID="{25394A34-CEEE-414E-9892-B81819F469BF}" presName="linNode" presStyleCnt="0"/>
      <dgm:spPr/>
    </dgm:pt>
    <dgm:pt modelId="{AD20394B-522F-DE49-A944-9FA073532698}" type="pres">
      <dgm:prSet presAssocID="{25394A34-CEEE-414E-9892-B81819F469BF}" presName="parentText" presStyleLbl="node1" presStyleIdx="3" presStyleCnt="5" custScaleX="93374" custScaleY="66699">
        <dgm:presLayoutVars>
          <dgm:chMax val="1"/>
          <dgm:bulletEnabled val="1"/>
        </dgm:presLayoutVars>
      </dgm:prSet>
      <dgm:spPr/>
      <dgm:t>
        <a:bodyPr/>
        <a:lstStyle/>
        <a:p>
          <a:endParaRPr lang="en-US"/>
        </a:p>
      </dgm:t>
    </dgm:pt>
    <dgm:pt modelId="{87996792-D9A5-3948-AF4A-E3057170804B}" type="pres">
      <dgm:prSet presAssocID="{25394A34-CEEE-414E-9892-B81819F469BF}" presName="descendantText" presStyleLbl="alignAccFollowNode1" presStyleIdx="2" presStyleCnt="4" custScaleX="119306" custScaleY="76794">
        <dgm:presLayoutVars>
          <dgm:bulletEnabled val="1"/>
        </dgm:presLayoutVars>
      </dgm:prSet>
      <dgm:spPr/>
      <dgm:t>
        <a:bodyPr/>
        <a:lstStyle/>
        <a:p>
          <a:endParaRPr lang="en-US"/>
        </a:p>
      </dgm:t>
    </dgm:pt>
    <dgm:pt modelId="{B2DAAB14-36EE-A045-971B-33A9CA6C002F}" type="pres">
      <dgm:prSet presAssocID="{FB3973C0-38B3-BE4D-9279-A40D3B5AB97D}" presName="sp" presStyleCnt="0"/>
      <dgm:spPr/>
    </dgm:pt>
    <dgm:pt modelId="{4C88EFCD-0ADD-DC44-A4F2-F5DD5A65007C}" type="pres">
      <dgm:prSet presAssocID="{A8E82764-E55E-5C48-99DC-32CE99A4AA95}" presName="linNode" presStyleCnt="0"/>
      <dgm:spPr/>
    </dgm:pt>
    <dgm:pt modelId="{00A1D93D-8E25-1B4A-9428-9A62BB2AD8A7}" type="pres">
      <dgm:prSet presAssocID="{A8E82764-E55E-5C48-99DC-32CE99A4AA95}" presName="parentText" presStyleLbl="node1" presStyleIdx="4" presStyleCnt="5" custScaleX="85243" custScaleY="83003">
        <dgm:presLayoutVars>
          <dgm:chMax val="1"/>
          <dgm:bulletEnabled val="1"/>
        </dgm:presLayoutVars>
      </dgm:prSet>
      <dgm:spPr/>
      <dgm:t>
        <a:bodyPr/>
        <a:lstStyle/>
        <a:p>
          <a:endParaRPr lang="en-US"/>
        </a:p>
      </dgm:t>
    </dgm:pt>
    <dgm:pt modelId="{DF9FAE09-8DC1-0848-BE9A-A3B74E334CCC}" type="pres">
      <dgm:prSet presAssocID="{A8E82764-E55E-5C48-99DC-32CE99A4AA95}" presName="descendantText" presStyleLbl="alignAccFollowNode1" presStyleIdx="3" presStyleCnt="4" custScaleX="111658" custScaleY="83472">
        <dgm:presLayoutVars>
          <dgm:bulletEnabled val="1"/>
        </dgm:presLayoutVars>
      </dgm:prSet>
      <dgm:spPr/>
      <dgm:t>
        <a:bodyPr/>
        <a:lstStyle/>
        <a:p>
          <a:endParaRPr lang="en-US"/>
        </a:p>
      </dgm:t>
    </dgm:pt>
  </dgm:ptLst>
  <dgm:cxnLst>
    <dgm:cxn modelId="{37380E43-9429-5E49-9F97-A59E884ED80B}" srcId="{25394A34-CEEE-414E-9892-B81819F469BF}" destId="{2B096A54-D74D-4B41-80FD-CA38552D656A}" srcOrd="0" destOrd="0" parTransId="{AB8F23B1-97DC-CF4E-87DA-7D6E60EBF741}" sibTransId="{92CB1FC8-DC76-1044-B003-7CA58717023B}"/>
    <dgm:cxn modelId="{CAB1A493-2644-4653-BF00-C8DD21DEAF48}" type="presOf" srcId="{87269A0A-C5A9-2442-9460-C3FD4BB20584}" destId="{5FEF5DB3-0D47-1942-85EE-9B8E4D92390E}" srcOrd="0" destOrd="0" presId="urn:microsoft.com/office/officeart/2005/8/layout/vList5"/>
    <dgm:cxn modelId="{65327FC6-53BE-F749-BBFA-AA55C31E50DA}" srcId="{7AF2D030-99A2-0B40-BA85-AACD1C274FF6}" destId="{A8E82764-E55E-5C48-99DC-32CE99A4AA95}" srcOrd="4" destOrd="0" parTransId="{B6F2BBFB-C54C-8B4F-9AEC-50CCA3AEF245}" sibTransId="{AC3EAD49-2335-BE4B-B496-24F67F782A89}"/>
    <dgm:cxn modelId="{BC01B5AE-92D6-4BAD-8111-63376AA5358E}" type="presOf" srcId="{25394A34-CEEE-414E-9892-B81819F469BF}" destId="{AD20394B-522F-DE49-A944-9FA073532698}" srcOrd="0" destOrd="0" presId="urn:microsoft.com/office/officeart/2005/8/layout/vList5"/>
    <dgm:cxn modelId="{9DC5F7AF-47BC-402E-A345-C7812DFC88F5}" type="presOf" srcId="{3DCB4079-FA2C-634B-AD0F-8AFB07CD9BCF}" destId="{846F701A-758C-334D-9DE8-BAF1851430B2}" srcOrd="0" destOrd="0" presId="urn:microsoft.com/office/officeart/2005/8/layout/vList5"/>
    <dgm:cxn modelId="{0C80D98F-0001-4975-ADFC-1DC701A1C01C}" type="presOf" srcId="{299B4BD7-C2EC-3B49-B65D-D300DFC5A5D5}" destId="{E6F00419-7E9C-7040-8A35-AB30AA9D8242}" srcOrd="0" destOrd="0" presId="urn:microsoft.com/office/officeart/2005/8/layout/vList5"/>
    <dgm:cxn modelId="{38C2E043-1CE0-446B-BF77-578D3C8DF7F2}" type="presOf" srcId="{8140E155-283B-4142-AA8F-02A74B09AF63}" destId="{DF9FAE09-8DC1-0848-BE9A-A3B74E334CCC}" srcOrd="0" destOrd="0" presId="urn:microsoft.com/office/officeart/2005/8/layout/vList5"/>
    <dgm:cxn modelId="{B7119462-B0C3-284B-AA60-8C57316EFA83}" srcId="{7AF2D030-99A2-0B40-BA85-AACD1C274FF6}" destId="{3DCB4079-FA2C-634B-AD0F-8AFB07CD9BCF}" srcOrd="1" destOrd="0" parTransId="{F64C1701-4CAB-7F4B-977B-47C745964B9E}" sibTransId="{81B19F9F-2214-D54F-B253-4E22F562371E}"/>
    <dgm:cxn modelId="{78AB6ABD-DFCB-3641-9586-F072C6FE45E0}" srcId="{7AF2D030-99A2-0B40-BA85-AACD1C274FF6}" destId="{10C10F68-1A28-AC4C-B9CD-89B93AE9DF1A}" srcOrd="2" destOrd="0" parTransId="{70D8464D-6A71-8949-A56E-EA6F6FDD5F45}" sibTransId="{A8D0722B-13DA-A945-88C6-F208F5B6C34C}"/>
    <dgm:cxn modelId="{21F8AC46-CDC0-6E4C-9A96-A6EFF9A610D3}" srcId="{7AF2D030-99A2-0B40-BA85-AACD1C274FF6}" destId="{25394A34-CEEE-414E-9892-B81819F469BF}" srcOrd="3" destOrd="0" parTransId="{30833B41-F333-5243-B986-7005ACD664C1}" sibTransId="{FB3973C0-38B3-BE4D-9279-A40D3B5AB97D}"/>
    <dgm:cxn modelId="{12998FB2-706B-4CB8-B6DA-F8F5FF3F68A5}" type="presOf" srcId="{10C10F68-1A28-AC4C-B9CD-89B93AE9DF1A}" destId="{6B51E687-6040-3643-BF66-0D29E8E92400}" srcOrd="0" destOrd="0" presId="urn:microsoft.com/office/officeart/2005/8/layout/vList5"/>
    <dgm:cxn modelId="{74DA1FF4-6FCE-46E7-BAF0-8768B8AF8F6A}" type="presOf" srcId="{7AF2D030-99A2-0B40-BA85-AACD1C274FF6}" destId="{80CF8E82-D77D-FA4E-8BB3-FF52D1F377B7}" srcOrd="0" destOrd="0" presId="urn:microsoft.com/office/officeart/2005/8/layout/vList5"/>
    <dgm:cxn modelId="{5980F4F8-718A-437C-9562-A408BA24E782}" type="presOf" srcId="{64C1F3DC-6A14-3740-A9DA-DDC62D4A50C0}" destId="{E6F00419-7E9C-7040-8A35-AB30AA9D8242}" srcOrd="0" destOrd="1" presId="urn:microsoft.com/office/officeart/2005/8/layout/vList5"/>
    <dgm:cxn modelId="{D63405F7-799A-4C44-9515-4B56B32FFF95}" srcId="{A8E82764-E55E-5C48-99DC-32CE99A4AA95}" destId="{8140E155-283B-4142-AA8F-02A74B09AF63}" srcOrd="0" destOrd="0" parTransId="{D70FBE5E-A09C-BB44-A613-CCB3241AF9C3}" sibTransId="{B8130A6A-E567-9647-95DA-786D45178866}"/>
    <dgm:cxn modelId="{2C080C54-071A-584F-B24A-69DA3F797733}" srcId="{3DCB4079-FA2C-634B-AD0F-8AFB07CD9BCF}" destId="{299B4BD7-C2EC-3B49-B65D-D300DFC5A5D5}" srcOrd="0" destOrd="0" parTransId="{5A4BA150-9B79-5C4D-8597-C9159732DB75}" sibTransId="{845B32A8-45CF-AE45-9A75-FCD110560BFB}"/>
    <dgm:cxn modelId="{9A1B7ACB-7880-4ADA-9AD4-495F653A122D}" type="presOf" srcId="{2B096A54-D74D-4B41-80FD-CA38552D656A}" destId="{87996792-D9A5-3948-AF4A-E3057170804B}" srcOrd="0" destOrd="0" presId="urn:microsoft.com/office/officeart/2005/8/layout/vList5"/>
    <dgm:cxn modelId="{32DB1F3B-E9C9-4FA5-95E7-D82AB068D50F}" type="presOf" srcId="{55D964FD-1822-2341-B2F6-6982FB77A4A2}" destId="{F3A1428B-B67C-E549-AD42-C924AFBDA8FB}" srcOrd="0" destOrd="0" presId="urn:microsoft.com/office/officeart/2005/8/layout/vList5"/>
    <dgm:cxn modelId="{6D576B4E-DEC1-904C-8A73-06A26CFD0D4B}" srcId="{10C10F68-1A28-AC4C-B9CD-89B93AE9DF1A}" destId="{87269A0A-C5A9-2442-9460-C3FD4BB20584}" srcOrd="0" destOrd="0" parTransId="{AB10F901-2BA2-3945-8651-DDCC19B2BB48}" sibTransId="{0D520433-662E-2D41-9C77-79DBFF69FE09}"/>
    <dgm:cxn modelId="{6E1968E3-3853-423E-9273-D60EC6A6F13F}" type="presOf" srcId="{A8E82764-E55E-5C48-99DC-32CE99A4AA95}" destId="{00A1D93D-8E25-1B4A-9428-9A62BB2AD8A7}" srcOrd="0" destOrd="0" presId="urn:microsoft.com/office/officeart/2005/8/layout/vList5"/>
    <dgm:cxn modelId="{D0918824-FECA-904E-A2FA-7385D38F663E}" srcId="{3DCB4079-FA2C-634B-AD0F-8AFB07CD9BCF}" destId="{64C1F3DC-6A14-3740-A9DA-DDC62D4A50C0}" srcOrd="1" destOrd="0" parTransId="{CDF84429-95C3-F34F-9155-69A0CD997DE5}" sibTransId="{AA554AB8-8EBE-1946-8330-7E4F46FDE6A9}"/>
    <dgm:cxn modelId="{010006A6-1A56-3C46-BA59-A05FF32C79CF}" srcId="{7AF2D030-99A2-0B40-BA85-AACD1C274FF6}" destId="{55D964FD-1822-2341-B2F6-6982FB77A4A2}" srcOrd="0" destOrd="0" parTransId="{084D3961-1E43-4D47-A170-41EA69DFB0ED}" sibTransId="{69AD7D50-CA81-0C48-AFA7-94D152BF3AA4}"/>
    <dgm:cxn modelId="{5D8DBCA6-30FC-47C3-8CA4-CE727CE6A17A}" type="presParOf" srcId="{80CF8E82-D77D-FA4E-8BB3-FF52D1F377B7}" destId="{6AB23498-6B22-EE44-A624-7768E4D395EC}" srcOrd="0" destOrd="0" presId="urn:microsoft.com/office/officeart/2005/8/layout/vList5"/>
    <dgm:cxn modelId="{EAEB42EE-58E7-430A-B232-2DFD413A0EFD}" type="presParOf" srcId="{6AB23498-6B22-EE44-A624-7768E4D395EC}" destId="{F3A1428B-B67C-E549-AD42-C924AFBDA8FB}" srcOrd="0" destOrd="0" presId="urn:microsoft.com/office/officeart/2005/8/layout/vList5"/>
    <dgm:cxn modelId="{65A3CFDA-BBD3-48E3-BEFE-CB63A655482A}" type="presParOf" srcId="{80CF8E82-D77D-FA4E-8BB3-FF52D1F377B7}" destId="{ED6310C9-1D63-164B-A2A7-CE627846BDBB}" srcOrd="1" destOrd="0" presId="urn:microsoft.com/office/officeart/2005/8/layout/vList5"/>
    <dgm:cxn modelId="{72C0254A-F309-42EF-855D-FFBCCD8729AB}" type="presParOf" srcId="{80CF8E82-D77D-FA4E-8BB3-FF52D1F377B7}" destId="{0CD85728-4646-564D-96BF-4C1E6F40FD2A}" srcOrd="2" destOrd="0" presId="urn:microsoft.com/office/officeart/2005/8/layout/vList5"/>
    <dgm:cxn modelId="{D410F22B-EAA9-44AF-9380-604348749D0F}" type="presParOf" srcId="{0CD85728-4646-564D-96BF-4C1E6F40FD2A}" destId="{846F701A-758C-334D-9DE8-BAF1851430B2}" srcOrd="0" destOrd="0" presId="urn:microsoft.com/office/officeart/2005/8/layout/vList5"/>
    <dgm:cxn modelId="{A86EC136-5A2D-4292-974D-F829F44A1975}" type="presParOf" srcId="{0CD85728-4646-564D-96BF-4C1E6F40FD2A}" destId="{E6F00419-7E9C-7040-8A35-AB30AA9D8242}" srcOrd="1" destOrd="0" presId="urn:microsoft.com/office/officeart/2005/8/layout/vList5"/>
    <dgm:cxn modelId="{FEF1187E-005B-49A3-BE06-57173B30DB63}" type="presParOf" srcId="{80CF8E82-D77D-FA4E-8BB3-FF52D1F377B7}" destId="{401ADE07-9170-7442-A181-0D18B2FE9433}" srcOrd="3" destOrd="0" presId="urn:microsoft.com/office/officeart/2005/8/layout/vList5"/>
    <dgm:cxn modelId="{6A4B7CB9-8DA5-48EE-8980-0891B75C8221}" type="presParOf" srcId="{80CF8E82-D77D-FA4E-8BB3-FF52D1F377B7}" destId="{52337EB1-A132-B046-A576-990C88D56CD5}" srcOrd="4" destOrd="0" presId="urn:microsoft.com/office/officeart/2005/8/layout/vList5"/>
    <dgm:cxn modelId="{7ACC19B3-DFDF-4C81-AA21-331D2EEFFA89}" type="presParOf" srcId="{52337EB1-A132-B046-A576-990C88D56CD5}" destId="{6B51E687-6040-3643-BF66-0D29E8E92400}" srcOrd="0" destOrd="0" presId="urn:microsoft.com/office/officeart/2005/8/layout/vList5"/>
    <dgm:cxn modelId="{FA12155C-E165-4886-BA46-7DDA3F34B551}" type="presParOf" srcId="{52337EB1-A132-B046-A576-990C88D56CD5}" destId="{5FEF5DB3-0D47-1942-85EE-9B8E4D92390E}" srcOrd="1" destOrd="0" presId="urn:microsoft.com/office/officeart/2005/8/layout/vList5"/>
    <dgm:cxn modelId="{31D2C2D2-24BE-47FA-BBC1-EAE1C05C9811}" type="presParOf" srcId="{80CF8E82-D77D-FA4E-8BB3-FF52D1F377B7}" destId="{71738EB7-2BE5-174D-8A01-9545F0D7D048}" srcOrd="5" destOrd="0" presId="urn:microsoft.com/office/officeart/2005/8/layout/vList5"/>
    <dgm:cxn modelId="{CF255FAE-281D-4C30-BEA6-21ACB361A92C}" type="presParOf" srcId="{80CF8E82-D77D-FA4E-8BB3-FF52D1F377B7}" destId="{071998D4-16F8-4A4E-A01D-340A88A39D77}" srcOrd="6" destOrd="0" presId="urn:microsoft.com/office/officeart/2005/8/layout/vList5"/>
    <dgm:cxn modelId="{9ADE4005-93C9-4A1D-8D5D-60BF9E1B56B6}" type="presParOf" srcId="{071998D4-16F8-4A4E-A01D-340A88A39D77}" destId="{AD20394B-522F-DE49-A944-9FA073532698}" srcOrd="0" destOrd="0" presId="urn:microsoft.com/office/officeart/2005/8/layout/vList5"/>
    <dgm:cxn modelId="{71FC471E-90F3-4B60-A53A-56B9142D9851}" type="presParOf" srcId="{071998D4-16F8-4A4E-A01D-340A88A39D77}" destId="{87996792-D9A5-3948-AF4A-E3057170804B}" srcOrd="1" destOrd="0" presId="urn:microsoft.com/office/officeart/2005/8/layout/vList5"/>
    <dgm:cxn modelId="{5EBF6949-76BA-42D6-90ED-884696064B97}" type="presParOf" srcId="{80CF8E82-D77D-FA4E-8BB3-FF52D1F377B7}" destId="{B2DAAB14-36EE-A045-971B-33A9CA6C002F}" srcOrd="7" destOrd="0" presId="urn:microsoft.com/office/officeart/2005/8/layout/vList5"/>
    <dgm:cxn modelId="{42FCA76E-1C7A-4D6B-A20E-AA410AD45A16}" type="presParOf" srcId="{80CF8E82-D77D-FA4E-8BB3-FF52D1F377B7}" destId="{4C88EFCD-0ADD-DC44-A4F2-F5DD5A65007C}" srcOrd="8" destOrd="0" presId="urn:microsoft.com/office/officeart/2005/8/layout/vList5"/>
    <dgm:cxn modelId="{EFF070E2-A691-46C2-A1EC-80131A4B7B6D}" type="presParOf" srcId="{4C88EFCD-0ADD-DC44-A4F2-F5DD5A65007C}" destId="{00A1D93D-8E25-1B4A-9428-9A62BB2AD8A7}" srcOrd="0" destOrd="0" presId="urn:microsoft.com/office/officeart/2005/8/layout/vList5"/>
    <dgm:cxn modelId="{6C62F325-844F-47D8-8582-625B1A53DBF9}" type="presParOf" srcId="{4C88EFCD-0ADD-DC44-A4F2-F5DD5A65007C}" destId="{DF9FAE09-8DC1-0848-BE9A-A3B74E334CCC}" srcOrd="1"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7AF2D030-99A2-0B40-BA85-AACD1C274FF6}"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en-US"/>
        </a:p>
      </dgm:t>
    </dgm:pt>
    <dgm:pt modelId="{55D964FD-1822-2341-B2F6-6982FB77A4A2}">
      <dgm:prSet custT="1"/>
      <dgm:spPr/>
      <dgm:t>
        <a:bodyPr/>
        <a:lstStyle/>
        <a:p>
          <a:pPr rtl="0"/>
          <a:endParaRPr lang="en-US" sz="2000" b="1" dirty="0">
            <a:solidFill>
              <a:srgbClr val="000000"/>
            </a:solidFill>
            <a:latin typeface="+mn-lt"/>
          </a:endParaRPr>
        </a:p>
      </dgm:t>
    </dgm:pt>
    <dgm:pt modelId="{084D3961-1E43-4D47-A170-41EA69DFB0ED}" type="parTrans" cxnId="{010006A6-1A56-3C46-BA59-A05FF32C79CF}">
      <dgm:prSet/>
      <dgm:spPr/>
      <dgm:t>
        <a:bodyPr/>
        <a:lstStyle/>
        <a:p>
          <a:endParaRPr lang="en-US" sz="2000">
            <a:solidFill>
              <a:srgbClr val="000000"/>
            </a:solidFill>
            <a:latin typeface="+mn-lt"/>
          </a:endParaRPr>
        </a:p>
      </dgm:t>
    </dgm:pt>
    <dgm:pt modelId="{69AD7D50-CA81-0C48-AFA7-94D152BF3AA4}" type="sibTrans" cxnId="{010006A6-1A56-3C46-BA59-A05FF32C79CF}">
      <dgm:prSet/>
      <dgm:spPr/>
      <dgm:t>
        <a:bodyPr/>
        <a:lstStyle/>
        <a:p>
          <a:endParaRPr lang="en-US" sz="2000">
            <a:solidFill>
              <a:srgbClr val="000000"/>
            </a:solidFill>
            <a:latin typeface="+mn-lt"/>
          </a:endParaRPr>
        </a:p>
      </dgm:t>
    </dgm:pt>
    <dgm:pt modelId="{83973934-4E55-CA40-8D57-F5C1849B8C37}">
      <dgm:prSet custT="1"/>
      <dgm:spPr>
        <a:noFill/>
        <a:ln>
          <a:solidFill>
            <a:schemeClr val="tx1"/>
          </a:solidFill>
        </a:ln>
      </dgm:spPr>
      <dgm:t>
        <a:bodyPr/>
        <a:lstStyle/>
        <a:p>
          <a:r>
            <a:rPr lang="en-US" sz="2000" b="1" u="none" dirty="0" smtClean="0">
              <a:solidFill>
                <a:srgbClr val="000000"/>
              </a:solidFill>
              <a:latin typeface="+mn-lt"/>
            </a:rPr>
            <a:t>171 I – Failure to keep election accounts </a:t>
          </a:r>
          <a:endParaRPr lang="en-US" sz="2000" u="none" dirty="0">
            <a:solidFill>
              <a:srgbClr val="000000"/>
            </a:solidFill>
            <a:latin typeface="+mn-lt"/>
          </a:endParaRPr>
        </a:p>
      </dgm:t>
    </dgm:pt>
    <dgm:pt modelId="{281B16F7-F4C6-9349-BA7E-207581F4073E}" type="parTrans" cxnId="{7A87CAE9-2554-3041-8AED-2A3E6414BE21}">
      <dgm:prSet/>
      <dgm:spPr/>
      <dgm:t>
        <a:bodyPr/>
        <a:lstStyle/>
        <a:p>
          <a:endParaRPr lang="en-US" sz="2000">
            <a:solidFill>
              <a:srgbClr val="000000"/>
            </a:solidFill>
            <a:latin typeface="+mn-lt"/>
          </a:endParaRPr>
        </a:p>
      </dgm:t>
    </dgm:pt>
    <dgm:pt modelId="{2852087E-CB8B-314D-A7FA-0CA38F9E70FC}" type="sibTrans" cxnId="{7A87CAE9-2554-3041-8AED-2A3E6414BE21}">
      <dgm:prSet/>
      <dgm:spPr/>
      <dgm:t>
        <a:bodyPr/>
        <a:lstStyle/>
        <a:p>
          <a:endParaRPr lang="en-US" sz="2000">
            <a:solidFill>
              <a:srgbClr val="000000"/>
            </a:solidFill>
            <a:latin typeface="+mn-lt"/>
          </a:endParaRPr>
        </a:p>
      </dgm:t>
    </dgm:pt>
    <dgm:pt modelId="{684CBD8D-8F80-9F43-B21B-78F41CCB340E}">
      <dgm:prSet custT="1"/>
      <dgm:spPr>
        <a:noFill/>
      </dgm:spPr>
      <dgm:t>
        <a:bodyPr/>
        <a:lstStyle/>
        <a:p>
          <a:r>
            <a:rPr lang="en-US" sz="2000" dirty="0" smtClean="0">
              <a:solidFill>
                <a:srgbClr val="000000"/>
              </a:solidFill>
              <a:latin typeface="+mn-lt"/>
            </a:rPr>
            <a:t>If the candidate does not maintain an account of his election expenditure in the manner specified by </a:t>
          </a:r>
          <a:r>
            <a:rPr lang="en-US" sz="2000" dirty="0" err="1" smtClean="0">
              <a:solidFill>
                <a:srgbClr val="000000"/>
              </a:solidFill>
              <a:latin typeface="+mn-lt"/>
            </a:rPr>
            <a:t>ECI</a:t>
          </a:r>
          <a:endParaRPr lang="en-US" sz="2000" dirty="0">
            <a:solidFill>
              <a:srgbClr val="000000"/>
            </a:solidFill>
            <a:latin typeface="+mn-lt"/>
          </a:endParaRPr>
        </a:p>
      </dgm:t>
    </dgm:pt>
    <dgm:pt modelId="{FA3C02B5-30CF-EE4F-8C7E-8BAF77FF0116}" type="parTrans" cxnId="{EAA52653-306E-E442-BE73-F92AB9AC9599}">
      <dgm:prSet/>
      <dgm:spPr/>
      <dgm:t>
        <a:bodyPr/>
        <a:lstStyle/>
        <a:p>
          <a:endParaRPr lang="en-US" sz="2000">
            <a:solidFill>
              <a:srgbClr val="000000"/>
            </a:solidFill>
            <a:latin typeface="+mn-lt"/>
          </a:endParaRPr>
        </a:p>
      </dgm:t>
    </dgm:pt>
    <dgm:pt modelId="{63B0B3F7-EB71-FB4D-8830-5FA87EB4713F}" type="sibTrans" cxnId="{EAA52653-306E-E442-BE73-F92AB9AC9599}">
      <dgm:prSet/>
      <dgm:spPr/>
      <dgm:t>
        <a:bodyPr/>
        <a:lstStyle/>
        <a:p>
          <a:endParaRPr lang="en-US" sz="2000">
            <a:solidFill>
              <a:srgbClr val="000000"/>
            </a:solidFill>
            <a:latin typeface="+mn-lt"/>
          </a:endParaRPr>
        </a:p>
      </dgm:t>
    </dgm:pt>
    <dgm:pt modelId="{090B13D8-116D-634E-9DFB-56DC12682171}">
      <dgm:prSet custT="1"/>
      <dgm:spPr>
        <a:noFill/>
        <a:ln>
          <a:solidFill>
            <a:schemeClr val="accent3">
              <a:tint val="40000"/>
              <a:hueOff val="0"/>
              <a:satOff val="0"/>
              <a:lumOff val="0"/>
            </a:schemeClr>
          </a:solidFill>
        </a:ln>
      </dgm:spPr>
      <dgm:t>
        <a:bodyPr/>
        <a:lstStyle/>
        <a:p>
          <a:r>
            <a:rPr lang="en-US" sz="2000" b="1" u="none" dirty="0" smtClean="0">
              <a:solidFill>
                <a:srgbClr val="000000"/>
              </a:solidFill>
              <a:latin typeface="+mn-lt"/>
            </a:rPr>
            <a:t>Punishment for not maintaining accounts</a:t>
          </a:r>
          <a:endParaRPr lang="en-US" sz="2000" b="1" u="none" dirty="0">
            <a:solidFill>
              <a:srgbClr val="000000"/>
            </a:solidFill>
            <a:latin typeface="+mn-lt"/>
          </a:endParaRPr>
        </a:p>
      </dgm:t>
    </dgm:pt>
    <dgm:pt modelId="{729C4916-9D4B-1944-9CE9-64D79F938E51}" type="parTrans" cxnId="{F25B9C7D-2AD9-6848-9D93-DD9890C18498}">
      <dgm:prSet/>
      <dgm:spPr/>
      <dgm:t>
        <a:bodyPr/>
        <a:lstStyle/>
        <a:p>
          <a:endParaRPr lang="en-US" sz="2000">
            <a:solidFill>
              <a:srgbClr val="000000"/>
            </a:solidFill>
            <a:latin typeface="+mn-lt"/>
          </a:endParaRPr>
        </a:p>
      </dgm:t>
    </dgm:pt>
    <dgm:pt modelId="{A6C6DE76-43BB-A145-897A-095A894998DB}" type="sibTrans" cxnId="{F25B9C7D-2AD9-6848-9D93-DD9890C18498}">
      <dgm:prSet/>
      <dgm:spPr/>
      <dgm:t>
        <a:bodyPr/>
        <a:lstStyle/>
        <a:p>
          <a:endParaRPr lang="en-US" sz="2000">
            <a:solidFill>
              <a:srgbClr val="000000"/>
            </a:solidFill>
            <a:latin typeface="+mn-lt"/>
          </a:endParaRPr>
        </a:p>
      </dgm:t>
    </dgm:pt>
    <dgm:pt modelId="{E5D0F2EB-B88D-2D46-9AE7-AC29683138CF}">
      <dgm:prSet custT="1"/>
      <dgm:spPr>
        <a:noFill/>
      </dgm:spPr>
      <dgm:t>
        <a:bodyPr/>
        <a:lstStyle/>
        <a:p>
          <a:r>
            <a:rPr lang="en-US" sz="2000" b="1" dirty="0" smtClean="0">
              <a:solidFill>
                <a:srgbClr val="000000"/>
              </a:solidFill>
              <a:latin typeface="+mn-lt"/>
            </a:rPr>
            <a:t>A fine up to rupees 500.</a:t>
          </a:r>
          <a:endParaRPr lang="en-US" sz="2000" b="1" dirty="0">
            <a:solidFill>
              <a:srgbClr val="000000"/>
            </a:solidFill>
            <a:latin typeface="+mn-lt"/>
          </a:endParaRPr>
        </a:p>
      </dgm:t>
    </dgm:pt>
    <dgm:pt modelId="{A6734590-052B-7448-B99B-015AC1B82FA7}" type="parTrans" cxnId="{DA9ABF06-0381-094F-A3B1-6860425A0420}">
      <dgm:prSet/>
      <dgm:spPr/>
      <dgm:t>
        <a:bodyPr/>
        <a:lstStyle/>
        <a:p>
          <a:endParaRPr lang="en-US" sz="2000">
            <a:solidFill>
              <a:srgbClr val="000000"/>
            </a:solidFill>
            <a:latin typeface="+mn-lt"/>
          </a:endParaRPr>
        </a:p>
      </dgm:t>
    </dgm:pt>
    <dgm:pt modelId="{4330802A-BA51-3B4A-A079-E465E643495B}" type="sibTrans" cxnId="{DA9ABF06-0381-094F-A3B1-6860425A0420}">
      <dgm:prSet/>
      <dgm:spPr/>
      <dgm:t>
        <a:bodyPr/>
        <a:lstStyle/>
        <a:p>
          <a:endParaRPr lang="en-US" sz="2000">
            <a:solidFill>
              <a:srgbClr val="000000"/>
            </a:solidFill>
            <a:latin typeface="+mn-lt"/>
          </a:endParaRPr>
        </a:p>
      </dgm:t>
    </dgm:pt>
    <dgm:pt modelId="{BE24176A-E8F6-1D48-ADE4-A56E1FE8DA2C}">
      <dgm:prSet custT="1"/>
      <dgm:spPr>
        <a:noFill/>
        <a:ln>
          <a:solidFill>
            <a:schemeClr val="tx1"/>
          </a:solidFill>
        </a:ln>
      </dgm:spPr>
      <dgm:t>
        <a:bodyPr/>
        <a:lstStyle/>
        <a:p>
          <a:r>
            <a:rPr lang="en-US" sz="2000" b="1" u="none" dirty="0" smtClean="0">
              <a:solidFill>
                <a:srgbClr val="000000"/>
              </a:solidFill>
              <a:latin typeface="+mn-lt"/>
            </a:rPr>
            <a:t>171 H – Illegal payments in connection with an </a:t>
          </a:r>
          <a:br>
            <a:rPr lang="en-US" sz="2000" b="1" u="none" dirty="0" smtClean="0">
              <a:solidFill>
                <a:srgbClr val="000000"/>
              </a:solidFill>
              <a:latin typeface="+mn-lt"/>
            </a:rPr>
          </a:br>
          <a:r>
            <a:rPr lang="en-US" sz="2000" b="1" u="none" dirty="0" smtClean="0">
              <a:solidFill>
                <a:srgbClr val="000000"/>
              </a:solidFill>
              <a:latin typeface="+mn-lt"/>
            </a:rPr>
            <a:t>election</a:t>
          </a:r>
          <a:endParaRPr lang="en-US" sz="2000" u="none" dirty="0">
            <a:solidFill>
              <a:srgbClr val="000000"/>
            </a:solidFill>
            <a:latin typeface="+mn-lt"/>
          </a:endParaRPr>
        </a:p>
      </dgm:t>
    </dgm:pt>
    <dgm:pt modelId="{0BBBE04B-BB50-D649-B8FE-42E4F668DE90}" type="parTrans" cxnId="{6101C054-F4E9-0A47-8A26-60AC765DFED8}">
      <dgm:prSet/>
      <dgm:spPr/>
      <dgm:t>
        <a:bodyPr/>
        <a:lstStyle/>
        <a:p>
          <a:endParaRPr lang="en-US" sz="2000">
            <a:solidFill>
              <a:srgbClr val="000000"/>
            </a:solidFill>
            <a:latin typeface="+mn-lt"/>
          </a:endParaRPr>
        </a:p>
      </dgm:t>
    </dgm:pt>
    <dgm:pt modelId="{6DBFE4D9-73B1-6E40-A591-CBE3DF279062}" type="sibTrans" cxnId="{6101C054-F4E9-0A47-8A26-60AC765DFED8}">
      <dgm:prSet/>
      <dgm:spPr/>
      <dgm:t>
        <a:bodyPr/>
        <a:lstStyle/>
        <a:p>
          <a:endParaRPr lang="en-US" sz="2000">
            <a:solidFill>
              <a:srgbClr val="000000"/>
            </a:solidFill>
            <a:latin typeface="+mn-lt"/>
          </a:endParaRPr>
        </a:p>
      </dgm:t>
    </dgm:pt>
    <dgm:pt modelId="{E9A9121D-4ECA-0D45-87FE-38B419AACE6A}">
      <dgm:prSet custT="1"/>
      <dgm:spPr>
        <a:noFill/>
      </dgm:spPr>
      <dgm:t>
        <a:bodyPr/>
        <a:lstStyle/>
        <a:p>
          <a:r>
            <a:rPr lang="en-US" sz="2000" dirty="0" smtClean="0">
              <a:solidFill>
                <a:srgbClr val="000000"/>
              </a:solidFill>
              <a:latin typeface="+mn-lt"/>
            </a:rPr>
            <a:t>Expenditure done by any person/ organization </a:t>
          </a:r>
          <a:r>
            <a:rPr lang="en-US" sz="2000" b="1" dirty="0" smtClean="0">
              <a:solidFill>
                <a:srgbClr val="000000"/>
              </a:solidFill>
              <a:latin typeface="+mn-lt"/>
            </a:rPr>
            <a:t>for a candidate without his written permission</a:t>
          </a:r>
          <a:r>
            <a:rPr lang="en-US" sz="2000" dirty="0" smtClean="0">
              <a:solidFill>
                <a:srgbClr val="000000"/>
              </a:solidFill>
              <a:latin typeface="+mn-lt"/>
            </a:rPr>
            <a:t> would be considered illegal whether the expenditure is in relation to a public meeting, advertisements, publication or in any other way. </a:t>
          </a:r>
          <a:endParaRPr lang="en-US" sz="2000" dirty="0">
            <a:solidFill>
              <a:srgbClr val="000000"/>
            </a:solidFill>
            <a:latin typeface="+mn-lt"/>
          </a:endParaRPr>
        </a:p>
      </dgm:t>
    </dgm:pt>
    <dgm:pt modelId="{1FD7F673-9159-0E47-8B78-AB6E732500E3}" type="parTrans" cxnId="{F79E1619-A792-C346-B034-F9D0C0615C19}">
      <dgm:prSet/>
      <dgm:spPr/>
      <dgm:t>
        <a:bodyPr/>
        <a:lstStyle/>
        <a:p>
          <a:endParaRPr lang="en-US" sz="2000">
            <a:solidFill>
              <a:srgbClr val="000000"/>
            </a:solidFill>
            <a:latin typeface="+mn-lt"/>
          </a:endParaRPr>
        </a:p>
      </dgm:t>
    </dgm:pt>
    <dgm:pt modelId="{62B5EBAA-BFCD-EB4C-9CCC-74C257C704A1}" type="sibTrans" cxnId="{F79E1619-A792-C346-B034-F9D0C0615C19}">
      <dgm:prSet/>
      <dgm:spPr/>
      <dgm:t>
        <a:bodyPr/>
        <a:lstStyle/>
        <a:p>
          <a:endParaRPr lang="en-US" sz="2000">
            <a:solidFill>
              <a:srgbClr val="000000"/>
            </a:solidFill>
            <a:latin typeface="+mn-lt"/>
          </a:endParaRPr>
        </a:p>
      </dgm:t>
    </dgm:pt>
    <dgm:pt modelId="{80CF8E82-D77D-FA4E-8BB3-FF52D1F377B7}" type="pres">
      <dgm:prSet presAssocID="{7AF2D030-99A2-0B40-BA85-AACD1C274FF6}" presName="Name0" presStyleCnt="0">
        <dgm:presLayoutVars>
          <dgm:dir/>
          <dgm:animLvl val="lvl"/>
          <dgm:resizeHandles val="exact"/>
        </dgm:presLayoutVars>
      </dgm:prSet>
      <dgm:spPr/>
      <dgm:t>
        <a:bodyPr/>
        <a:lstStyle/>
        <a:p>
          <a:endParaRPr lang="en-US"/>
        </a:p>
      </dgm:t>
    </dgm:pt>
    <dgm:pt modelId="{6AB23498-6B22-EE44-A624-7768E4D395EC}" type="pres">
      <dgm:prSet presAssocID="{55D964FD-1822-2341-B2F6-6982FB77A4A2}" presName="linNode" presStyleCnt="0"/>
      <dgm:spPr/>
    </dgm:pt>
    <dgm:pt modelId="{F3A1428B-B67C-E549-AD42-C924AFBDA8FB}" type="pres">
      <dgm:prSet presAssocID="{55D964FD-1822-2341-B2F6-6982FB77A4A2}" presName="parentText" presStyleLbl="node1" presStyleIdx="0" presStyleCnt="4" custFlipVert="0" custScaleX="277778" custScaleY="5995" custLinFactNeighborY="-990">
        <dgm:presLayoutVars>
          <dgm:chMax val="1"/>
          <dgm:bulletEnabled val="1"/>
        </dgm:presLayoutVars>
      </dgm:prSet>
      <dgm:spPr/>
      <dgm:t>
        <a:bodyPr/>
        <a:lstStyle/>
        <a:p>
          <a:endParaRPr lang="en-US"/>
        </a:p>
      </dgm:t>
    </dgm:pt>
    <dgm:pt modelId="{ED6310C9-1D63-164B-A2A7-CE627846BDBB}" type="pres">
      <dgm:prSet presAssocID="{69AD7D50-CA81-0C48-AFA7-94D152BF3AA4}" presName="sp" presStyleCnt="0"/>
      <dgm:spPr/>
    </dgm:pt>
    <dgm:pt modelId="{E177D507-5926-4A4D-8071-D1E37B826014}" type="pres">
      <dgm:prSet presAssocID="{BE24176A-E8F6-1D48-ADE4-A56E1FE8DA2C}" presName="linNode" presStyleCnt="0"/>
      <dgm:spPr/>
    </dgm:pt>
    <dgm:pt modelId="{AFDCDD05-7339-9F46-9777-96568FF2F3E8}" type="pres">
      <dgm:prSet presAssocID="{BE24176A-E8F6-1D48-ADE4-A56E1FE8DA2C}" presName="parentText" presStyleLbl="node1" presStyleIdx="1" presStyleCnt="4" custScaleY="69501">
        <dgm:presLayoutVars>
          <dgm:chMax val="1"/>
          <dgm:bulletEnabled val="1"/>
        </dgm:presLayoutVars>
      </dgm:prSet>
      <dgm:spPr/>
      <dgm:t>
        <a:bodyPr/>
        <a:lstStyle/>
        <a:p>
          <a:endParaRPr lang="en-US"/>
        </a:p>
      </dgm:t>
    </dgm:pt>
    <dgm:pt modelId="{C75EC193-69F9-7F4A-BE44-96D37830A2BF}" type="pres">
      <dgm:prSet presAssocID="{BE24176A-E8F6-1D48-ADE4-A56E1FE8DA2C}" presName="descendantText" presStyleLbl="alignAccFollowNode1" presStyleIdx="0" presStyleCnt="3">
        <dgm:presLayoutVars>
          <dgm:bulletEnabled val="1"/>
        </dgm:presLayoutVars>
      </dgm:prSet>
      <dgm:spPr/>
      <dgm:t>
        <a:bodyPr/>
        <a:lstStyle/>
        <a:p>
          <a:endParaRPr lang="en-US"/>
        </a:p>
      </dgm:t>
    </dgm:pt>
    <dgm:pt modelId="{37CD6D79-4BEB-1644-8983-5C4E5D4ACC2E}" type="pres">
      <dgm:prSet presAssocID="{6DBFE4D9-73B1-6E40-A591-CBE3DF279062}" presName="sp" presStyleCnt="0"/>
      <dgm:spPr/>
    </dgm:pt>
    <dgm:pt modelId="{D1C26E1F-B5A3-CD4A-86A3-188661372826}" type="pres">
      <dgm:prSet presAssocID="{83973934-4E55-CA40-8D57-F5C1849B8C37}" presName="linNode" presStyleCnt="0"/>
      <dgm:spPr/>
    </dgm:pt>
    <dgm:pt modelId="{8E37E151-0974-DE47-B6C4-258DA51107EE}" type="pres">
      <dgm:prSet presAssocID="{83973934-4E55-CA40-8D57-F5C1849B8C37}" presName="parentText" presStyleLbl="node1" presStyleIdx="2" presStyleCnt="4" custScaleY="65811">
        <dgm:presLayoutVars>
          <dgm:chMax val="1"/>
          <dgm:bulletEnabled val="1"/>
        </dgm:presLayoutVars>
      </dgm:prSet>
      <dgm:spPr/>
      <dgm:t>
        <a:bodyPr/>
        <a:lstStyle/>
        <a:p>
          <a:endParaRPr lang="en-US"/>
        </a:p>
      </dgm:t>
    </dgm:pt>
    <dgm:pt modelId="{1A9F8CE9-3165-3F43-BC81-DACBCC4CD613}" type="pres">
      <dgm:prSet presAssocID="{83973934-4E55-CA40-8D57-F5C1849B8C37}" presName="descendantText" presStyleLbl="alignAccFollowNode1" presStyleIdx="1" presStyleCnt="3" custScaleY="83819">
        <dgm:presLayoutVars>
          <dgm:bulletEnabled val="1"/>
        </dgm:presLayoutVars>
      </dgm:prSet>
      <dgm:spPr/>
      <dgm:t>
        <a:bodyPr/>
        <a:lstStyle/>
        <a:p>
          <a:endParaRPr lang="en-US"/>
        </a:p>
      </dgm:t>
    </dgm:pt>
    <dgm:pt modelId="{0691D45E-AB99-A040-9843-789C1D2CD1DF}" type="pres">
      <dgm:prSet presAssocID="{2852087E-CB8B-314D-A7FA-0CA38F9E70FC}" presName="sp" presStyleCnt="0"/>
      <dgm:spPr/>
    </dgm:pt>
    <dgm:pt modelId="{294369AD-7069-F348-AB9B-09F68E419C53}" type="pres">
      <dgm:prSet presAssocID="{090B13D8-116D-634E-9DFB-56DC12682171}" presName="linNode" presStyleCnt="0"/>
      <dgm:spPr/>
    </dgm:pt>
    <dgm:pt modelId="{84DE5472-BACE-8845-A884-DB91A71170EC}" type="pres">
      <dgm:prSet presAssocID="{090B13D8-116D-634E-9DFB-56DC12682171}" presName="parentText" presStyleLbl="node1" presStyleIdx="3" presStyleCnt="4" custScaleY="47036">
        <dgm:presLayoutVars>
          <dgm:chMax val="1"/>
          <dgm:bulletEnabled val="1"/>
        </dgm:presLayoutVars>
      </dgm:prSet>
      <dgm:spPr/>
      <dgm:t>
        <a:bodyPr/>
        <a:lstStyle/>
        <a:p>
          <a:endParaRPr lang="en-US"/>
        </a:p>
      </dgm:t>
    </dgm:pt>
    <dgm:pt modelId="{094DC736-9A90-CD4D-BFFC-B03C85B72422}" type="pres">
      <dgm:prSet presAssocID="{090B13D8-116D-634E-9DFB-56DC12682171}" presName="descendantText" presStyleLbl="alignAccFollowNode1" presStyleIdx="2" presStyleCnt="3" custScaleY="60297" custLinFactNeighborY="0">
        <dgm:presLayoutVars>
          <dgm:bulletEnabled val="1"/>
        </dgm:presLayoutVars>
      </dgm:prSet>
      <dgm:spPr/>
      <dgm:t>
        <a:bodyPr/>
        <a:lstStyle/>
        <a:p>
          <a:endParaRPr lang="en-US"/>
        </a:p>
      </dgm:t>
    </dgm:pt>
  </dgm:ptLst>
  <dgm:cxnLst>
    <dgm:cxn modelId="{6D8A17B0-CFD3-4D4F-B3F2-82196237EE34}" type="presOf" srcId="{E9A9121D-4ECA-0D45-87FE-38B419AACE6A}" destId="{C75EC193-69F9-7F4A-BE44-96D37830A2BF}" srcOrd="0" destOrd="0" presId="urn:microsoft.com/office/officeart/2005/8/layout/vList5"/>
    <dgm:cxn modelId="{09827FE0-BC64-4D43-9CD3-DCDD130F6C6D}" type="presOf" srcId="{BE24176A-E8F6-1D48-ADE4-A56E1FE8DA2C}" destId="{AFDCDD05-7339-9F46-9777-96568FF2F3E8}" srcOrd="0" destOrd="0" presId="urn:microsoft.com/office/officeart/2005/8/layout/vList5"/>
    <dgm:cxn modelId="{EAA52653-306E-E442-BE73-F92AB9AC9599}" srcId="{83973934-4E55-CA40-8D57-F5C1849B8C37}" destId="{684CBD8D-8F80-9F43-B21B-78F41CCB340E}" srcOrd="0" destOrd="0" parTransId="{FA3C02B5-30CF-EE4F-8C7E-8BAF77FF0116}" sibTransId="{63B0B3F7-EB71-FB4D-8830-5FA87EB4713F}"/>
    <dgm:cxn modelId="{6101C054-F4E9-0A47-8A26-60AC765DFED8}" srcId="{7AF2D030-99A2-0B40-BA85-AACD1C274FF6}" destId="{BE24176A-E8F6-1D48-ADE4-A56E1FE8DA2C}" srcOrd="1" destOrd="0" parTransId="{0BBBE04B-BB50-D649-B8FE-42E4F668DE90}" sibTransId="{6DBFE4D9-73B1-6E40-A591-CBE3DF279062}"/>
    <dgm:cxn modelId="{F3F4D469-1E3F-4843-BC91-0FBF2C491D63}" type="presOf" srcId="{55D964FD-1822-2341-B2F6-6982FB77A4A2}" destId="{F3A1428B-B67C-E549-AD42-C924AFBDA8FB}" srcOrd="0" destOrd="0" presId="urn:microsoft.com/office/officeart/2005/8/layout/vList5"/>
    <dgm:cxn modelId="{1C780498-CD98-4299-B422-63D5330436F5}" type="presOf" srcId="{090B13D8-116D-634E-9DFB-56DC12682171}" destId="{84DE5472-BACE-8845-A884-DB91A71170EC}" srcOrd="0" destOrd="0" presId="urn:microsoft.com/office/officeart/2005/8/layout/vList5"/>
    <dgm:cxn modelId="{75BF421E-52B2-4CBB-B85B-F727A33EC565}" type="presOf" srcId="{E5D0F2EB-B88D-2D46-9AE7-AC29683138CF}" destId="{094DC736-9A90-CD4D-BFFC-B03C85B72422}" srcOrd="0" destOrd="0" presId="urn:microsoft.com/office/officeart/2005/8/layout/vList5"/>
    <dgm:cxn modelId="{8B05FBC1-97A8-49D4-98DB-060BB9A22356}" type="presOf" srcId="{83973934-4E55-CA40-8D57-F5C1849B8C37}" destId="{8E37E151-0974-DE47-B6C4-258DA51107EE}" srcOrd="0" destOrd="0" presId="urn:microsoft.com/office/officeart/2005/8/layout/vList5"/>
    <dgm:cxn modelId="{DA9ABF06-0381-094F-A3B1-6860425A0420}" srcId="{090B13D8-116D-634E-9DFB-56DC12682171}" destId="{E5D0F2EB-B88D-2D46-9AE7-AC29683138CF}" srcOrd="0" destOrd="0" parTransId="{A6734590-052B-7448-B99B-015AC1B82FA7}" sibTransId="{4330802A-BA51-3B4A-A079-E465E643495B}"/>
    <dgm:cxn modelId="{F25B9C7D-2AD9-6848-9D93-DD9890C18498}" srcId="{7AF2D030-99A2-0B40-BA85-AACD1C274FF6}" destId="{090B13D8-116D-634E-9DFB-56DC12682171}" srcOrd="3" destOrd="0" parTransId="{729C4916-9D4B-1944-9CE9-64D79F938E51}" sibTransId="{A6C6DE76-43BB-A145-897A-095A894998DB}"/>
    <dgm:cxn modelId="{F79E1619-A792-C346-B034-F9D0C0615C19}" srcId="{BE24176A-E8F6-1D48-ADE4-A56E1FE8DA2C}" destId="{E9A9121D-4ECA-0D45-87FE-38B419AACE6A}" srcOrd="0" destOrd="0" parTransId="{1FD7F673-9159-0E47-8B78-AB6E732500E3}" sibTransId="{62B5EBAA-BFCD-EB4C-9CCC-74C257C704A1}"/>
    <dgm:cxn modelId="{29844F6A-256B-4535-8279-99F0BAC7A04A}" type="presOf" srcId="{7AF2D030-99A2-0B40-BA85-AACD1C274FF6}" destId="{80CF8E82-D77D-FA4E-8BB3-FF52D1F377B7}" srcOrd="0" destOrd="0" presId="urn:microsoft.com/office/officeart/2005/8/layout/vList5"/>
    <dgm:cxn modelId="{7A87CAE9-2554-3041-8AED-2A3E6414BE21}" srcId="{7AF2D030-99A2-0B40-BA85-AACD1C274FF6}" destId="{83973934-4E55-CA40-8D57-F5C1849B8C37}" srcOrd="2" destOrd="0" parTransId="{281B16F7-F4C6-9349-BA7E-207581F4073E}" sibTransId="{2852087E-CB8B-314D-A7FA-0CA38F9E70FC}"/>
    <dgm:cxn modelId="{1F6197B2-6CF9-48B4-B2B5-283B5988C7F4}" type="presOf" srcId="{684CBD8D-8F80-9F43-B21B-78F41CCB340E}" destId="{1A9F8CE9-3165-3F43-BC81-DACBCC4CD613}" srcOrd="0" destOrd="0" presId="urn:microsoft.com/office/officeart/2005/8/layout/vList5"/>
    <dgm:cxn modelId="{010006A6-1A56-3C46-BA59-A05FF32C79CF}" srcId="{7AF2D030-99A2-0B40-BA85-AACD1C274FF6}" destId="{55D964FD-1822-2341-B2F6-6982FB77A4A2}" srcOrd="0" destOrd="0" parTransId="{084D3961-1E43-4D47-A170-41EA69DFB0ED}" sibTransId="{69AD7D50-CA81-0C48-AFA7-94D152BF3AA4}"/>
    <dgm:cxn modelId="{53DA532F-734C-44BF-97F4-B800B43E4E8F}" type="presParOf" srcId="{80CF8E82-D77D-FA4E-8BB3-FF52D1F377B7}" destId="{6AB23498-6B22-EE44-A624-7768E4D395EC}" srcOrd="0" destOrd="0" presId="urn:microsoft.com/office/officeart/2005/8/layout/vList5"/>
    <dgm:cxn modelId="{34E105BA-0D51-4E3F-B31D-89D295AABD47}" type="presParOf" srcId="{6AB23498-6B22-EE44-A624-7768E4D395EC}" destId="{F3A1428B-B67C-E549-AD42-C924AFBDA8FB}" srcOrd="0" destOrd="0" presId="urn:microsoft.com/office/officeart/2005/8/layout/vList5"/>
    <dgm:cxn modelId="{BE91CF92-D57B-4A38-BF19-091E6F844009}" type="presParOf" srcId="{80CF8E82-D77D-FA4E-8BB3-FF52D1F377B7}" destId="{ED6310C9-1D63-164B-A2A7-CE627846BDBB}" srcOrd="1" destOrd="0" presId="urn:microsoft.com/office/officeart/2005/8/layout/vList5"/>
    <dgm:cxn modelId="{9BE44549-D0F7-484A-86DF-09109D836D79}" type="presParOf" srcId="{80CF8E82-D77D-FA4E-8BB3-FF52D1F377B7}" destId="{E177D507-5926-4A4D-8071-D1E37B826014}" srcOrd="2" destOrd="0" presId="urn:microsoft.com/office/officeart/2005/8/layout/vList5"/>
    <dgm:cxn modelId="{2E3972D3-58C5-4818-8136-6EC266346578}" type="presParOf" srcId="{E177D507-5926-4A4D-8071-D1E37B826014}" destId="{AFDCDD05-7339-9F46-9777-96568FF2F3E8}" srcOrd="0" destOrd="0" presId="urn:microsoft.com/office/officeart/2005/8/layout/vList5"/>
    <dgm:cxn modelId="{B68E96AC-804A-4563-B510-556E7135115D}" type="presParOf" srcId="{E177D507-5926-4A4D-8071-D1E37B826014}" destId="{C75EC193-69F9-7F4A-BE44-96D37830A2BF}" srcOrd="1" destOrd="0" presId="urn:microsoft.com/office/officeart/2005/8/layout/vList5"/>
    <dgm:cxn modelId="{330681B9-2A68-4929-9818-0872E7961F20}" type="presParOf" srcId="{80CF8E82-D77D-FA4E-8BB3-FF52D1F377B7}" destId="{37CD6D79-4BEB-1644-8983-5C4E5D4ACC2E}" srcOrd="3" destOrd="0" presId="urn:microsoft.com/office/officeart/2005/8/layout/vList5"/>
    <dgm:cxn modelId="{2ED90C5F-D7AC-43A8-8D32-A01EB296BD4E}" type="presParOf" srcId="{80CF8E82-D77D-FA4E-8BB3-FF52D1F377B7}" destId="{D1C26E1F-B5A3-CD4A-86A3-188661372826}" srcOrd="4" destOrd="0" presId="urn:microsoft.com/office/officeart/2005/8/layout/vList5"/>
    <dgm:cxn modelId="{08D3CAF4-CB6F-4AAE-BE9A-0C374A707A13}" type="presParOf" srcId="{D1C26E1F-B5A3-CD4A-86A3-188661372826}" destId="{8E37E151-0974-DE47-B6C4-258DA51107EE}" srcOrd="0" destOrd="0" presId="urn:microsoft.com/office/officeart/2005/8/layout/vList5"/>
    <dgm:cxn modelId="{923164F6-285E-4E08-9971-CECA4732DF39}" type="presParOf" srcId="{D1C26E1F-B5A3-CD4A-86A3-188661372826}" destId="{1A9F8CE9-3165-3F43-BC81-DACBCC4CD613}" srcOrd="1" destOrd="0" presId="urn:microsoft.com/office/officeart/2005/8/layout/vList5"/>
    <dgm:cxn modelId="{08F18882-4D2A-48C9-B63E-A5BAC1B28D86}" type="presParOf" srcId="{80CF8E82-D77D-FA4E-8BB3-FF52D1F377B7}" destId="{0691D45E-AB99-A040-9843-789C1D2CD1DF}" srcOrd="5" destOrd="0" presId="urn:microsoft.com/office/officeart/2005/8/layout/vList5"/>
    <dgm:cxn modelId="{F677F4E1-D73D-499E-AF21-9D01F684AC7D}" type="presParOf" srcId="{80CF8E82-D77D-FA4E-8BB3-FF52D1F377B7}" destId="{294369AD-7069-F348-AB9B-09F68E419C53}" srcOrd="6" destOrd="0" presId="urn:microsoft.com/office/officeart/2005/8/layout/vList5"/>
    <dgm:cxn modelId="{3EF068F5-F7D7-4F9E-8E39-E1299DA3D6A8}" type="presParOf" srcId="{294369AD-7069-F348-AB9B-09F68E419C53}" destId="{84DE5472-BACE-8845-A884-DB91A71170EC}" srcOrd="0" destOrd="0" presId="urn:microsoft.com/office/officeart/2005/8/layout/vList5"/>
    <dgm:cxn modelId="{7BB6D54F-EE87-4845-8921-F52FF95160A2}" type="presParOf" srcId="{294369AD-7069-F348-AB9B-09F68E419C53}" destId="{094DC736-9A90-CD4D-BFFC-B03C85B72422}"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55938" cy="465138"/>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defRPr sz="1200">
                <a:latin typeface="Times New Roman" pitchFamily="18" charset="0"/>
              </a:defRPr>
            </a:lvl1pPr>
          </a:lstStyle>
          <a:p>
            <a:pPr>
              <a:defRPr/>
            </a:pPr>
            <a:endParaRPr lang="en-IN"/>
          </a:p>
        </p:txBody>
      </p:sp>
      <p:sp>
        <p:nvSpPr>
          <p:cNvPr id="76803" name="Rectangle 3"/>
          <p:cNvSpPr>
            <a:spLocks noGrp="1" noChangeArrowheads="1"/>
          </p:cNvSpPr>
          <p:nvPr>
            <p:ph type="dt" sz="quarter" idx="1"/>
          </p:nvPr>
        </p:nvSpPr>
        <p:spPr bwMode="auto">
          <a:xfrm>
            <a:off x="3995738" y="0"/>
            <a:ext cx="3055937" cy="465138"/>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a:latin typeface="Times New Roman" pitchFamily="18" charset="0"/>
              </a:defRPr>
            </a:lvl1pPr>
          </a:lstStyle>
          <a:p>
            <a:pPr>
              <a:defRPr/>
            </a:pPr>
            <a:fld id="{14539F7B-09E7-4566-8B37-CFE5A381CF77}" type="datetimeFigureOut">
              <a:rPr lang="en-US"/>
              <a:pPr>
                <a:defRPr/>
              </a:pPr>
              <a:t>09/30/2013</a:t>
            </a:fld>
            <a:endParaRPr lang="en-US"/>
          </a:p>
        </p:txBody>
      </p:sp>
      <p:sp>
        <p:nvSpPr>
          <p:cNvPr id="76804" name="Rectangle 4"/>
          <p:cNvSpPr>
            <a:spLocks noGrp="1" noChangeArrowheads="1"/>
          </p:cNvSpPr>
          <p:nvPr>
            <p:ph type="ftr" sz="quarter" idx="2"/>
          </p:nvPr>
        </p:nvSpPr>
        <p:spPr bwMode="auto">
          <a:xfrm>
            <a:off x="0" y="8842375"/>
            <a:ext cx="3055938" cy="465138"/>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defRPr sz="1200">
                <a:latin typeface="Times New Roman" pitchFamily="18" charset="0"/>
              </a:defRPr>
            </a:lvl1pPr>
          </a:lstStyle>
          <a:p>
            <a:pPr>
              <a:defRPr/>
            </a:pPr>
            <a:endParaRPr lang="en-IN"/>
          </a:p>
        </p:txBody>
      </p:sp>
      <p:sp>
        <p:nvSpPr>
          <p:cNvPr id="76805" name="Rectangle 5"/>
          <p:cNvSpPr>
            <a:spLocks noGrp="1" noChangeArrowheads="1"/>
          </p:cNvSpPr>
          <p:nvPr>
            <p:ph type="sldNum" sz="quarter" idx="3"/>
          </p:nvPr>
        </p:nvSpPr>
        <p:spPr bwMode="auto">
          <a:xfrm>
            <a:off x="3995738" y="8842375"/>
            <a:ext cx="3055937" cy="465138"/>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a:latin typeface="Times New Roman" pitchFamily="18" charset="0"/>
              </a:defRPr>
            </a:lvl1pPr>
          </a:lstStyle>
          <a:p>
            <a:pPr>
              <a:defRPr/>
            </a:pPr>
            <a:fld id="{E3930AB0-F35F-49CD-ACE6-6FEFBC2D2488}"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wrap="square" lIns="93497" tIns="46749" rIns="93497" bIns="46749" numCol="1" anchor="t" anchorCtr="0" compatLnSpc="1">
            <a:prstTxWarp prst="textNoShape">
              <a:avLst/>
            </a:prstTxWarp>
          </a:bodyPr>
          <a:lstStyle>
            <a:lvl1pPr>
              <a:defRPr sz="1200"/>
            </a:lvl1pPr>
          </a:lstStyle>
          <a:p>
            <a:pPr>
              <a:defRPr/>
            </a:pPr>
            <a:endParaRPr lang="en-IN"/>
          </a:p>
        </p:txBody>
      </p:sp>
      <p:sp>
        <p:nvSpPr>
          <p:cNvPr id="3" name="Date Placeholder 2"/>
          <p:cNvSpPr>
            <a:spLocks noGrp="1"/>
          </p:cNvSpPr>
          <p:nvPr>
            <p:ph type="dt" idx="1"/>
          </p:nvPr>
        </p:nvSpPr>
        <p:spPr>
          <a:xfrm>
            <a:off x="3995738" y="0"/>
            <a:ext cx="3055937" cy="465138"/>
          </a:xfrm>
          <a:prstGeom prst="rect">
            <a:avLst/>
          </a:prstGeom>
        </p:spPr>
        <p:txBody>
          <a:bodyPr vert="horz" wrap="square" lIns="93497" tIns="46749" rIns="93497" bIns="46749" numCol="1" anchor="t" anchorCtr="0" compatLnSpc="1">
            <a:prstTxWarp prst="textNoShape">
              <a:avLst/>
            </a:prstTxWarp>
          </a:bodyPr>
          <a:lstStyle>
            <a:lvl1pPr algn="r">
              <a:defRPr sz="1200"/>
            </a:lvl1pPr>
          </a:lstStyle>
          <a:p>
            <a:pPr>
              <a:defRPr/>
            </a:pPr>
            <a:fld id="{DB63481F-CEE8-419E-B548-C4C2CD6A0A08}" type="datetimeFigureOut">
              <a:rPr lang="en-US"/>
              <a:pPr>
                <a:defRPr/>
              </a:pPr>
              <a:t>09/30/2013</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3497" tIns="46749" rIns="93497" bIns="467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55938" cy="465138"/>
          </a:xfrm>
          <a:prstGeom prst="rect">
            <a:avLst/>
          </a:prstGeom>
        </p:spPr>
        <p:txBody>
          <a:bodyPr vert="horz" wrap="square" lIns="93497" tIns="46749" rIns="93497" bIns="46749" numCol="1" anchor="b" anchorCtr="0" compatLnSpc="1">
            <a:prstTxWarp prst="textNoShape">
              <a:avLst/>
            </a:prstTxWarp>
          </a:bodyPr>
          <a:lstStyle>
            <a:lvl1pPr>
              <a:defRPr sz="1200"/>
            </a:lvl1pPr>
          </a:lstStyle>
          <a:p>
            <a:pPr>
              <a:defRPr/>
            </a:pPr>
            <a:endParaRPr lang="en-IN"/>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a:defRPr sz="1200"/>
            </a:lvl1pPr>
          </a:lstStyle>
          <a:p>
            <a:pPr>
              <a:defRPr/>
            </a:pPr>
            <a:fld id="{00447EF7-AC28-47CA-95A6-B274B11749D3}"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0" y="708025"/>
            <a:ext cx="0" cy="0"/>
          </a:xfrm>
          <a:noFill/>
          <a:ln>
            <a:solidFill>
              <a:srgbClr val="000000"/>
            </a:solidFill>
            <a:miter lim="800000"/>
            <a:headEnd/>
            <a:tailEnd/>
          </a:ln>
        </p:spPr>
      </p:sp>
      <p:sp>
        <p:nvSpPr>
          <p:cNvPr id="93187" name="Notes Placeholder 2"/>
          <p:cNvSpPr>
            <a:spLocks noGrp="1"/>
          </p:cNvSpPr>
          <p:nvPr>
            <p:ph type="body" idx="1"/>
          </p:nvPr>
        </p:nvSpPr>
        <p:spPr bwMode="auto">
          <a:xfrm>
            <a:off x="704850" y="4421188"/>
            <a:ext cx="5641975" cy="4187825"/>
          </a:xfrm>
          <a:noFill/>
        </p:spPr>
        <p:txBody>
          <a:bodyPr wrap="square" lIns="0" tIns="0" rIns="0" bIns="0"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bwMode="auto">
          <a:xfrm>
            <a:off x="1200150" y="708025"/>
            <a:ext cx="4654550" cy="3490913"/>
          </a:xfrm>
          <a:solidFill>
            <a:srgbClr val="FFFFFF"/>
          </a:solidFill>
          <a:ln>
            <a:solidFill>
              <a:srgbClr val="000000"/>
            </a:solidFill>
            <a:miter lim="800000"/>
            <a:headEnd/>
            <a:tailEnd/>
          </a:ln>
        </p:spPr>
      </p:sp>
      <p:sp>
        <p:nvSpPr>
          <p:cNvPr id="9421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IN"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bwMode="auto">
          <a:xfrm>
            <a:off x="1175544" y="707879"/>
            <a:ext cx="4702175" cy="3490913"/>
          </a:xfrm>
          <a:solidFill>
            <a:srgbClr val="FFFFFF"/>
          </a:solidFill>
          <a:ln>
            <a:solidFill>
              <a:srgbClr val="000000"/>
            </a:solidFill>
            <a:miter lim="800000"/>
            <a:headEnd/>
            <a:tailEnd/>
          </a:ln>
        </p:spPr>
      </p:sp>
      <p:sp>
        <p:nvSpPr>
          <p:cNvPr id="9421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IN"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1FEEDAA-E75A-41CE-A91F-4C7AFF66EA2A}" type="datetime1">
              <a:rPr lang="en-US"/>
              <a:pPr>
                <a:defRPr/>
              </a:pPr>
              <a:t>09/30/2013</a:t>
            </a:fld>
            <a:endParaRPr lang="en-IN"/>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IN"/>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99E99537-50E8-41E3-A3D1-C693429E8BA4}"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840CEFC-38C8-4042-8D9A-23E585CA5C28}" type="datetime1">
              <a:rPr lang="en-US"/>
              <a:pPr>
                <a:defRPr/>
              </a:pPr>
              <a:t>09/30/2013</a:t>
            </a:fld>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D4CA3D45-AD35-4D70-87DD-17C64BB0EB7E}"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44D13D0-8592-4333-B8F4-04531AF89B05}" type="datetime1">
              <a:rPr lang="en-US"/>
              <a:pPr>
                <a:defRPr/>
              </a:pPr>
              <a:t>09/30/2013</a:t>
            </a:fld>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D0455037-F765-4178-B301-35BFE34DB97F}"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4676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81D9B9B-9A37-4897-8002-005B22BA362B}" type="datetime1">
              <a:rPr lang="en-US"/>
              <a:pPr>
                <a:defRPr/>
              </a:pPr>
              <a:t>09/30/2013</a:t>
            </a:fld>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C88BC6AC-4941-457F-90E5-D13F4E09C98A}"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686988-5A6D-4763-921E-C6A1A7EE39A7}" type="datetime1">
              <a:rPr lang="en-US"/>
              <a:pPr>
                <a:defRPr/>
              </a:pPr>
              <a:t>09/30/2013</a:t>
            </a:fld>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A72026DB-6582-4CBD-B2E2-8F2E23E15500}"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722EC8E0-112A-44A6-860C-A8AE8AFAA208}" type="datetime1">
              <a:rPr lang="en-US"/>
              <a:pPr>
                <a:defRPr/>
              </a:pPr>
              <a:t>09/30/2013</a:t>
            </a:fld>
            <a:endParaRPr lang="en-IN"/>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IN"/>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3473DE2-E0F1-4588-B5E3-A7D369B6BE21}"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34C1DC9-FFEF-431B-AFA1-5AA908F0E660}" type="datetime1">
              <a:rPr lang="en-US"/>
              <a:pPr>
                <a:defRPr/>
              </a:pPr>
              <a:t>09/30/2013</a:t>
            </a:fld>
            <a:endParaRPr lang="en-IN"/>
          </a:p>
        </p:txBody>
      </p:sp>
      <p:sp>
        <p:nvSpPr>
          <p:cNvPr id="6" name="Footer Placeholder 2"/>
          <p:cNvSpPr>
            <a:spLocks noGrp="1"/>
          </p:cNvSpPr>
          <p:nvPr>
            <p:ph type="ftr" sz="quarter" idx="11"/>
          </p:nvPr>
        </p:nvSpPr>
        <p:spPr/>
        <p:txBody>
          <a:bodyPr/>
          <a:lstStyle>
            <a:lvl1pPr>
              <a:defRPr/>
            </a:lvl1pPr>
          </a:lstStyle>
          <a:p>
            <a:pPr>
              <a:defRPr/>
            </a:pPr>
            <a:endParaRPr lang="en-IN"/>
          </a:p>
        </p:txBody>
      </p:sp>
      <p:sp>
        <p:nvSpPr>
          <p:cNvPr id="7" name="Slide Number Placeholder 22"/>
          <p:cNvSpPr>
            <a:spLocks noGrp="1"/>
          </p:cNvSpPr>
          <p:nvPr>
            <p:ph type="sldNum" sz="quarter" idx="12"/>
          </p:nvPr>
        </p:nvSpPr>
        <p:spPr/>
        <p:txBody>
          <a:bodyPr/>
          <a:lstStyle>
            <a:lvl1pPr>
              <a:defRPr/>
            </a:lvl1pPr>
          </a:lstStyle>
          <a:p>
            <a:pPr>
              <a:defRPr/>
            </a:pPr>
            <a:fld id="{9E848616-D15E-45EF-9DC1-7C4B274CB41C}"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B992EAD4-87F8-499B-9109-21A8118B75CE}" type="datetime1">
              <a:rPr lang="en-US"/>
              <a:pPr>
                <a:defRPr/>
              </a:pPr>
              <a:t>09/30/2013</a:t>
            </a:fld>
            <a:endParaRPr lang="en-IN"/>
          </a:p>
        </p:txBody>
      </p:sp>
      <p:sp>
        <p:nvSpPr>
          <p:cNvPr id="8" name="Footer Placeholder 2"/>
          <p:cNvSpPr>
            <a:spLocks noGrp="1"/>
          </p:cNvSpPr>
          <p:nvPr>
            <p:ph type="ftr" sz="quarter" idx="11"/>
          </p:nvPr>
        </p:nvSpPr>
        <p:spPr/>
        <p:txBody>
          <a:bodyPr/>
          <a:lstStyle>
            <a:lvl1pPr>
              <a:defRPr/>
            </a:lvl1pPr>
          </a:lstStyle>
          <a:p>
            <a:pPr>
              <a:defRPr/>
            </a:pPr>
            <a:endParaRPr lang="en-IN"/>
          </a:p>
        </p:txBody>
      </p:sp>
      <p:sp>
        <p:nvSpPr>
          <p:cNvPr id="9" name="Slide Number Placeholder 22"/>
          <p:cNvSpPr>
            <a:spLocks noGrp="1"/>
          </p:cNvSpPr>
          <p:nvPr>
            <p:ph type="sldNum" sz="quarter" idx="12"/>
          </p:nvPr>
        </p:nvSpPr>
        <p:spPr/>
        <p:txBody>
          <a:bodyPr/>
          <a:lstStyle>
            <a:lvl1pPr>
              <a:defRPr/>
            </a:lvl1pPr>
          </a:lstStyle>
          <a:p>
            <a:pPr>
              <a:defRPr/>
            </a:pPr>
            <a:fld id="{76869EC9-C092-42EA-9572-013627562A5A}"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8A23CCB-E977-40C5-B2FD-246A934E80DD}" type="datetime1">
              <a:rPr lang="en-US"/>
              <a:pPr>
                <a:defRPr/>
              </a:pPr>
              <a:t>09/30/2013</a:t>
            </a:fld>
            <a:endParaRPr lang="en-IN"/>
          </a:p>
        </p:txBody>
      </p:sp>
      <p:sp>
        <p:nvSpPr>
          <p:cNvPr id="4" name="Footer Placeholder 2"/>
          <p:cNvSpPr>
            <a:spLocks noGrp="1"/>
          </p:cNvSpPr>
          <p:nvPr>
            <p:ph type="ftr" sz="quarter" idx="11"/>
          </p:nvPr>
        </p:nvSpPr>
        <p:spPr/>
        <p:txBody>
          <a:bodyPr/>
          <a:lstStyle>
            <a:lvl1pPr>
              <a:defRPr/>
            </a:lvl1pPr>
          </a:lstStyle>
          <a:p>
            <a:pPr>
              <a:defRPr/>
            </a:pPr>
            <a:endParaRPr lang="en-IN"/>
          </a:p>
        </p:txBody>
      </p:sp>
      <p:sp>
        <p:nvSpPr>
          <p:cNvPr id="5" name="Slide Number Placeholder 22"/>
          <p:cNvSpPr>
            <a:spLocks noGrp="1"/>
          </p:cNvSpPr>
          <p:nvPr>
            <p:ph type="sldNum" sz="quarter" idx="12"/>
          </p:nvPr>
        </p:nvSpPr>
        <p:spPr/>
        <p:txBody>
          <a:bodyPr/>
          <a:lstStyle>
            <a:lvl1pPr>
              <a:defRPr/>
            </a:lvl1pPr>
          </a:lstStyle>
          <a:p>
            <a:pPr>
              <a:defRPr/>
            </a:pPr>
            <a:fld id="{4D50EEB6-F148-4E09-AE43-B2FB28DB7E47}"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BFF09E4-E06F-44AD-BDB2-C493D45E9B30}" type="datetime1">
              <a:rPr lang="en-US"/>
              <a:pPr>
                <a:defRPr/>
              </a:pPr>
              <a:t>09/30/2013</a:t>
            </a:fld>
            <a:endParaRPr lang="en-IN"/>
          </a:p>
        </p:txBody>
      </p:sp>
      <p:sp>
        <p:nvSpPr>
          <p:cNvPr id="3" name="Footer Placeholder 2"/>
          <p:cNvSpPr>
            <a:spLocks noGrp="1"/>
          </p:cNvSpPr>
          <p:nvPr>
            <p:ph type="ftr" sz="quarter" idx="11"/>
          </p:nvPr>
        </p:nvSpPr>
        <p:spPr/>
        <p:txBody>
          <a:bodyPr/>
          <a:lstStyle>
            <a:lvl1pPr>
              <a:defRPr/>
            </a:lvl1pPr>
          </a:lstStyle>
          <a:p>
            <a:pPr>
              <a:defRPr/>
            </a:pPr>
            <a:endParaRPr lang="en-IN"/>
          </a:p>
        </p:txBody>
      </p:sp>
      <p:sp>
        <p:nvSpPr>
          <p:cNvPr id="4" name="Slide Number Placeholder 22"/>
          <p:cNvSpPr>
            <a:spLocks noGrp="1"/>
          </p:cNvSpPr>
          <p:nvPr>
            <p:ph type="sldNum" sz="quarter" idx="12"/>
          </p:nvPr>
        </p:nvSpPr>
        <p:spPr/>
        <p:txBody>
          <a:bodyPr/>
          <a:lstStyle>
            <a:lvl1pPr>
              <a:defRPr/>
            </a:lvl1pPr>
          </a:lstStyle>
          <a:p>
            <a:pPr>
              <a:defRPr/>
            </a:pPr>
            <a:fld id="{94E5F398-A9E6-4B34-BA25-599D6DAE6A15}"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a:lvl1pPr>
          </a:lstStyle>
          <a:p>
            <a:pPr>
              <a:defRPr/>
            </a:pPr>
            <a:fld id="{E20CDE2C-9FA4-4695-B522-695A751F7124}" type="datetime1">
              <a:rPr lang="en-US"/>
              <a:pPr>
                <a:defRPr/>
              </a:pPr>
              <a:t>09/30/2013</a:t>
            </a:fld>
            <a:endParaRPr lang="en-IN"/>
          </a:p>
        </p:txBody>
      </p:sp>
      <p:sp>
        <p:nvSpPr>
          <p:cNvPr id="13" name="Slide Number Placeholder 21"/>
          <p:cNvSpPr>
            <a:spLocks noGrp="1"/>
          </p:cNvSpPr>
          <p:nvPr>
            <p:ph type="sldNum" sz="quarter" idx="11"/>
          </p:nvPr>
        </p:nvSpPr>
        <p:spPr/>
        <p:txBody>
          <a:bodyPr/>
          <a:lstStyle>
            <a:lvl1pPr>
              <a:defRPr/>
            </a:lvl1pPr>
          </a:lstStyle>
          <a:p>
            <a:pPr>
              <a:defRPr/>
            </a:pPr>
            <a:fld id="{42CBA805-015A-4C39-AEEF-AAB28BA53FF8}" type="slidenum">
              <a:rPr lang="en-IN"/>
              <a:pPr>
                <a:defRPr/>
              </a:pPr>
              <a:t>‹#›</a:t>
            </a:fld>
            <a:endParaRPr lang="en-IN"/>
          </a:p>
        </p:txBody>
      </p:sp>
      <p:sp>
        <p:nvSpPr>
          <p:cNvPr id="14" name="Footer Placeholder 22"/>
          <p:cNvSpPr>
            <a:spLocks noGrp="1"/>
          </p:cNvSpPr>
          <p:nvPr>
            <p:ph type="ftr" sz="quarter" idx="12"/>
          </p:nvPr>
        </p:nvSpPr>
        <p:spPr/>
        <p:txBody>
          <a:bodyPr/>
          <a:lstStyle>
            <a:lvl1pPr>
              <a:defRPr/>
            </a:lvl1pPr>
          </a:lstStyle>
          <a:p>
            <a:pPr>
              <a:defRPr/>
            </a:pPr>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a:lvl1pPr>
          </a:lstStyle>
          <a:p>
            <a:pPr>
              <a:defRPr/>
            </a:pPr>
            <a:fld id="{AA349D35-039A-4AD6-BA59-17F1BC7738B1}" type="datetime1">
              <a:rPr lang="en-US"/>
              <a:pPr>
                <a:defRPr/>
              </a:pPr>
              <a:t>09/30/2013</a:t>
            </a:fld>
            <a:endParaRPr lang="en-IN"/>
          </a:p>
        </p:txBody>
      </p:sp>
      <p:sp>
        <p:nvSpPr>
          <p:cNvPr id="13" name="Slide Number Placeholder 17"/>
          <p:cNvSpPr>
            <a:spLocks noGrp="1"/>
          </p:cNvSpPr>
          <p:nvPr>
            <p:ph type="sldNum" sz="quarter" idx="11"/>
          </p:nvPr>
        </p:nvSpPr>
        <p:spPr/>
        <p:txBody>
          <a:bodyPr/>
          <a:lstStyle>
            <a:lvl1pPr>
              <a:defRPr/>
            </a:lvl1pPr>
          </a:lstStyle>
          <a:p>
            <a:pPr>
              <a:defRPr/>
            </a:pPr>
            <a:fld id="{115A28F2-0CD4-4301-80B9-DF7F8E064564}" type="slidenum">
              <a:rPr lang="en-IN"/>
              <a:pPr>
                <a:defRPr/>
              </a:pPr>
              <a:t>‹#›</a:t>
            </a:fld>
            <a:endParaRPr lang="en-IN"/>
          </a:p>
        </p:txBody>
      </p:sp>
      <p:sp>
        <p:nvSpPr>
          <p:cNvPr id="14" name="Footer Placeholder 20"/>
          <p:cNvSpPr>
            <a:spLocks noGrp="1"/>
          </p:cNvSpPr>
          <p:nvPr>
            <p:ph type="ftr" sz="quarter" idx="12"/>
          </p:nvPr>
        </p:nvSpPr>
        <p:spPr/>
        <p:txBody>
          <a:bodyPr/>
          <a:lstStyle>
            <a:lvl1pPr>
              <a:defRPr/>
            </a:lvl1pPr>
          </a:lstStyle>
          <a:p>
            <a:pPr>
              <a:defRPr/>
            </a:pPr>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3076"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pPr>
              <a:defRPr/>
            </a:pPr>
            <a:fld id="{0EA9BCD2-147C-4C31-BC32-43D2ADE60176}" type="datetime1">
              <a:rPr lang="en-US"/>
              <a:pPr>
                <a:defRPr/>
              </a:pPr>
              <a:t>09/30/2013</a:t>
            </a:fld>
            <a:endParaRPr lang="en-IN"/>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defRPr>
            </a:lvl1pPr>
          </a:lstStyle>
          <a:p>
            <a:pPr>
              <a:defRPr/>
            </a:pPr>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pPr>
              <a:defRPr/>
            </a:pPr>
            <a:fld id="{71D8DB1D-5F09-4F8B-AB49-EAE2E372CDF6}"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766" r:id="rId1"/>
    <p:sldLayoutId id="2147483758" r:id="rId2"/>
    <p:sldLayoutId id="2147483767" r:id="rId3"/>
    <p:sldLayoutId id="2147483759" r:id="rId4"/>
    <p:sldLayoutId id="2147483760" r:id="rId5"/>
    <p:sldLayoutId id="2147483761" r:id="rId6"/>
    <p:sldLayoutId id="2147483762" r:id="rId7"/>
    <p:sldLayoutId id="2147483768" r:id="rId8"/>
    <p:sldLayoutId id="2147483769" r:id="rId9"/>
    <p:sldLayoutId id="2147483763" r:id="rId10"/>
    <p:sldLayoutId id="2147483764" r:id="rId11"/>
    <p:sldLayoutId id="2147483765" r:id="rId12"/>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9.xml"/><Relationship Id="rId7" Type="http://schemas.openxmlformats.org/officeDocument/2006/relationships/image" Target="../media/image32.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diagramColors" Target="../diagrams/colors19.xml"/><Relationship Id="rId10" Type="http://schemas.openxmlformats.org/officeDocument/2006/relationships/image" Target="../media/image35.jpeg"/><Relationship Id="rId4" Type="http://schemas.openxmlformats.org/officeDocument/2006/relationships/diagramQuickStyle" Target="../diagrams/quickStyle19.xml"/><Relationship Id="rId9" Type="http://schemas.openxmlformats.org/officeDocument/2006/relationships/image" Target="../media/image34.jpeg"/></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ElectionExpeditureMonitoring22072013.pdf"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mailto:malay.mallick@eci.gov.in" TargetMode="External"/><Relationship Id="rId2" Type="http://schemas.openxmlformats.org/officeDocument/2006/relationships/hyperlink" Target="mailto:avinash.kr@eci.gov.in" TargetMode="External"/><Relationship Id="rId1" Type="http://schemas.openxmlformats.org/officeDocument/2006/relationships/slideLayout" Target="../slideLayouts/slideLayout2.xml"/><Relationship Id="rId4" Type="http://schemas.openxmlformats.org/officeDocument/2006/relationships/hyperlink" Target="mailto:prasana.dash@eci.gov.in" TargetMode="External"/></Relationships>
</file>

<file path=ppt/slides/_rels/slide1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5.xm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72026DB-6582-4CBD-B2E2-8F2E23E15500}" type="slidenum">
              <a:rPr lang="en-IN" smtClean="0"/>
              <a:pPr>
                <a:defRPr/>
              </a:pPr>
              <a:t>1</a:t>
            </a:fld>
            <a:endParaRPr lang="en-IN"/>
          </a:p>
        </p:txBody>
      </p:sp>
      <p:pic>
        <p:nvPicPr>
          <p:cNvPr id="108546" name="Picture 2" descr="C:\Users\abc\Downloads\Outside Board Design.jpg"/>
          <p:cNvPicPr>
            <a:picLocks noChangeAspect="1" noChangeArrowheads="1"/>
          </p:cNvPicPr>
          <p:nvPr/>
        </p:nvPicPr>
        <p:blipFill>
          <a:blip r:embed="rId2"/>
          <a:srcRect/>
          <a:stretch>
            <a:fillRect/>
          </a:stretch>
        </p:blipFill>
        <p:spPr bwMode="auto">
          <a:xfrm>
            <a:off x="0" y="-71462"/>
            <a:ext cx="9144000" cy="69294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2547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IN" sz="3600" dirty="0" smtClean="0">
                <a:latin typeface="Aharoni" pitchFamily="2" charset="-79"/>
                <a:cs typeface="Aharoni" pitchFamily="2" charset="-79"/>
              </a:rPr>
              <a:t> DURING LAST LOK SABHA ELECTION</a:t>
            </a:r>
          </a:p>
        </p:txBody>
      </p:sp>
      <p:graphicFrame>
        <p:nvGraphicFramePr>
          <p:cNvPr id="4" name="Content Placeholder 3"/>
          <p:cNvGraphicFramePr>
            <a:graphicFrameLocks/>
          </p:cNvGraphicFramePr>
          <p:nvPr/>
        </p:nvGraphicFramePr>
        <p:xfrm>
          <a:off x="142875" y="1643063"/>
          <a:ext cx="8643998" cy="4927749"/>
        </p:xfrm>
        <a:graphic>
          <a:graphicData uri="http://schemas.openxmlformats.org/drawingml/2006/table">
            <a:tbl>
              <a:tblPr firstRow="1" bandRow="1">
                <a:tableStyleId>{5C22544A-7EE6-4342-B048-85BDC9FD1C3A}</a:tableStyleId>
              </a:tblPr>
              <a:tblGrid>
                <a:gridCol w="681972"/>
                <a:gridCol w="6563983"/>
                <a:gridCol w="1398043"/>
              </a:tblGrid>
              <a:tr h="797676">
                <a:tc>
                  <a:txBody>
                    <a:bodyPr/>
                    <a:lstStyle/>
                    <a:p>
                      <a:pPr algn="ctr"/>
                      <a:r>
                        <a:rPr lang="en-IN" sz="1900" b="1" dirty="0" smtClean="0"/>
                        <a:t>S. </a:t>
                      </a:r>
                    </a:p>
                    <a:p>
                      <a:pPr algn="ctr"/>
                      <a:r>
                        <a:rPr lang="en-IN" sz="1900" b="1" dirty="0" smtClean="0"/>
                        <a:t>No.</a:t>
                      </a:r>
                      <a:endParaRPr lang="en-IN" sz="1900" b="1" dirty="0"/>
                    </a:p>
                  </a:txBody>
                  <a:tcPr/>
                </a:tc>
                <a:tc>
                  <a:txBody>
                    <a:bodyPr/>
                    <a:lstStyle/>
                    <a:p>
                      <a:pPr algn="ctr"/>
                      <a:r>
                        <a:rPr lang="en-IN" sz="1900" b="1" dirty="0" smtClean="0"/>
                        <a:t>Description</a:t>
                      </a:r>
                      <a:endParaRPr lang="en-IN" sz="1900" b="1" dirty="0"/>
                    </a:p>
                  </a:txBody>
                  <a:tcPr/>
                </a:tc>
                <a:tc>
                  <a:txBody>
                    <a:bodyPr/>
                    <a:lstStyle/>
                    <a:p>
                      <a:pPr algn="ctr"/>
                      <a:r>
                        <a:rPr lang="en-IN" sz="1900" b="1" dirty="0" smtClean="0"/>
                        <a:t>Numbers</a:t>
                      </a:r>
                      <a:endParaRPr lang="en-IN" sz="1900" b="1" dirty="0"/>
                    </a:p>
                  </a:txBody>
                  <a:tcPr/>
                </a:tc>
              </a:tr>
              <a:tr h="488209">
                <a:tc>
                  <a:txBody>
                    <a:bodyPr/>
                    <a:lstStyle/>
                    <a:p>
                      <a:r>
                        <a:rPr lang="en-IN" sz="1900" b="1" dirty="0" smtClean="0"/>
                        <a:t>1.</a:t>
                      </a:r>
                      <a:endParaRPr lang="en-IN" sz="1900" b="1" dirty="0"/>
                    </a:p>
                  </a:txBody>
                  <a:tcPr/>
                </a:tc>
                <a:tc>
                  <a:txBody>
                    <a:bodyPr/>
                    <a:lstStyle/>
                    <a:p>
                      <a:r>
                        <a:rPr lang="en-IN" sz="1900" b="1" dirty="0" smtClean="0"/>
                        <a:t>Number</a:t>
                      </a:r>
                      <a:r>
                        <a:rPr lang="en-IN" sz="1900" b="1" baseline="0" dirty="0" smtClean="0"/>
                        <a:t> of cases registered under Excise Act</a:t>
                      </a:r>
                    </a:p>
                    <a:p>
                      <a:r>
                        <a:rPr lang="en-IN" sz="1900" b="1" baseline="0" dirty="0" smtClean="0"/>
                        <a:t>Number of persons arrested in this regard</a:t>
                      </a:r>
                      <a:endParaRPr lang="en-IN" sz="1900" b="1" dirty="0"/>
                    </a:p>
                  </a:txBody>
                  <a:tcPr/>
                </a:tc>
                <a:tc>
                  <a:txBody>
                    <a:bodyPr/>
                    <a:lstStyle/>
                    <a:p>
                      <a:pPr algn="r"/>
                      <a:r>
                        <a:rPr lang="en-IN" sz="1900" b="1" dirty="0" smtClean="0"/>
                        <a:t>335</a:t>
                      </a:r>
                    </a:p>
                    <a:p>
                      <a:pPr algn="r"/>
                      <a:r>
                        <a:rPr lang="en-IN" sz="1900" b="1" dirty="0" smtClean="0"/>
                        <a:t>341</a:t>
                      </a:r>
                      <a:endParaRPr lang="en-IN" sz="1900" b="1" dirty="0"/>
                    </a:p>
                  </a:txBody>
                  <a:tcPr/>
                </a:tc>
              </a:tr>
              <a:tr h="488209">
                <a:tc>
                  <a:txBody>
                    <a:bodyPr/>
                    <a:lstStyle/>
                    <a:p>
                      <a:r>
                        <a:rPr lang="en-IN" sz="1900" b="1" dirty="0" smtClean="0"/>
                        <a:t>2.</a:t>
                      </a:r>
                      <a:endParaRPr lang="en-IN" sz="1900" b="1" dirty="0"/>
                    </a:p>
                  </a:txBody>
                  <a:tcPr/>
                </a:tc>
                <a:tc>
                  <a:txBody>
                    <a:bodyPr/>
                    <a:lstStyle/>
                    <a:p>
                      <a:r>
                        <a:rPr lang="en-IN" sz="1900" b="1" dirty="0" smtClean="0"/>
                        <a:t>Number of vehicles seized found transporting liquor</a:t>
                      </a:r>
                      <a:endParaRPr lang="en-IN" sz="1900" b="1" dirty="0"/>
                    </a:p>
                  </a:txBody>
                  <a:tcPr/>
                </a:tc>
                <a:tc>
                  <a:txBody>
                    <a:bodyPr/>
                    <a:lstStyle/>
                    <a:p>
                      <a:pPr algn="r"/>
                      <a:r>
                        <a:rPr lang="en-IN" sz="1900" b="1" dirty="0" smtClean="0"/>
                        <a:t>23</a:t>
                      </a:r>
                      <a:endParaRPr lang="en-IN" sz="1900" b="1" dirty="0"/>
                    </a:p>
                  </a:txBody>
                  <a:tcPr/>
                </a:tc>
              </a:tr>
              <a:tr h="488209">
                <a:tc>
                  <a:txBody>
                    <a:bodyPr/>
                    <a:lstStyle/>
                    <a:p>
                      <a:r>
                        <a:rPr lang="en-IN" sz="1900" b="1" dirty="0" smtClean="0"/>
                        <a:t>3.</a:t>
                      </a:r>
                      <a:endParaRPr lang="en-IN" sz="1900" b="1" dirty="0"/>
                    </a:p>
                  </a:txBody>
                  <a:tcPr/>
                </a:tc>
                <a:tc>
                  <a:txBody>
                    <a:bodyPr/>
                    <a:lstStyle/>
                    <a:p>
                      <a:r>
                        <a:rPr lang="en-IN" sz="1900" b="1" dirty="0" smtClean="0"/>
                        <a:t>Cases registered under Defacement</a:t>
                      </a:r>
                      <a:r>
                        <a:rPr lang="en-IN" sz="1900" b="1" baseline="0" dirty="0" smtClean="0"/>
                        <a:t> of Property Act, 2007</a:t>
                      </a:r>
                    </a:p>
                    <a:p>
                      <a:r>
                        <a:rPr lang="en-IN" sz="1900" b="1" dirty="0" smtClean="0"/>
                        <a:t>Number</a:t>
                      </a:r>
                      <a:r>
                        <a:rPr lang="en-IN" sz="1900" b="1" baseline="0" dirty="0" smtClean="0"/>
                        <a:t> of person arrested in this regard</a:t>
                      </a:r>
                      <a:endParaRPr lang="en-IN" sz="1900" b="1" dirty="0"/>
                    </a:p>
                  </a:txBody>
                  <a:tcPr/>
                </a:tc>
                <a:tc>
                  <a:txBody>
                    <a:bodyPr/>
                    <a:lstStyle/>
                    <a:p>
                      <a:pPr algn="r"/>
                      <a:r>
                        <a:rPr lang="en-IN" sz="1900" b="1" dirty="0" smtClean="0"/>
                        <a:t>348</a:t>
                      </a:r>
                    </a:p>
                    <a:p>
                      <a:pPr algn="r"/>
                      <a:r>
                        <a:rPr lang="en-IN" sz="1900" b="1" dirty="0" smtClean="0"/>
                        <a:t>265</a:t>
                      </a:r>
                      <a:endParaRPr lang="en-IN" sz="1900" b="1" dirty="0"/>
                    </a:p>
                  </a:txBody>
                  <a:tcPr/>
                </a:tc>
              </a:tr>
              <a:tr h="144359">
                <a:tc>
                  <a:txBody>
                    <a:bodyPr/>
                    <a:lstStyle/>
                    <a:p>
                      <a:r>
                        <a:rPr lang="en-IN" sz="1900" b="1" dirty="0" smtClean="0"/>
                        <a:t>4.</a:t>
                      </a:r>
                      <a:endParaRPr lang="en-IN" sz="1900" b="1" dirty="0"/>
                    </a:p>
                  </a:txBody>
                  <a:tcPr/>
                </a:tc>
                <a:tc>
                  <a:txBody>
                    <a:bodyPr/>
                    <a:lstStyle/>
                    <a:p>
                      <a:r>
                        <a:rPr lang="en-IN" sz="1900" b="1" dirty="0" smtClean="0"/>
                        <a:t>Number of Vehicles seized</a:t>
                      </a:r>
                      <a:r>
                        <a:rPr lang="en-IN" sz="1900" b="1" baseline="0" dirty="0" smtClean="0"/>
                        <a:t> for violation of Model Code of Conduct.</a:t>
                      </a:r>
                      <a:endParaRPr lang="en-IN" sz="1900" b="1" dirty="0"/>
                    </a:p>
                  </a:txBody>
                  <a:tcPr/>
                </a:tc>
                <a:tc>
                  <a:txBody>
                    <a:bodyPr/>
                    <a:lstStyle/>
                    <a:p>
                      <a:pPr algn="r"/>
                      <a:r>
                        <a:rPr lang="en-IN" sz="1900" b="1" dirty="0" smtClean="0"/>
                        <a:t>875</a:t>
                      </a:r>
                      <a:endParaRPr lang="en-IN" sz="1900" b="1" dirty="0"/>
                    </a:p>
                  </a:txBody>
                  <a:tcPr/>
                </a:tc>
              </a:tr>
              <a:tr h="487713">
                <a:tc>
                  <a:txBody>
                    <a:bodyPr/>
                    <a:lstStyle/>
                    <a:p>
                      <a:r>
                        <a:rPr lang="en-IN" sz="1900" b="1" dirty="0" smtClean="0"/>
                        <a:t>5.</a:t>
                      </a:r>
                      <a:endParaRPr lang="en-IN" sz="1900" b="1" dirty="0"/>
                    </a:p>
                  </a:txBody>
                  <a:tcPr/>
                </a:tc>
                <a:tc>
                  <a:txBody>
                    <a:bodyPr/>
                    <a:lstStyle/>
                    <a:p>
                      <a:r>
                        <a:rPr lang="en-IN" sz="1900" b="1" dirty="0" smtClean="0"/>
                        <a:t>Number of Loud speakers seized for violation of MCC</a:t>
                      </a:r>
                      <a:endParaRPr lang="en-IN" sz="1900" b="1" dirty="0"/>
                    </a:p>
                  </a:txBody>
                  <a:tcPr/>
                </a:tc>
                <a:tc>
                  <a:txBody>
                    <a:bodyPr/>
                    <a:lstStyle/>
                    <a:p>
                      <a:pPr algn="r"/>
                      <a:r>
                        <a:rPr lang="en-IN" sz="1900" b="1" dirty="0" smtClean="0"/>
                        <a:t>09</a:t>
                      </a:r>
                      <a:endParaRPr lang="en-IN" sz="1900" b="1" dirty="0"/>
                    </a:p>
                  </a:txBody>
                  <a:tcPr/>
                </a:tc>
              </a:tr>
              <a:tr h="487713">
                <a:tc>
                  <a:txBody>
                    <a:bodyPr/>
                    <a:lstStyle/>
                    <a:p>
                      <a:r>
                        <a:rPr lang="en-IN" sz="1900" b="1" dirty="0" smtClean="0"/>
                        <a:t>6.</a:t>
                      </a:r>
                      <a:endParaRPr lang="en-IN" sz="1900" b="1" dirty="0"/>
                    </a:p>
                  </a:txBody>
                  <a:tcPr/>
                </a:tc>
                <a:tc>
                  <a:txBody>
                    <a:bodyPr/>
                    <a:lstStyle/>
                    <a:p>
                      <a:r>
                        <a:rPr lang="en-IN" sz="1900" b="1" dirty="0" smtClean="0"/>
                        <a:t>Action taken under Preventive Sections</a:t>
                      </a:r>
                      <a:r>
                        <a:rPr lang="en-IN" sz="1900" b="1" baseline="0" dirty="0" smtClean="0"/>
                        <a:t> </a:t>
                      </a:r>
                      <a:endParaRPr lang="en-IN" sz="1900" b="1" dirty="0"/>
                    </a:p>
                  </a:txBody>
                  <a:tcPr/>
                </a:tc>
                <a:tc>
                  <a:txBody>
                    <a:bodyPr/>
                    <a:lstStyle/>
                    <a:p>
                      <a:pPr algn="r"/>
                      <a:r>
                        <a:rPr lang="en-IN" sz="1900" b="1" dirty="0" smtClean="0"/>
                        <a:t>1821</a:t>
                      </a:r>
                      <a:endParaRPr lang="en-IN" sz="1900" b="1" dirty="0"/>
                    </a:p>
                  </a:txBody>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02"/>
            <a:ext cx="8229600" cy="182880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2600" b="1" cap="none" dirty="0" smtClean="0"/>
              <a:t>NEIGHBOURING DISTRICTS OF OTHER STATES FOR MONITORING OF INFLOW ON MONEY, LIQUOR etc. &amp; SEALING OF BORDERS ON THE EVE OF POLL</a:t>
            </a:r>
          </a:p>
        </p:txBody>
      </p:sp>
      <p:graphicFrame>
        <p:nvGraphicFramePr>
          <p:cNvPr id="4" name="Content Placeholder 3"/>
          <p:cNvGraphicFramePr>
            <a:graphicFrameLocks noGrp="1"/>
          </p:cNvGraphicFramePr>
          <p:nvPr>
            <p:ph idx="1"/>
          </p:nvPr>
        </p:nvGraphicFramePr>
        <p:xfrm>
          <a:off x="457200" y="2490798"/>
          <a:ext cx="8229600" cy="2438400"/>
        </p:xfrm>
        <a:graphic>
          <a:graphicData uri="http://schemas.openxmlformats.org/drawingml/2006/table">
            <a:tbl>
              <a:tblPr firstRow="1" bandRow="1">
                <a:tableStyleId>{5C22544A-7EE6-4342-B048-85BDC9FD1C3A}</a:tableStyleId>
              </a:tblPr>
              <a:tblGrid>
                <a:gridCol w="1143000"/>
                <a:gridCol w="2286000"/>
                <a:gridCol w="4800600"/>
              </a:tblGrid>
              <a:tr h="812800">
                <a:tc>
                  <a:txBody>
                    <a:bodyPr/>
                    <a:lstStyle/>
                    <a:p>
                      <a:r>
                        <a:rPr lang="en-US" dirty="0" smtClean="0"/>
                        <a:t>S.NO.</a:t>
                      </a:r>
                      <a:endParaRPr lang="en-US" dirty="0"/>
                    </a:p>
                  </a:txBody>
                  <a:tcPr/>
                </a:tc>
                <a:tc>
                  <a:txBody>
                    <a:bodyPr/>
                    <a:lstStyle/>
                    <a:p>
                      <a:r>
                        <a:rPr lang="en-US" dirty="0" smtClean="0"/>
                        <a:t>Name</a:t>
                      </a:r>
                      <a:r>
                        <a:rPr lang="en-US" baseline="0" dirty="0" smtClean="0"/>
                        <a:t> of State</a:t>
                      </a:r>
                      <a:endParaRPr lang="en-US" dirty="0"/>
                    </a:p>
                  </a:txBody>
                  <a:tcPr/>
                </a:tc>
                <a:tc>
                  <a:txBody>
                    <a:bodyPr/>
                    <a:lstStyle/>
                    <a:p>
                      <a:r>
                        <a:rPr lang="en-US" dirty="0" smtClean="0"/>
                        <a:t>Name</a:t>
                      </a:r>
                      <a:r>
                        <a:rPr lang="en-US" baseline="0" dirty="0" smtClean="0"/>
                        <a:t> of Neighboring District</a:t>
                      </a:r>
                      <a:endParaRPr lang="en-US" dirty="0"/>
                    </a:p>
                  </a:txBody>
                  <a:tcPr/>
                </a:tc>
              </a:tr>
              <a:tr h="812800">
                <a:tc>
                  <a:txBody>
                    <a:bodyPr/>
                    <a:lstStyle/>
                    <a:p>
                      <a:r>
                        <a:rPr lang="en-US" dirty="0" smtClean="0"/>
                        <a:t>1.</a:t>
                      </a:r>
                      <a:endParaRPr lang="en-US" dirty="0"/>
                    </a:p>
                  </a:txBody>
                  <a:tcPr/>
                </a:tc>
                <a:tc>
                  <a:txBody>
                    <a:bodyPr/>
                    <a:lstStyle/>
                    <a:p>
                      <a:r>
                        <a:rPr lang="en-US" dirty="0" smtClean="0"/>
                        <a:t>Uttar</a:t>
                      </a:r>
                      <a:r>
                        <a:rPr lang="en-US" baseline="0" dirty="0" smtClean="0"/>
                        <a:t> Pradesh</a:t>
                      </a:r>
                      <a:endParaRPr lang="en-US" dirty="0"/>
                    </a:p>
                  </a:txBody>
                  <a:tcPr/>
                </a:tc>
                <a:tc>
                  <a:txBody>
                    <a:bodyPr/>
                    <a:lstStyle/>
                    <a:p>
                      <a:r>
                        <a:rPr lang="en-US" dirty="0" smtClean="0"/>
                        <a:t>Ghaziabad, </a:t>
                      </a:r>
                      <a:r>
                        <a:rPr lang="en-US" dirty="0" err="1" smtClean="0"/>
                        <a:t>Gautam</a:t>
                      </a:r>
                      <a:r>
                        <a:rPr lang="en-US" dirty="0" smtClean="0"/>
                        <a:t> </a:t>
                      </a:r>
                      <a:r>
                        <a:rPr lang="en-US" dirty="0" err="1" smtClean="0"/>
                        <a:t>Budh</a:t>
                      </a:r>
                      <a:r>
                        <a:rPr lang="en-US" baseline="0" dirty="0" smtClean="0"/>
                        <a:t> Nagar (</a:t>
                      </a:r>
                      <a:r>
                        <a:rPr lang="en-US" baseline="0" dirty="0" err="1" smtClean="0"/>
                        <a:t>Noida</a:t>
                      </a:r>
                      <a:r>
                        <a:rPr lang="en-US" baseline="0" dirty="0" smtClean="0"/>
                        <a:t>), </a:t>
                      </a:r>
                      <a:r>
                        <a:rPr lang="en-US" baseline="0" dirty="0" err="1" smtClean="0"/>
                        <a:t>Bagpath</a:t>
                      </a:r>
                      <a:endParaRPr lang="en-US" dirty="0"/>
                    </a:p>
                  </a:txBody>
                  <a:tcPr/>
                </a:tc>
              </a:tr>
              <a:tr h="812800">
                <a:tc>
                  <a:txBody>
                    <a:bodyPr/>
                    <a:lstStyle/>
                    <a:p>
                      <a:r>
                        <a:rPr lang="en-US" dirty="0" smtClean="0"/>
                        <a:t>2.</a:t>
                      </a:r>
                      <a:endParaRPr lang="en-US" dirty="0"/>
                    </a:p>
                  </a:txBody>
                  <a:tcPr/>
                </a:tc>
                <a:tc>
                  <a:txBody>
                    <a:bodyPr/>
                    <a:lstStyle/>
                    <a:p>
                      <a:r>
                        <a:rPr lang="en-US" dirty="0" smtClean="0"/>
                        <a:t>Haryana</a:t>
                      </a:r>
                      <a:endParaRPr lang="en-US" dirty="0"/>
                    </a:p>
                  </a:txBody>
                  <a:tcPr/>
                </a:tc>
                <a:tc>
                  <a:txBody>
                    <a:bodyPr/>
                    <a:lstStyle/>
                    <a:p>
                      <a:r>
                        <a:rPr lang="en-US" dirty="0" err="1" smtClean="0"/>
                        <a:t>Gurgaon</a:t>
                      </a:r>
                      <a:r>
                        <a:rPr lang="en-US" dirty="0" smtClean="0"/>
                        <a:t>, Faridabad,</a:t>
                      </a:r>
                      <a:r>
                        <a:rPr lang="en-US" baseline="0" dirty="0" smtClean="0"/>
                        <a:t> </a:t>
                      </a:r>
                      <a:r>
                        <a:rPr lang="en-US" baseline="0" dirty="0" err="1" smtClean="0"/>
                        <a:t>Sonipat</a:t>
                      </a:r>
                      <a:r>
                        <a:rPr lang="en-US" baseline="0" dirty="0" smtClean="0"/>
                        <a:t>, </a:t>
                      </a:r>
                      <a:r>
                        <a:rPr lang="en-US" baseline="0" dirty="0" err="1" smtClean="0"/>
                        <a:t>Jhajjar</a:t>
                      </a:r>
                      <a:endParaRPr lang="en-US" dirty="0"/>
                    </a:p>
                  </a:txBody>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714396"/>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2600" b="1" cap="none" dirty="0" smtClean="0"/>
              <a:t>EXPENDITURE MONITORING</a:t>
            </a:r>
          </a:p>
        </p:txBody>
      </p:sp>
      <p:sp>
        <p:nvSpPr>
          <p:cNvPr id="78851" name="Content Placeholder 2"/>
          <p:cNvSpPr>
            <a:spLocks noGrp="1"/>
          </p:cNvSpPr>
          <p:nvPr>
            <p:ph idx="1"/>
          </p:nvPr>
        </p:nvSpPr>
        <p:spPr>
          <a:xfrm>
            <a:off x="457200" y="1066800"/>
            <a:ext cx="8229600" cy="5059363"/>
          </a:xfrm>
        </p:spPr>
        <p:txBody>
          <a:bodyPr/>
          <a:lstStyle/>
          <a:p>
            <a:pPr>
              <a:buFont typeface="Wingdings" pitchFamily="2" charset="2"/>
              <a:buNone/>
            </a:pPr>
            <a:r>
              <a:rPr lang="en-US" dirty="0" smtClean="0">
                <a:solidFill>
                  <a:srgbClr val="FF0000"/>
                </a:solidFill>
              </a:rPr>
              <a:t>	Infrastructure (Assessment and Arrangement)</a:t>
            </a:r>
          </a:p>
          <a:p>
            <a:pPr>
              <a:buFont typeface="Wingdings" pitchFamily="2" charset="2"/>
              <a:buChar char="Ø"/>
            </a:pPr>
            <a:r>
              <a:rPr lang="en-US" dirty="0" smtClean="0"/>
              <a:t>Manpower </a:t>
            </a:r>
          </a:p>
          <a:p>
            <a:pPr>
              <a:buFont typeface="Wingdings" pitchFamily="2" charset="2"/>
              <a:buChar char="Ø"/>
            </a:pPr>
            <a:r>
              <a:rPr lang="en-US" dirty="0" err="1" smtClean="0"/>
              <a:t>Videography</a:t>
            </a:r>
            <a:endParaRPr lang="en-US" dirty="0" smtClean="0"/>
          </a:p>
          <a:p>
            <a:pPr>
              <a:buFont typeface="Wingdings" pitchFamily="2" charset="2"/>
              <a:buChar char="Ø"/>
            </a:pPr>
            <a:r>
              <a:rPr lang="en-US" dirty="0" smtClean="0"/>
              <a:t>Vehicles</a:t>
            </a:r>
          </a:p>
          <a:p>
            <a:pPr>
              <a:buFont typeface="Wingdings" pitchFamily="2" charset="2"/>
              <a:buChar char="Ø"/>
            </a:pPr>
            <a:r>
              <a:rPr lang="en-US" dirty="0" smtClean="0"/>
              <a:t>T.V. with cable connection</a:t>
            </a:r>
          </a:p>
          <a:p>
            <a:pPr>
              <a:buFont typeface="Wingdings" pitchFamily="2" charset="2"/>
              <a:buChar char="Ø"/>
            </a:pPr>
            <a:r>
              <a:rPr lang="en-US" dirty="0" smtClean="0"/>
              <a:t>Radio, FM channels</a:t>
            </a:r>
          </a:p>
          <a:p>
            <a:pPr>
              <a:buFont typeface="Wingdings" pitchFamily="2" charset="2"/>
              <a:buChar char="Ø"/>
            </a:pPr>
            <a:r>
              <a:rPr lang="en-US" dirty="0" smtClean="0"/>
              <a:t>Toll free telephone lines at Control Room</a:t>
            </a:r>
          </a:p>
          <a:p>
            <a:pPr>
              <a:buFont typeface="Wingdings" pitchFamily="2" charset="2"/>
              <a:buChar char="Ø"/>
            </a:pPr>
            <a:r>
              <a:rPr lang="en-US" dirty="0" smtClean="0"/>
              <a:t>Computer/ Printers/ Scanner</a:t>
            </a:r>
          </a:p>
          <a:p>
            <a:pPr>
              <a:buFont typeface="Wingdings" pitchFamily="2" charset="2"/>
              <a:buChar char="Ø"/>
            </a:pPr>
            <a:r>
              <a:rPr lang="en-US" dirty="0" smtClean="0"/>
              <a:t>Internet Connection </a:t>
            </a:r>
          </a:p>
          <a:p>
            <a:pPr>
              <a:buFont typeface="Wingdings" pitchFamily="2" charset="2"/>
              <a:buChar char="Ø"/>
            </a:pPr>
            <a:r>
              <a:rPr lang="en-US" dirty="0" smtClean="0"/>
              <a:t>Stationery/ Registers etc</a:t>
            </a:r>
          </a:p>
          <a:p>
            <a:pPr>
              <a:buFont typeface="Wingdings" pitchFamily="2" charset="2"/>
              <a:buChar char="Ø"/>
            </a:pPr>
            <a:endParaRPr lang="en-US"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xfrm>
            <a:off x="457200" y="500042"/>
            <a:ext cx="7467600" cy="71438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2600" b="1" cap="none" dirty="0" smtClean="0"/>
              <a:t>TRAINING AND DEPLOYMENT</a:t>
            </a:r>
            <a:endParaRPr lang="en-IN" sz="2600" b="1" cap="none" dirty="0" smtClean="0"/>
          </a:p>
        </p:txBody>
      </p:sp>
      <p:sp>
        <p:nvSpPr>
          <p:cNvPr id="79875" name="Rectangle 3"/>
          <p:cNvSpPr>
            <a:spLocks noGrp="1"/>
          </p:cNvSpPr>
          <p:nvPr>
            <p:ph sz="quarter" idx="1"/>
          </p:nvPr>
        </p:nvSpPr>
        <p:spPr>
          <a:xfrm>
            <a:off x="457200" y="1428750"/>
            <a:ext cx="8115300" cy="5045075"/>
          </a:xfrm>
        </p:spPr>
        <p:txBody>
          <a:bodyPr/>
          <a:lstStyle/>
          <a:p>
            <a:pPr>
              <a:buFont typeface="Wingdings" pitchFamily="2" charset="2"/>
              <a:buNone/>
            </a:pPr>
            <a:r>
              <a:rPr lang="en-US" u="sng" smtClean="0">
                <a:solidFill>
                  <a:srgbClr val="FF0000"/>
                </a:solidFill>
              </a:rPr>
              <a:t>TRAINING – VERY IMPORTANT</a:t>
            </a:r>
          </a:p>
          <a:p>
            <a:pPr>
              <a:buFont typeface="Wingdings" pitchFamily="2" charset="2"/>
              <a:buChar char="Ø"/>
            </a:pPr>
            <a:r>
              <a:rPr lang="en-US" smtClean="0">
                <a:latin typeface="Arial Narrow" pitchFamily="34" charset="0"/>
              </a:rPr>
              <a:t>All expenditure monitoring functionaries including photographers at district level- AEO, Flying squads, SST, VVT, VST, Accounting Team, Control Room, Photographers etc (immediately after announcement of elections)</a:t>
            </a:r>
          </a:p>
          <a:p>
            <a:pPr algn="just" eaLnBrk="1" hangingPunct="1"/>
            <a:r>
              <a:rPr lang="en-US" smtClean="0">
                <a:latin typeface="Arial Narrow" pitchFamily="34" charset="0"/>
              </a:rPr>
              <a:t>Training of the officials including Police, Income Tax and Excise, deployed is to be done immediately after announcement.</a:t>
            </a:r>
          </a:p>
          <a:p>
            <a:pPr algn="just" eaLnBrk="1" hangingPunct="1"/>
            <a:r>
              <a:rPr lang="en-US" smtClean="0">
                <a:latin typeface="Arial Narrow" pitchFamily="34" charset="0"/>
              </a:rPr>
              <a:t>Officers deployed not to be given any other duty during this election process.</a:t>
            </a:r>
          </a:p>
          <a:p>
            <a:pPr algn="just" eaLnBrk="1" hangingPunct="1"/>
            <a:r>
              <a:rPr lang="en-US" smtClean="0">
                <a:latin typeface="Arial Narrow" pitchFamily="34" charset="0"/>
              </a:rPr>
              <a:t>Coordination meetings of all Nodal officers.</a:t>
            </a:r>
            <a:endParaRPr lang="en-IN" smtClean="0">
              <a:latin typeface="Arial Narrow"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7467600" cy="77472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2800" b="1" cap="none" dirty="0" smtClean="0"/>
              <a:t>EXPENDITURE MONITORING</a:t>
            </a:r>
          </a:p>
        </p:txBody>
      </p:sp>
      <p:sp>
        <p:nvSpPr>
          <p:cNvPr id="80899" name="Content Placeholder 2"/>
          <p:cNvSpPr>
            <a:spLocks noGrp="1"/>
          </p:cNvSpPr>
          <p:nvPr>
            <p:ph idx="1"/>
          </p:nvPr>
        </p:nvSpPr>
        <p:spPr>
          <a:xfrm>
            <a:off x="457200" y="1524000"/>
            <a:ext cx="8229600" cy="4602163"/>
          </a:xfrm>
        </p:spPr>
        <p:txBody>
          <a:bodyPr/>
          <a:lstStyle/>
          <a:p>
            <a:pPr>
              <a:lnSpc>
                <a:spcPct val="160000"/>
              </a:lnSpc>
              <a:buFont typeface="Wingdings" pitchFamily="2" charset="2"/>
              <a:buNone/>
            </a:pPr>
            <a:r>
              <a:rPr lang="en-US" smtClean="0"/>
              <a:t>	</a:t>
            </a:r>
            <a:r>
              <a:rPr lang="en-US" smtClean="0">
                <a:solidFill>
                  <a:srgbClr val="FF0000"/>
                </a:solidFill>
              </a:rPr>
              <a:t>AWARNESS AMONGEST STAKE HOLDERS IS MUST</a:t>
            </a:r>
          </a:p>
          <a:p>
            <a:pPr>
              <a:lnSpc>
                <a:spcPct val="160000"/>
              </a:lnSpc>
              <a:buFont typeface="Wingdings" pitchFamily="2" charset="2"/>
              <a:buChar char="Ø"/>
            </a:pPr>
            <a:r>
              <a:rPr lang="en-US" smtClean="0"/>
              <a:t>Meeting with Political Parties/ Candidates</a:t>
            </a:r>
          </a:p>
          <a:p>
            <a:pPr>
              <a:lnSpc>
                <a:spcPct val="160000"/>
              </a:lnSpc>
              <a:buFont typeface="Wingdings" pitchFamily="2" charset="2"/>
              <a:buChar char="Ø"/>
            </a:pPr>
            <a:r>
              <a:rPr lang="en-US" smtClean="0"/>
              <a:t>Meeting with NGOs/ RWAs</a:t>
            </a:r>
          </a:p>
          <a:p>
            <a:pPr>
              <a:lnSpc>
                <a:spcPct val="160000"/>
              </a:lnSpc>
              <a:buFont typeface="Wingdings" pitchFamily="2" charset="2"/>
              <a:buChar char="Ø"/>
            </a:pPr>
            <a:r>
              <a:rPr lang="en-US" smtClean="0"/>
              <a:t>Meeting with Media persons</a:t>
            </a:r>
          </a:p>
          <a:p>
            <a:pPr>
              <a:lnSpc>
                <a:spcPct val="160000"/>
              </a:lnSpc>
              <a:buFont typeface="Wingdings" pitchFamily="2" charset="2"/>
              <a:buChar char="Ø"/>
            </a:pPr>
            <a:r>
              <a:rPr lang="en-US" smtClean="0"/>
              <a:t>Media Briefing </a:t>
            </a:r>
          </a:p>
          <a:p>
            <a:pPr>
              <a:lnSpc>
                <a:spcPct val="160000"/>
              </a:lnSpc>
              <a:buFont typeface="Wingdings" pitchFamily="2" charset="2"/>
              <a:buChar char="Ø"/>
            </a:pPr>
            <a:r>
              <a:rPr lang="en-US" smtClean="0"/>
              <a:t>Public Awareness Programs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xfrm>
            <a:off x="214313" y="274638"/>
            <a:ext cx="8472487" cy="490537"/>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noAutofit/>
          </a:bodyPr>
          <a:lstStyle/>
          <a:p>
            <a:pPr algn="ctr" eaLnBrk="1" hangingPunct="1"/>
            <a:r>
              <a:rPr lang="en-US" sz="3200" cap="none" dirty="0" smtClean="0"/>
              <a:t>MEETING WITH POLITICAL PARTIES</a:t>
            </a:r>
            <a:endParaRPr lang="en-IN" sz="3200" cap="none" dirty="0" smtClean="0"/>
          </a:p>
        </p:txBody>
      </p:sp>
      <p:sp>
        <p:nvSpPr>
          <p:cNvPr id="81923" name="Rectangle 3"/>
          <p:cNvSpPr>
            <a:spLocks noGrp="1"/>
          </p:cNvSpPr>
          <p:nvPr>
            <p:ph type="body" idx="1"/>
          </p:nvPr>
        </p:nvSpPr>
        <p:spPr>
          <a:xfrm>
            <a:off x="611188" y="928688"/>
            <a:ext cx="7129462" cy="5643562"/>
          </a:xfrm>
        </p:spPr>
        <p:txBody>
          <a:bodyPr/>
          <a:lstStyle/>
          <a:p>
            <a:pPr algn="just" eaLnBrk="1" hangingPunct="1"/>
            <a:r>
              <a:rPr lang="en-US" b="1" dirty="0" smtClean="0">
                <a:latin typeface="Arial Narrow" pitchFamily="34" charset="0"/>
              </a:rPr>
              <a:t>DEO will also discuss the various rates of expenditure and consider their suggestions before notification of rates,</a:t>
            </a:r>
          </a:p>
          <a:p>
            <a:pPr algn="just" eaLnBrk="1" hangingPunct="1"/>
            <a:r>
              <a:rPr lang="en-US" b="1" dirty="0" smtClean="0">
                <a:latin typeface="Arial Narrow" pitchFamily="34" charset="0"/>
              </a:rPr>
              <a:t>Rates to be realistic and may be different for city or rural areas</a:t>
            </a:r>
          </a:p>
          <a:p>
            <a:pPr algn="just" eaLnBrk="1" hangingPunct="1"/>
            <a:r>
              <a:rPr lang="en-US" b="1" dirty="0" smtClean="0">
                <a:latin typeface="Arial Narrow" pitchFamily="34" charset="0"/>
              </a:rPr>
              <a:t>CEO will arrange facilitation training at State Level on Expenditure Monitoring Measures for the representatives of all registered political parties of the state, to explain various  legal  provisions including the  procedures</a:t>
            </a:r>
            <a:r>
              <a:rPr lang="en-US" dirty="0" smtClean="0"/>
              <a:t>.</a:t>
            </a:r>
            <a:endParaRPr lang="en-IN" dirty="0" smtClean="0"/>
          </a:p>
          <a:p>
            <a:pPr eaLnBrk="1" hangingPunct="1"/>
            <a:endParaRPr lang="en-IN" sz="2800"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214313" y="274638"/>
            <a:ext cx="8472487" cy="49053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numCol="1" anchorCtr="0" compatLnSpc="1">
            <a:prstTxWarp prst="textNoShape">
              <a:avLst/>
            </a:prstTxWarp>
            <a:noAutofit/>
          </a:bodyPr>
          <a:lstStyle/>
          <a:p>
            <a:pPr algn="ctr" eaLnBrk="1" hangingPunct="1">
              <a:defRPr/>
            </a:pPr>
            <a:r>
              <a:rPr lang="en-US" sz="3200" cap="none" dirty="0" smtClean="0"/>
              <a:t>MEETING WITH POLITICAL PARTIES</a:t>
            </a:r>
            <a:endParaRPr lang="en-IN" sz="3200" cap="none" dirty="0" smtClean="0"/>
          </a:p>
        </p:txBody>
      </p:sp>
      <p:sp>
        <p:nvSpPr>
          <p:cNvPr id="29699" name="Rectangle 3"/>
          <p:cNvSpPr>
            <a:spLocks noGrp="1"/>
          </p:cNvSpPr>
          <p:nvPr>
            <p:ph type="body" idx="1"/>
          </p:nvPr>
        </p:nvSpPr>
        <p:spPr>
          <a:xfrm>
            <a:off x="214313" y="928688"/>
            <a:ext cx="8643937" cy="5643562"/>
          </a:xfrm>
        </p:spPr>
        <p:txBody>
          <a:bodyPr/>
          <a:lstStyle/>
          <a:p>
            <a:pPr algn="just" eaLnBrk="1" hangingPunct="1">
              <a:lnSpc>
                <a:spcPct val="90000"/>
              </a:lnSpc>
            </a:pPr>
            <a:r>
              <a:rPr lang="en-US" smtClean="0">
                <a:latin typeface="Arial Narrow" pitchFamily="34" charset="0"/>
              </a:rPr>
              <a:t>DEO will have a meeting with all recognised Political Parties within </a:t>
            </a:r>
            <a:r>
              <a:rPr lang="en-US" b="1" smtClean="0">
                <a:latin typeface="Arial Narrow" pitchFamily="34" charset="0"/>
              </a:rPr>
              <a:t>3 days of announcement </a:t>
            </a:r>
            <a:r>
              <a:rPr lang="en-US" smtClean="0">
                <a:latin typeface="Arial Narrow" pitchFamily="34" charset="0"/>
              </a:rPr>
              <a:t>of election about the </a:t>
            </a:r>
            <a:r>
              <a:rPr lang="en-US" b="1" smtClean="0">
                <a:latin typeface="Arial Narrow" pitchFamily="34" charset="0"/>
              </a:rPr>
              <a:t>Instructions of the Commission </a:t>
            </a:r>
            <a:r>
              <a:rPr lang="en-US" smtClean="0">
                <a:latin typeface="Arial Narrow" pitchFamily="34" charset="0"/>
              </a:rPr>
              <a:t>and explain the legal provisions and give a copy of the compendium of instructions,</a:t>
            </a:r>
          </a:p>
          <a:p>
            <a:pPr algn="just" eaLnBrk="1" hangingPunct="1">
              <a:lnSpc>
                <a:spcPct val="90000"/>
              </a:lnSpc>
            </a:pPr>
            <a:r>
              <a:rPr lang="en-US" smtClean="0">
                <a:latin typeface="Arial Narrow" pitchFamily="34" charset="0"/>
              </a:rPr>
              <a:t>He will also discuss the </a:t>
            </a:r>
            <a:r>
              <a:rPr lang="en-US" b="1" smtClean="0">
                <a:latin typeface="Arial Narrow" pitchFamily="34" charset="0"/>
              </a:rPr>
              <a:t>various rates of expenditure </a:t>
            </a:r>
            <a:r>
              <a:rPr lang="en-US" smtClean="0">
                <a:latin typeface="Arial Narrow" pitchFamily="34" charset="0"/>
              </a:rPr>
              <a:t>and </a:t>
            </a:r>
            <a:r>
              <a:rPr lang="en-US" b="1" smtClean="0">
                <a:latin typeface="Arial Narrow" pitchFamily="34" charset="0"/>
              </a:rPr>
              <a:t>consider their suggestions </a:t>
            </a:r>
            <a:r>
              <a:rPr lang="en-US" smtClean="0">
                <a:latin typeface="Arial Narrow" pitchFamily="34" charset="0"/>
              </a:rPr>
              <a:t>before notification of rates,</a:t>
            </a:r>
          </a:p>
          <a:p>
            <a:pPr algn="just" eaLnBrk="1" hangingPunct="1">
              <a:lnSpc>
                <a:spcPct val="90000"/>
              </a:lnSpc>
            </a:pPr>
            <a:r>
              <a:rPr lang="en-US" smtClean="0">
                <a:latin typeface="Arial Narrow" pitchFamily="34" charset="0"/>
              </a:rPr>
              <a:t>CEO will arrange facilitation </a:t>
            </a:r>
            <a:r>
              <a:rPr lang="en-US" b="1" smtClean="0">
                <a:latin typeface="Arial Narrow" pitchFamily="34" charset="0"/>
              </a:rPr>
              <a:t>training at State Level on Expenditure Monitoring Measures for the representatives of all registered political parties of the state</a:t>
            </a:r>
            <a:r>
              <a:rPr lang="en-US" smtClean="0">
                <a:latin typeface="Arial Narrow" pitchFamily="34" charset="0"/>
              </a:rPr>
              <a:t>, to explain various  legal  provisions including the  procedures.</a:t>
            </a:r>
            <a:endParaRPr lang="en-IN" smtClean="0">
              <a:latin typeface="Arial Narrow" pitchFamily="34" charset="0"/>
            </a:endParaRPr>
          </a:p>
          <a:p>
            <a:pPr eaLnBrk="1" hangingPunct="1">
              <a:lnSpc>
                <a:spcPct val="90000"/>
              </a:lnSpc>
            </a:pPr>
            <a:endParaRPr lang="en-IN" smtClean="0">
              <a:latin typeface="Arial Narrow"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14282" y="142876"/>
            <a:ext cx="8501122" cy="100010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hangingPunct="1">
              <a:defRPr/>
            </a:pPr>
            <a:r>
              <a:rPr lang="en-US" sz="3200" b="1" dirty="0" smtClean="0">
                <a:latin typeface="Times New Roman" pitchFamily="18" charset="0"/>
              </a:rPr>
              <a:t>Notification of rates for assessment of Expenditure</a:t>
            </a:r>
            <a:endParaRPr lang="en-IN" sz="3200" b="1" dirty="0" smtClean="0">
              <a:latin typeface="Times New Roman" pitchFamily="18" charset="0"/>
            </a:endParaRPr>
          </a:p>
        </p:txBody>
      </p:sp>
      <p:sp>
        <p:nvSpPr>
          <p:cNvPr id="30723" name="Content Placeholder 2"/>
          <p:cNvSpPr>
            <a:spLocks noGrp="1"/>
          </p:cNvSpPr>
          <p:nvPr>
            <p:ph idx="1"/>
          </p:nvPr>
        </p:nvSpPr>
        <p:spPr>
          <a:xfrm>
            <a:off x="0" y="1214422"/>
            <a:ext cx="8748713" cy="5643578"/>
          </a:xfrm>
        </p:spPr>
        <p:txBody>
          <a:bodyPr/>
          <a:lstStyle/>
          <a:p>
            <a:pPr marL="544513" lvl="1" indent="-457200" algn="just" eaLnBrk="1" hangingPunct="1">
              <a:buFont typeface="Arial" pitchFamily="34" charset="0"/>
              <a:buAutoNum type="arabicPeriod"/>
            </a:pPr>
            <a:endParaRPr lang="en-US" sz="2400" dirty="0" smtClean="0">
              <a:latin typeface="Arial Narrow" pitchFamily="34" charset="0"/>
            </a:endParaRPr>
          </a:p>
          <a:p>
            <a:pPr marL="544513" lvl="1" indent="-457200" algn="just" eaLnBrk="1" hangingPunct="1">
              <a:buFont typeface="Arial" pitchFamily="34" charset="0"/>
              <a:buAutoNum type="arabicPeriod"/>
            </a:pPr>
            <a:r>
              <a:rPr lang="en-US" sz="2400" dirty="0" smtClean="0">
                <a:latin typeface="Arial Narrow" pitchFamily="34" charset="0"/>
              </a:rPr>
              <a:t>The list of these rates would be given by the RO to </a:t>
            </a:r>
            <a:r>
              <a:rPr lang="en-US" sz="2400" b="1" dirty="0" smtClean="0">
                <a:latin typeface="Arial Narrow" pitchFamily="34" charset="0"/>
              </a:rPr>
              <a:t>the candidates at the time of filing of nomination papers,</a:t>
            </a:r>
          </a:p>
          <a:p>
            <a:pPr marL="544513" lvl="1" indent="-457200" algn="just" eaLnBrk="1" hangingPunct="1">
              <a:buFont typeface="Arial" pitchFamily="34" charset="0"/>
              <a:buAutoNum type="arabicPeriod"/>
            </a:pPr>
            <a:r>
              <a:rPr lang="en-US" sz="2400" dirty="0" smtClean="0">
                <a:latin typeface="Arial Narrow" pitchFamily="34" charset="0"/>
              </a:rPr>
              <a:t>If the rate of any item is not available in the list, the candidate/election agent, if they wish, </a:t>
            </a:r>
            <a:r>
              <a:rPr lang="en-US" sz="2400" b="1" dirty="0" smtClean="0">
                <a:latin typeface="Arial Narrow" pitchFamily="34" charset="0"/>
              </a:rPr>
              <a:t>may apply with the DEOs to notify the rates for such items </a:t>
            </a:r>
            <a:r>
              <a:rPr lang="en-US" sz="2400" dirty="0" smtClean="0">
                <a:latin typeface="Arial Narrow" pitchFamily="34" charset="0"/>
              </a:rPr>
              <a:t>as well and the DEOs will take appropriate steps to notify them,</a:t>
            </a:r>
          </a:p>
          <a:p>
            <a:pPr marL="544513" lvl="1" indent="-457200" algn="just" eaLnBrk="1" hangingPunct="1">
              <a:buFont typeface="Arial" pitchFamily="34" charset="0"/>
              <a:buAutoNum type="arabicPeriod"/>
            </a:pPr>
            <a:r>
              <a:rPr lang="en-US" sz="2400" dirty="0" smtClean="0">
                <a:latin typeface="Arial Narrow" pitchFamily="34" charset="0"/>
              </a:rPr>
              <a:t>Any </a:t>
            </a:r>
            <a:r>
              <a:rPr lang="en-US" sz="2400" b="1" dirty="0" smtClean="0">
                <a:latin typeface="Arial Narrow" pitchFamily="34" charset="0"/>
              </a:rPr>
              <a:t>objection regarding the quantum </a:t>
            </a:r>
            <a:r>
              <a:rPr lang="en-US" sz="2400" dirty="0" smtClean="0">
                <a:latin typeface="Arial Narrow" pitchFamily="34" charset="0"/>
              </a:rPr>
              <a:t>of  such rates has to be made to the DEO </a:t>
            </a:r>
            <a:r>
              <a:rPr lang="en-US" sz="2400" b="1" dirty="0" smtClean="0">
                <a:latin typeface="Arial Narrow" pitchFamily="34" charset="0"/>
              </a:rPr>
              <a:t>within 24 hours </a:t>
            </a:r>
            <a:r>
              <a:rPr lang="en-US" sz="2400" dirty="0" smtClean="0">
                <a:latin typeface="Arial Narrow" pitchFamily="34" charset="0"/>
              </a:rPr>
              <a:t>of notification,</a:t>
            </a:r>
          </a:p>
          <a:p>
            <a:pPr marL="544513" lvl="1" indent="-457200" algn="just" eaLnBrk="1" hangingPunct="1">
              <a:buFont typeface="Arial" pitchFamily="34" charset="0"/>
              <a:buAutoNum type="arabicPeriod"/>
            </a:pPr>
            <a:r>
              <a:rPr lang="en-US" sz="2400" dirty="0" smtClean="0">
                <a:latin typeface="Arial Narrow" pitchFamily="34" charset="0"/>
              </a:rPr>
              <a:t>To obtain airing charges from media houses with reference to campaigning through electronic media.</a:t>
            </a:r>
          </a:p>
          <a:p>
            <a:pPr marL="544513" lvl="1" indent="-457200" algn="just" eaLnBrk="1" hangingPunct="1">
              <a:buFont typeface="Arial" pitchFamily="34" charset="0"/>
              <a:buAutoNum type="arabicPeriod"/>
            </a:pPr>
            <a:endParaRPr lang="en-US" sz="2400" dirty="0" smtClean="0">
              <a:latin typeface="Arial Narrow" pitchFamily="34" charset="0"/>
            </a:endParaRPr>
          </a:p>
          <a:p>
            <a:pPr marL="544513" lvl="1" indent="-457200" algn="just" eaLnBrk="1" hangingPunct="1">
              <a:buFont typeface="Arial" pitchFamily="34" charset="0"/>
              <a:buAutoNum type="arabicPeriod"/>
            </a:pPr>
            <a:endParaRPr lang="en-US" sz="2200" dirty="0" smtClean="0"/>
          </a:p>
          <a:p>
            <a:pPr marL="544513" lvl="1" indent="-457200" algn="just" eaLnBrk="1" hangingPunct="1">
              <a:buFont typeface="Arial" pitchFamily="34" charset="0"/>
              <a:buAutoNum type="arabicPeriod"/>
            </a:pPr>
            <a:endParaRPr lang="en-US" sz="2200" dirty="0" smtClean="0"/>
          </a:p>
          <a:p>
            <a:pPr marL="544513" lvl="1" indent="-457200" algn="just" eaLnBrk="1" hangingPunct="1">
              <a:buFont typeface="Arial" pitchFamily="34" charset="0"/>
              <a:buAutoNum type="arabicPeriod"/>
            </a:pPr>
            <a:endParaRPr lang="en-US" sz="2200" dirty="0" smtClean="0"/>
          </a:p>
        </p:txBody>
      </p:sp>
      <p:sp>
        <p:nvSpPr>
          <p:cNvPr id="30724" name="Slide Number Placeholder 3"/>
          <p:cNvSpPr>
            <a:spLocks noGrp="1"/>
          </p:cNvSpPr>
          <p:nvPr>
            <p:ph type="sldNum" sz="quarter" idx="11"/>
          </p:nvPr>
        </p:nvSpPr>
        <p:spPr bwMode="auto">
          <a:xfrm rot="5400000">
            <a:off x="6989763" y="3736975"/>
            <a:ext cx="3200400" cy="365125"/>
          </a:xfrm>
          <a:noFill/>
          <a:ln>
            <a:miter lim="800000"/>
            <a:headEnd/>
            <a:tailEnd/>
          </a:ln>
        </p:spPr>
        <p:txBody>
          <a:bodyPr wrap="square" lIns="91440" tIns="45720" rIns="91440" bIns="45720" numCol="1" anchorCtr="0" compatLnSpc="1">
            <a:prstTxWarp prst="textNoShape">
              <a:avLst/>
            </a:prstTxWarp>
          </a:bodyPr>
          <a:lstStyle/>
          <a:p>
            <a:pPr algn="l"/>
            <a:fld id="{C997E3FC-9407-42A3-96BC-FF0D9047BC23}" type="slidenum">
              <a:rPr lang="en-IN" sz="1000" b="0" smtClean="0">
                <a:solidFill>
                  <a:schemeClr val="tx2"/>
                </a:solidFill>
                <a:latin typeface="Arial" pitchFamily="34" charset="0"/>
                <a:cs typeface="Arial" pitchFamily="34" charset="0"/>
              </a:rPr>
              <a:pPr algn="l"/>
              <a:t>106</a:t>
            </a:fld>
            <a:endParaRPr lang="en-IN" sz="1000" b="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3813" y="898525"/>
          <a:ext cx="9167813" cy="611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3124200" y="6543675"/>
            <a:ext cx="2895600" cy="365125"/>
          </a:xfrm>
          <a:prstGeom prst="rect">
            <a:avLst/>
          </a:prstGeom>
          <a:noFill/>
        </p:spPr>
        <p:txBody>
          <a:bodyPr anchor="ctr"/>
          <a:lstStyle/>
          <a:p>
            <a:pPr algn="ctr" defTabSz="457200" fontAlgn="auto">
              <a:spcBef>
                <a:spcPts val="0"/>
              </a:spcBef>
              <a:spcAft>
                <a:spcPts val="0"/>
              </a:spcAft>
              <a:defRPr/>
            </a:pPr>
            <a:r>
              <a:rPr lang="en-US" sz="1200" dirty="0">
                <a:solidFill>
                  <a:schemeClr val="tx1">
                    <a:tint val="75000"/>
                  </a:schemeClr>
                </a:solidFill>
                <a:latin typeface="+mn-lt"/>
                <a:cs typeface="+mn-cs"/>
              </a:rPr>
              <a:t>Learning Module of RO/ARO</a:t>
            </a:r>
          </a:p>
        </p:txBody>
      </p:sp>
      <p:sp>
        <p:nvSpPr>
          <p:cNvPr id="83972" name="Slide Number Placeholder 5"/>
          <p:cNvSpPr txBox="1">
            <a:spLocks noGrp="1"/>
          </p:cNvSpPr>
          <p:nvPr/>
        </p:nvSpPr>
        <p:spPr bwMode="auto">
          <a:xfrm>
            <a:off x="6553200" y="6543675"/>
            <a:ext cx="2133600" cy="365125"/>
          </a:xfrm>
          <a:prstGeom prst="rect">
            <a:avLst/>
          </a:prstGeom>
          <a:noFill/>
          <a:ln w="9525">
            <a:noFill/>
            <a:miter lim="800000"/>
            <a:headEnd/>
            <a:tailEnd/>
          </a:ln>
        </p:spPr>
        <p:txBody>
          <a:bodyPr anchor="ctr"/>
          <a:lstStyle/>
          <a:p>
            <a:pPr algn="r" defTabSz="457200"/>
            <a:fld id="{688719F8-9B7C-4E2F-B519-F89CA8C5B56C}" type="slidenum">
              <a:rPr lang="en-US" sz="1200">
                <a:solidFill>
                  <a:srgbClr val="898989"/>
                </a:solidFill>
                <a:latin typeface="Century Schoolbook" pitchFamily="18" charset="0"/>
              </a:rPr>
              <a:pPr algn="r" defTabSz="457200"/>
              <a:t>107</a:t>
            </a:fld>
            <a:endParaRPr lang="en-US" sz="1200">
              <a:solidFill>
                <a:srgbClr val="898989"/>
              </a:solidFill>
              <a:latin typeface="Century Schoolbook" pitchFamily="18" charset="0"/>
            </a:endParaRPr>
          </a:p>
        </p:txBody>
      </p:sp>
      <p:sp>
        <p:nvSpPr>
          <p:cNvPr id="83973" name="TextBox 18"/>
          <p:cNvSpPr txBox="1">
            <a:spLocks noChangeArrowheads="1"/>
          </p:cNvSpPr>
          <p:nvPr/>
        </p:nvSpPr>
        <p:spPr bwMode="auto">
          <a:xfrm>
            <a:off x="142875" y="142875"/>
            <a:ext cx="8572500" cy="954088"/>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a:spAutoFit/>
          </a:bodyPr>
          <a:lstStyle/>
          <a:p>
            <a:pPr algn="just" defTabSz="457200"/>
            <a:r>
              <a:rPr lang="en-US" sz="2800" b="1">
                <a:latin typeface="Calibri" pitchFamily="34" charset="0"/>
              </a:rPr>
              <a:t>RATES OF ITEMS TO BE FIXED AFTER CONSULATATION WITH POLITICAL PARTIES: </a:t>
            </a:r>
          </a:p>
        </p:txBody>
      </p:sp>
    </p:spTree>
  </p:cSld>
  <p:clrMapOvr>
    <a:masterClrMapping/>
  </p:clrMapOvr>
  <p:transition spd="slow" advClick="0">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xfrm>
            <a:off x="357188" y="285728"/>
            <a:ext cx="8358216" cy="785818"/>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3600" b="1" cap="none" dirty="0" smtClean="0"/>
              <a:t>TWO TRAINING PROGRAMMES</a:t>
            </a:r>
            <a:endParaRPr lang="en-IN" sz="3600" b="1" cap="none" dirty="0" smtClean="0"/>
          </a:p>
        </p:txBody>
      </p:sp>
      <p:sp>
        <p:nvSpPr>
          <p:cNvPr id="86019" name="Rectangle 3"/>
          <p:cNvSpPr>
            <a:spLocks noGrp="1"/>
          </p:cNvSpPr>
          <p:nvPr>
            <p:ph type="body" idx="1"/>
          </p:nvPr>
        </p:nvSpPr>
        <p:spPr>
          <a:xfrm>
            <a:off x="900113" y="1412875"/>
            <a:ext cx="7272337" cy="5230813"/>
          </a:xfrm>
        </p:spPr>
        <p:txBody>
          <a:bodyPr/>
          <a:lstStyle/>
          <a:p>
            <a:pPr marL="231775" lvl="1" indent="-231775" algn="just" eaLnBrk="1" hangingPunct="1"/>
            <a:r>
              <a:rPr lang="en-US" sz="1800" b="1" smtClean="0">
                <a:latin typeface="ariel narrow"/>
              </a:rPr>
              <a:t>The DEO will arrange </a:t>
            </a:r>
            <a:r>
              <a:rPr lang="en-US" sz="1800" b="1" u="sng" smtClean="0">
                <a:latin typeface="ariel narrow"/>
              </a:rPr>
              <a:t>two facilitation trainings </a:t>
            </a:r>
            <a:r>
              <a:rPr lang="en-US" sz="1800" b="1" smtClean="0">
                <a:latin typeface="ariel narrow"/>
              </a:rPr>
              <a:t>at  his own office for all election agents/candidates through the Exp. Monitoring cell , </a:t>
            </a:r>
          </a:p>
          <a:p>
            <a:pPr marL="231775" lvl="1" indent="-231775" algn="just" eaLnBrk="1" hangingPunct="1">
              <a:buFont typeface="Wingdings 2" pitchFamily="18" charset="2"/>
              <a:buNone/>
            </a:pPr>
            <a:endParaRPr lang="en-US" sz="1800" b="1" smtClean="0">
              <a:latin typeface="ariel narrow"/>
            </a:endParaRPr>
          </a:p>
          <a:p>
            <a:pPr marL="231775" lvl="1" indent="-231775" algn="just" eaLnBrk="1" hangingPunct="1"/>
            <a:r>
              <a:rPr lang="en-US" sz="1800" b="1" smtClean="0">
                <a:latin typeface="ariel narrow"/>
              </a:rPr>
              <a:t>One, immediately </a:t>
            </a:r>
            <a:r>
              <a:rPr lang="en-US" sz="1800" b="1" u="sng" smtClean="0">
                <a:latin typeface="ariel narrow"/>
              </a:rPr>
              <a:t>on the day of scrutiny of nomination </a:t>
            </a:r>
            <a:r>
              <a:rPr lang="en-US" sz="1800" b="1" smtClean="0">
                <a:latin typeface="ariel narrow"/>
              </a:rPr>
              <a:t>in presence of Expenditure Observers to acquaint them with the legal provisions, procedures for filling up the forms and registers and dates of inspection of accounts,</a:t>
            </a:r>
          </a:p>
          <a:p>
            <a:pPr marL="231775" lvl="1" indent="-231775" algn="just" eaLnBrk="1" hangingPunct="1">
              <a:buFont typeface="Wingdings 2" pitchFamily="18" charset="2"/>
              <a:buNone/>
            </a:pPr>
            <a:endParaRPr lang="en-US" sz="1800" b="1" smtClean="0">
              <a:latin typeface="ariel narrow"/>
            </a:endParaRPr>
          </a:p>
          <a:p>
            <a:pPr marL="231775" lvl="1" indent="-231775" algn="just" eaLnBrk="1" hangingPunct="1"/>
            <a:r>
              <a:rPr lang="en-US" sz="1800" b="1" smtClean="0">
                <a:latin typeface="ariel narrow"/>
              </a:rPr>
              <a:t>Second, within a week before the final date of submission of accounts in presence of Asst. Exp. Observers</a:t>
            </a:r>
          </a:p>
          <a:p>
            <a:pPr marL="231775" lvl="1" indent="-231775" algn="just" eaLnBrk="1" hangingPunct="1">
              <a:buFont typeface="Wingdings 2" pitchFamily="18" charset="2"/>
              <a:buNone/>
            </a:pPr>
            <a:r>
              <a:rPr lang="en-US" sz="1800" b="1" smtClean="0">
                <a:latin typeface="ariel narrow"/>
              </a:rPr>
              <a:t>	 </a:t>
            </a:r>
            <a:r>
              <a:rPr lang="en-US" sz="1600" b="1" smtClean="0">
                <a:latin typeface="ariel narrow"/>
              </a:rPr>
              <a:t>(i.e., </a:t>
            </a:r>
            <a:r>
              <a:rPr lang="en-US" sz="1600" b="1" u="sng" smtClean="0">
                <a:latin typeface="ariel narrow"/>
              </a:rPr>
              <a:t>after 20 days of declaration of results</a:t>
            </a:r>
            <a:r>
              <a:rPr lang="en-US" sz="1600" b="1" smtClean="0">
                <a:latin typeface="ariel narrow"/>
              </a:rPr>
              <a:t>) Candidates and officials engaged in his office for receiving the accounts, regarding the procedure for filling Statements of Election Expenses and affidavits, consequences for failure and other legal provisions.</a:t>
            </a:r>
            <a:r>
              <a:rPr lang="en-US" sz="1800" b="1" smtClean="0">
                <a:latin typeface="ariel narrow"/>
              </a:rPr>
              <a:t>  </a:t>
            </a:r>
          </a:p>
          <a:p>
            <a:pPr marL="231775" lvl="1" indent="-231775" eaLnBrk="1" hangingPunct="1"/>
            <a:endParaRPr lang="en-US" sz="1800" b="1" smtClean="0">
              <a:latin typeface="ariel narrow"/>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457200" y="274638"/>
            <a:ext cx="7467600" cy="796908"/>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3600" b="1" cap="none" dirty="0" smtClean="0"/>
              <a:t>Returns by Political Parties</a:t>
            </a:r>
            <a:endParaRPr lang="en-IN" sz="3600" b="1" cap="none" dirty="0" smtClean="0"/>
          </a:p>
        </p:txBody>
      </p:sp>
      <p:sp>
        <p:nvSpPr>
          <p:cNvPr id="60419" name="Rectangle 3"/>
          <p:cNvSpPr>
            <a:spLocks noGrp="1" noChangeArrowheads="1"/>
          </p:cNvSpPr>
          <p:nvPr>
            <p:ph idx="4294967295"/>
          </p:nvPr>
        </p:nvSpPr>
        <p:spPr>
          <a:xfrm>
            <a:off x="1071563" y="1214438"/>
            <a:ext cx="7615237" cy="5286375"/>
          </a:xfrm>
        </p:spPr>
        <p:txBody>
          <a:bodyPr/>
          <a:lstStyle/>
          <a:p>
            <a:pPr algn="just" eaLnBrk="1" hangingPunct="1">
              <a:lnSpc>
                <a:spcPct val="91000"/>
              </a:lnSpc>
            </a:pPr>
            <a:r>
              <a:rPr lang="en-US" sz="2400" dirty="0" smtClean="0">
                <a:latin typeface="Comic Sans MS" pitchFamily="66" charset="0"/>
              </a:rPr>
              <a:t>Political Parties are required to file their statement of election expenses with the commission within 75 days of Assembly election and 90 days for Parliamentary election.</a:t>
            </a:r>
          </a:p>
          <a:p>
            <a:pPr algn="just" eaLnBrk="1" hangingPunct="1">
              <a:lnSpc>
                <a:spcPct val="91000"/>
              </a:lnSpc>
              <a:buFont typeface="Wingdings 3" pitchFamily="18" charset="2"/>
              <a:buNone/>
            </a:pPr>
            <a:r>
              <a:rPr lang="en-US" sz="2400" dirty="0" smtClean="0">
                <a:latin typeface="Comic Sans MS" pitchFamily="66" charset="0"/>
              </a:rPr>
              <a:t> </a:t>
            </a:r>
          </a:p>
          <a:p>
            <a:pPr algn="just" eaLnBrk="1" hangingPunct="1">
              <a:lnSpc>
                <a:spcPct val="91000"/>
              </a:lnSpc>
            </a:pPr>
            <a:r>
              <a:rPr lang="en-US" sz="2400" dirty="0" smtClean="0">
                <a:latin typeface="Comic Sans MS" pitchFamily="66" charset="0"/>
              </a:rPr>
              <a:t>Political parties are also required to file with the Commission the list of donations received with names and address of donors (Under Sec 29C of the RP Act,1951).</a:t>
            </a:r>
          </a:p>
          <a:p>
            <a:pPr algn="just" eaLnBrk="1" hangingPunct="1">
              <a:lnSpc>
                <a:spcPct val="91000"/>
              </a:lnSpc>
              <a:buFont typeface="Wingdings 3" pitchFamily="18" charset="2"/>
              <a:buNone/>
            </a:pPr>
            <a:endParaRPr lang="en-US" sz="2400" dirty="0" smtClean="0">
              <a:latin typeface="Comic Sans MS" pitchFamily="66" charset="0"/>
            </a:endParaRPr>
          </a:p>
          <a:p>
            <a:pPr algn="just" eaLnBrk="1" hangingPunct="1">
              <a:lnSpc>
                <a:spcPct val="91000"/>
              </a:lnSpc>
            </a:pPr>
            <a:r>
              <a:rPr lang="en-US" sz="2400" dirty="0" smtClean="0">
                <a:latin typeface="Comic Sans MS" pitchFamily="66" charset="0"/>
              </a:rPr>
              <a:t>Political Parties are also required to file their Annual Audited Accounts with the Income Tax Department (Sec 139 of Income Tax Act, 1961) before 30th Sept.</a:t>
            </a:r>
          </a:p>
          <a:p>
            <a:pPr eaLnBrk="1" hangingPunct="1">
              <a:lnSpc>
                <a:spcPct val="90000"/>
              </a:lnSpc>
            </a:pPr>
            <a:endParaRPr lang="en-IN"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w.jpeg"/>
          <p:cNvPicPr>
            <a:picLocks noChangeAspect="1"/>
          </p:cNvPicPr>
          <p:nvPr/>
        </p:nvPicPr>
        <p:blipFill>
          <a:blip r:embed="rId2"/>
          <a:srcRect/>
          <a:stretch>
            <a:fillRect/>
          </a:stretch>
        </p:blipFill>
        <p:spPr bwMode="auto">
          <a:xfrm>
            <a:off x="5000625" y="1500188"/>
            <a:ext cx="3429000" cy="4643437"/>
          </a:xfrm>
          <a:prstGeom prst="rect">
            <a:avLst/>
          </a:prstGeom>
          <a:noFill/>
          <a:ln w="9525">
            <a:noFill/>
            <a:miter lim="800000"/>
            <a:headEnd/>
            <a:tailEnd/>
          </a:ln>
        </p:spPr>
      </p:pic>
      <p:sp>
        <p:nvSpPr>
          <p:cNvPr id="17411" name="Title 1"/>
          <p:cNvSpPr>
            <a:spLocks noGrp="1"/>
          </p:cNvSpPr>
          <p:nvPr>
            <p:ph type="title" idx="4294967295"/>
          </p:nvPr>
        </p:nvSpPr>
        <p:spPr bwMode="auto">
          <a:xfrm>
            <a:off x="214313" y="142876"/>
            <a:ext cx="8429625" cy="85723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sz="3600" dirty="0" smtClean="0">
                <a:latin typeface="Aharoni" pitchFamily="2" charset="-79"/>
                <a:cs typeface="Aharoni" pitchFamily="2" charset="-79"/>
              </a:rPr>
              <a:t>LEGAL PROVISIONS </a:t>
            </a:r>
          </a:p>
        </p:txBody>
      </p:sp>
      <p:sp>
        <p:nvSpPr>
          <p:cNvPr id="17412" name="Content Placeholder 2"/>
          <p:cNvSpPr>
            <a:spLocks noGrp="1"/>
          </p:cNvSpPr>
          <p:nvPr>
            <p:ph idx="4294967295"/>
          </p:nvPr>
        </p:nvSpPr>
        <p:spPr>
          <a:xfrm>
            <a:off x="285750" y="1244600"/>
            <a:ext cx="5286375" cy="5476875"/>
          </a:xfrm>
        </p:spPr>
        <p:txBody>
          <a:bodyPr/>
          <a:lstStyle/>
          <a:p>
            <a:pPr marL="0" indent="0" defTabSz="457200" eaLnBrk="1" hangingPunct="1"/>
            <a:endParaRPr lang="en-US" sz="2800" b="1" smtClean="0">
              <a:solidFill>
                <a:srgbClr val="000000"/>
              </a:solidFill>
            </a:endParaRPr>
          </a:p>
          <a:p>
            <a:pPr marL="0" indent="0" defTabSz="457200" eaLnBrk="1" hangingPunct="1"/>
            <a:r>
              <a:rPr lang="en-US" sz="2800" b="1" smtClean="0">
                <a:solidFill>
                  <a:srgbClr val="000000"/>
                </a:solidFill>
              </a:rPr>
              <a:t>Representation of the  People Act, 1951</a:t>
            </a:r>
          </a:p>
          <a:p>
            <a:pPr marL="0" indent="0" defTabSz="457200" eaLnBrk="1" hangingPunct="1"/>
            <a:r>
              <a:rPr lang="en-US" sz="2800" b="1" smtClean="0">
                <a:solidFill>
                  <a:srgbClr val="000000"/>
                </a:solidFill>
              </a:rPr>
              <a:t>Conduct of Election Rules, 1961</a:t>
            </a:r>
          </a:p>
          <a:p>
            <a:pPr marL="0" indent="0" defTabSz="457200" eaLnBrk="1" hangingPunct="1"/>
            <a:r>
              <a:rPr lang="en-US" sz="2800" b="1" smtClean="0">
                <a:solidFill>
                  <a:srgbClr val="000000"/>
                </a:solidFill>
              </a:rPr>
              <a:t>Instructions of Commission</a:t>
            </a:r>
          </a:p>
          <a:p>
            <a:pPr marL="0" indent="0" defTabSz="457200" eaLnBrk="1" hangingPunct="1"/>
            <a:r>
              <a:rPr lang="en-US" sz="2800" b="1" smtClean="0">
                <a:solidFill>
                  <a:srgbClr val="000000"/>
                </a:solidFill>
              </a:rPr>
              <a:t>Indian Penal Code, 1860</a:t>
            </a:r>
          </a:p>
          <a:p>
            <a:pPr marL="0" indent="0" defTabSz="457200" eaLnBrk="1" hangingPunct="1"/>
            <a:r>
              <a:rPr lang="en-US" sz="2800" b="1" smtClean="0">
                <a:solidFill>
                  <a:srgbClr val="000000"/>
                </a:solidFill>
              </a:rPr>
              <a:t>Income Tax laws</a:t>
            </a:r>
          </a:p>
          <a:p>
            <a:pPr marL="0" indent="0" defTabSz="457200" eaLnBrk="1" hangingPunct="1"/>
            <a:endParaRPr lang="en-US" b="1" smtClean="0">
              <a:solidFill>
                <a:srgbClr val="000000"/>
              </a:solidFill>
            </a:endParaRPr>
          </a:p>
        </p:txBody>
      </p:sp>
      <p:sp>
        <p:nvSpPr>
          <p:cNvPr id="17413"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defTabSz="457200"/>
            <a:endParaRPr lang="en-IN" sz="1200">
              <a:solidFill>
                <a:srgbClr val="898989"/>
              </a:solidFill>
              <a:latin typeface="Century Schoolbook" pitchFamily="18" charset="0"/>
            </a:endParaRPr>
          </a:p>
        </p:txBody>
      </p:sp>
      <p:sp>
        <p:nvSpPr>
          <p:cNvPr id="1741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endParaRPr lang="en-IN" sz="1200">
              <a:solidFill>
                <a:srgbClr val="898989"/>
              </a:solidFill>
              <a:latin typeface="Century Schoolbook"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5720" y="642918"/>
          <a:ext cx="857256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SMSing.JPG"/>
          <p:cNvPicPr>
            <a:picLocks noChangeAspect="1"/>
          </p:cNvPicPr>
          <p:nvPr/>
        </p:nvPicPr>
        <p:blipFill>
          <a:blip r:embed="rId6"/>
          <a:srcRect/>
          <a:stretch>
            <a:fillRect/>
          </a:stretch>
        </p:blipFill>
        <p:spPr bwMode="auto">
          <a:xfrm>
            <a:off x="4711700" y="5057775"/>
            <a:ext cx="1685925" cy="1298575"/>
          </a:xfrm>
          <a:prstGeom prst="rect">
            <a:avLst/>
          </a:prstGeom>
          <a:noFill/>
          <a:ln w="9525">
            <a:noFill/>
            <a:miter lim="800000"/>
            <a:headEnd/>
            <a:tailEnd/>
          </a:ln>
        </p:spPr>
      </p:pic>
      <p:pic>
        <p:nvPicPr>
          <p:cNvPr id="9" name="Picture 8" descr="news1.gif"/>
          <p:cNvPicPr>
            <a:picLocks noChangeAspect="1"/>
          </p:cNvPicPr>
          <p:nvPr/>
        </p:nvPicPr>
        <p:blipFill>
          <a:blip r:embed="rId7"/>
          <a:srcRect/>
          <a:stretch>
            <a:fillRect/>
          </a:stretch>
        </p:blipFill>
        <p:spPr bwMode="auto">
          <a:xfrm>
            <a:off x="4868863" y="2501900"/>
            <a:ext cx="1290637" cy="1176338"/>
          </a:xfrm>
          <a:prstGeom prst="rect">
            <a:avLst/>
          </a:prstGeom>
          <a:noFill/>
          <a:ln w="9525">
            <a:noFill/>
            <a:miter lim="800000"/>
            <a:headEnd/>
            <a:tailEnd/>
          </a:ln>
        </p:spPr>
      </p:pic>
      <p:sp>
        <p:nvSpPr>
          <p:cNvPr id="45061"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defTabSz="457200"/>
            <a:endParaRPr lang="en-IN" sz="1200">
              <a:solidFill>
                <a:srgbClr val="898989"/>
              </a:solidFill>
              <a:latin typeface="Century Schoolbook" pitchFamily="18" charset="0"/>
            </a:endParaRPr>
          </a:p>
        </p:txBody>
      </p:sp>
      <p:sp>
        <p:nvSpPr>
          <p:cNvPr id="45062"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7A7945B6-3D16-4A3B-BC71-6EA6B35D30B9}" type="slidenum">
              <a:rPr lang="en-US" sz="1200">
                <a:solidFill>
                  <a:srgbClr val="898989"/>
                </a:solidFill>
                <a:latin typeface="Century Schoolbook" pitchFamily="18" charset="0"/>
              </a:rPr>
              <a:pPr algn="r" defTabSz="457200"/>
              <a:t>110</a:t>
            </a:fld>
            <a:endParaRPr lang="en-US" sz="1200">
              <a:solidFill>
                <a:srgbClr val="898989"/>
              </a:solidFill>
              <a:latin typeface="Century Schoolbook" pitchFamily="18" charset="0"/>
            </a:endParaRPr>
          </a:p>
        </p:txBody>
      </p:sp>
      <p:sp>
        <p:nvSpPr>
          <p:cNvPr id="45063" name="TextBox 3"/>
          <p:cNvSpPr txBox="1">
            <a:spLocks noChangeArrowheads="1"/>
          </p:cNvSpPr>
          <p:nvPr/>
        </p:nvSpPr>
        <p:spPr bwMode="auto">
          <a:xfrm>
            <a:off x="214313" y="142875"/>
            <a:ext cx="8501062" cy="52387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a:spAutoFit/>
          </a:bodyPr>
          <a:lstStyle/>
          <a:p>
            <a:pPr algn="ctr" defTabSz="457200"/>
            <a:r>
              <a:rPr lang="en-US" sz="2800" b="1" dirty="0">
                <a:latin typeface="Calibri" pitchFamily="34" charset="0"/>
              </a:rPr>
              <a:t>MONITORING OF CAMPAIGN THROUGH MEDIA:MCMC</a:t>
            </a:r>
          </a:p>
        </p:txBody>
      </p:sp>
      <p:pic>
        <p:nvPicPr>
          <p:cNvPr id="10" name="Picture 9" descr="news news.gif"/>
          <p:cNvPicPr>
            <a:picLocks noChangeAspect="1"/>
          </p:cNvPicPr>
          <p:nvPr/>
        </p:nvPicPr>
        <p:blipFill>
          <a:blip r:embed="rId8"/>
          <a:srcRect/>
          <a:stretch>
            <a:fillRect/>
          </a:stretch>
        </p:blipFill>
        <p:spPr bwMode="auto">
          <a:xfrm>
            <a:off x="2012950" y="1843088"/>
            <a:ext cx="2552700" cy="2463800"/>
          </a:xfrm>
          <a:prstGeom prst="rect">
            <a:avLst/>
          </a:prstGeom>
          <a:noFill/>
          <a:ln w="9525">
            <a:noFill/>
            <a:miter lim="800000"/>
            <a:headEnd/>
            <a:tailEnd/>
          </a:ln>
        </p:spPr>
      </p:pic>
      <p:pic>
        <p:nvPicPr>
          <p:cNvPr id="7" name="Picture 6" descr="newsmag.jpg"/>
          <p:cNvPicPr>
            <a:picLocks noChangeAspect="1"/>
          </p:cNvPicPr>
          <p:nvPr/>
        </p:nvPicPr>
        <p:blipFill>
          <a:blip r:embed="rId9"/>
          <a:srcRect/>
          <a:stretch>
            <a:fillRect/>
          </a:stretch>
        </p:blipFill>
        <p:spPr bwMode="auto">
          <a:xfrm>
            <a:off x="2422525" y="4306888"/>
            <a:ext cx="1428750" cy="1409700"/>
          </a:xfrm>
          <a:prstGeom prst="rect">
            <a:avLst/>
          </a:prstGeom>
          <a:noFill/>
          <a:ln w="9525">
            <a:noFill/>
            <a:miter lim="800000"/>
            <a:headEnd/>
            <a:tailEnd/>
          </a:ln>
        </p:spPr>
      </p:pic>
      <p:pic>
        <p:nvPicPr>
          <p:cNvPr id="3" name="Picture 2" descr="514_230x230_NoPeel.jpeg"/>
          <p:cNvPicPr>
            <a:picLocks noChangeAspect="1"/>
          </p:cNvPicPr>
          <p:nvPr/>
        </p:nvPicPr>
        <p:blipFill>
          <a:blip r:embed="rId10"/>
          <a:srcRect/>
          <a:stretch>
            <a:fillRect/>
          </a:stretch>
        </p:blipFill>
        <p:spPr bwMode="auto">
          <a:xfrm rot="1093225">
            <a:off x="2484438" y="5084763"/>
            <a:ext cx="1444625" cy="1444625"/>
          </a:xfrm>
          <a:prstGeom prst="rect">
            <a:avLst/>
          </a:prstGeom>
          <a:noFill/>
          <a:ln w="9525">
            <a:noFill/>
            <a:miter lim="800000"/>
            <a:headEnd/>
            <a:tailEnd/>
          </a:ln>
        </p:spPr>
      </p:pic>
      <p:pic>
        <p:nvPicPr>
          <p:cNvPr id="11" name="Picture 10" descr="TV news.jpg"/>
          <p:cNvPicPr>
            <a:picLocks noChangeAspect="1"/>
          </p:cNvPicPr>
          <p:nvPr/>
        </p:nvPicPr>
        <p:blipFill>
          <a:blip r:embed="rId11"/>
          <a:srcRect/>
          <a:stretch>
            <a:fillRect/>
          </a:stretch>
        </p:blipFill>
        <p:spPr bwMode="auto">
          <a:xfrm>
            <a:off x="7164388" y="5300663"/>
            <a:ext cx="1254125" cy="1127125"/>
          </a:xfrm>
          <a:prstGeom prst="rect">
            <a:avLst/>
          </a:prstGeom>
          <a:noFill/>
          <a:ln w="9525">
            <a:noFill/>
            <a:miter lim="800000"/>
            <a:headEnd/>
            <a:tailEnd/>
          </a:ln>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gtEl>
                                      </p:cBhvr>
                                    </p:animEffect>
                                  </p:childTnLst>
                                </p:cTn>
                              </p:par>
                              <p:par>
                                <p:cTn id="35" presetID="25"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
                                        </p:tgtEl>
                                      </p:cBhvr>
                                    </p:animEffect>
                                  </p:childTnLst>
                                </p:cTn>
                              </p:par>
                              <p:par>
                                <p:cTn id="45" presetID="25"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gtEl>
                                      </p:cBhvr>
                                    </p:animEffect>
                                  </p:childTnLst>
                                </p:cTn>
                              </p:par>
                              <p:par>
                                <p:cTn id="55" presetID="25"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9019" y="1152358"/>
          <a:ext cx="8643997" cy="521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3124200" y="6538913"/>
            <a:ext cx="2895600" cy="365125"/>
          </a:xfrm>
          <a:prstGeom prst="rect">
            <a:avLst/>
          </a:prstGeom>
          <a:noFill/>
        </p:spPr>
        <p:txBody>
          <a:bodyPr anchor="ctr"/>
          <a:lstStyle/>
          <a:p>
            <a:pPr algn="ctr" defTabSz="457200" fontAlgn="auto">
              <a:spcBef>
                <a:spcPts val="0"/>
              </a:spcBef>
              <a:spcAft>
                <a:spcPts val="0"/>
              </a:spcAft>
              <a:defRPr/>
            </a:pPr>
            <a:endParaRPr lang="en-US" sz="1200" dirty="0">
              <a:solidFill>
                <a:schemeClr val="tx1">
                  <a:tint val="75000"/>
                </a:schemeClr>
              </a:solidFill>
              <a:latin typeface="+mn-lt"/>
              <a:cs typeface="+mn-cs"/>
            </a:endParaRPr>
          </a:p>
        </p:txBody>
      </p:sp>
      <p:sp>
        <p:nvSpPr>
          <p:cNvPr id="6" name="Slide Number Placeholder 5"/>
          <p:cNvSpPr txBox="1">
            <a:spLocks noGrp="1"/>
          </p:cNvSpPr>
          <p:nvPr/>
        </p:nvSpPr>
        <p:spPr>
          <a:xfrm>
            <a:off x="6842125" y="6492875"/>
            <a:ext cx="2133600" cy="365125"/>
          </a:xfrm>
          <a:prstGeom prst="rect">
            <a:avLst/>
          </a:prstGeom>
          <a:noFill/>
        </p:spPr>
        <p:txBody>
          <a:bodyPr anchor="ctr"/>
          <a:lstStyle/>
          <a:p>
            <a:pPr algn="r" defTabSz="457200" fontAlgn="auto">
              <a:spcBef>
                <a:spcPts val="0"/>
              </a:spcBef>
              <a:spcAft>
                <a:spcPts val="0"/>
              </a:spcAft>
              <a:defRPr/>
            </a:pPr>
            <a:fld id="{AA2AC627-929E-4195-8E17-A995F2F68C0E}" type="slidenum">
              <a:rPr lang="en-US" sz="1200">
                <a:solidFill>
                  <a:schemeClr val="tx1">
                    <a:tint val="75000"/>
                  </a:schemeClr>
                </a:solidFill>
                <a:latin typeface="+mn-lt"/>
                <a:cs typeface="+mn-cs"/>
              </a:rPr>
              <a:pPr algn="r" defTabSz="457200" fontAlgn="auto">
                <a:spcBef>
                  <a:spcPts val="0"/>
                </a:spcBef>
                <a:spcAft>
                  <a:spcPts val="0"/>
                </a:spcAft>
                <a:defRPr/>
              </a:pPr>
              <a:t>111</a:t>
            </a:fld>
            <a:endParaRPr lang="en-US" sz="1200" dirty="0">
              <a:solidFill>
                <a:schemeClr val="tx1">
                  <a:tint val="75000"/>
                </a:schemeClr>
              </a:solidFill>
              <a:latin typeface="+mn-lt"/>
              <a:cs typeface="+mn-cs"/>
            </a:endParaRPr>
          </a:p>
        </p:txBody>
      </p:sp>
      <p:sp>
        <p:nvSpPr>
          <p:cNvPr id="7" name="Title 1"/>
          <p:cNvSpPr txBox="1">
            <a:spLocks/>
          </p:cNvSpPr>
          <p:nvPr/>
        </p:nvSpPr>
        <p:spPr>
          <a:xfrm>
            <a:off x="0" y="0"/>
            <a:ext cx="8572500" cy="71437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fontScale="70000" lnSpcReduction="20000"/>
          </a:bodyPr>
          <a:lstStyle/>
          <a:p>
            <a:pPr algn="ctr">
              <a:defRPr/>
            </a:pPr>
            <a:r>
              <a:rPr lang="en-US" sz="3600" b="1" dirty="0">
                <a:solidFill>
                  <a:schemeClr val="tx2"/>
                </a:solidFill>
                <a:latin typeface="+mj-lt"/>
                <a:ea typeface="+mj-ea"/>
                <a:cs typeface="+mj-cs"/>
              </a:rPr>
              <a:t>DISTRICT LEVEL MCMC – TO OPERATE 24X7</a:t>
            </a:r>
          </a:p>
        </p:txBody>
      </p:sp>
    </p:spTree>
  </p:cSld>
  <p:clrMapOvr>
    <a:masterClrMapping/>
  </p:clrMapOvr>
  <p:transition spd="slow" advClick="0">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idx="4294967295"/>
          </p:nvPr>
        </p:nvSpPr>
        <p:spPr bwMode="auto">
          <a:xfrm>
            <a:off x="457200" y="0"/>
            <a:ext cx="7467600" cy="1142984"/>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fontScale="90000"/>
          </a:bodyPr>
          <a:lstStyle/>
          <a:p>
            <a:pPr algn="ctr" eaLnBrk="1" hangingPunct="1">
              <a:defRPr/>
            </a:pPr>
            <a:r>
              <a:rPr lang="en-US" sz="3600" b="1" cap="none" dirty="0" smtClean="0"/>
              <a:t>Check list for DEOs: </a:t>
            </a:r>
            <a:br>
              <a:rPr lang="en-US" sz="3600" b="1" cap="none" dirty="0" smtClean="0"/>
            </a:br>
            <a:r>
              <a:rPr lang="en-GB" sz="3600" b="1" cap="none" dirty="0" smtClean="0"/>
              <a:t>Before announcement</a:t>
            </a:r>
            <a:endParaRPr lang="en-IN" sz="3600" b="1" cap="none" dirty="0" smtClean="0"/>
          </a:p>
        </p:txBody>
      </p:sp>
      <p:sp>
        <p:nvSpPr>
          <p:cNvPr id="140291" name="Rectangle 3"/>
          <p:cNvSpPr>
            <a:spLocks noGrp="1"/>
          </p:cNvSpPr>
          <p:nvPr>
            <p:ph type="body" idx="4294967295"/>
          </p:nvPr>
        </p:nvSpPr>
        <p:spPr>
          <a:xfrm>
            <a:off x="457200" y="836613"/>
            <a:ext cx="7859713" cy="5637212"/>
          </a:xfrm>
        </p:spPr>
        <p:txBody>
          <a:bodyPr/>
          <a:lstStyle/>
          <a:p>
            <a:pPr marL="495300" indent="-495300">
              <a:lnSpc>
                <a:spcPct val="90000"/>
              </a:lnSpc>
            </a:pPr>
            <a:endParaRPr lang="en-GB" sz="2000" smtClean="0"/>
          </a:p>
          <a:p>
            <a:pPr marL="495300" indent="-495300">
              <a:lnSpc>
                <a:spcPct val="90000"/>
              </a:lnSpc>
            </a:pPr>
            <a:r>
              <a:rPr lang="en-GB" sz="2000" smtClean="0"/>
              <a:t>To identify officers for Assistant Expenditure Observers form Income Tax, Customs &amp; Central Excise or other Accounts Departments of Central Govt. or PSUs.</a:t>
            </a:r>
          </a:p>
          <a:p>
            <a:pPr marL="495300" indent="-495300">
              <a:lnSpc>
                <a:spcPct val="90000"/>
              </a:lnSpc>
            </a:pPr>
            <a:r>
              <a:rPr lang="en-GB" sz="2000" smtClean="0"/>
              <a:t>To identify manpower for Flying Squad (one or more per AC); Static Surveillance Team (3 or more per AC) and Video Surveillance Team( one or more per AC)</a:t>
            </a:r>
          </a:p>
          <a:p>
            <a:pPr marL="495300" indent="-495300">
              <a:lnSpc>
                <a:spcPct val="90000"/>
              </a:lnSpc>
            </a:pPr>
            <a:r>
              <a:rPr lang="en-GB" sz="2000" smtClean="0"/>
              <a:t>To Mobilise Video Cameras as per requirement of Video Surveillance Teams, Flying Squads and Static Surveillance Teams.</a:t>
            </a:r>
          </a:p>
          <a:p>
            <a:pPr marL="495300" indent="-495300">
              <a:lnSpc>
                <a:spcPct val="90000"/>
              </a:lnSpc>
            </a:pPr>
            <a:r>
              <a:rPr lang="en-GB" sz="2000" smtClean="0"/>
              <a:t>To arrange TV/Computers with TV connection for MCMC.</a:t>
            </a:r>
          </a:p>
          <a:p>
            <a:pPr marL="495300" indent="-495300">
              <a:lnSpc>
                <a:spcPct val="90000"/>
              </a:lnSpc>
            </a:pPr>
            <a:r>
              <a:rPr lang="en-GB" sz="2000" smtClean="0"/>
              <a:t>To identify Expenditure Sensitive pockets (ESPs) and Expenditure Sensitive Constituencies’(ESCs) – on the basis of level of development, literacy, complaints during Legislative Assembly Election to forward to ECI.</a:t>
            </a:r>
          </a:p>
          <a:p>
            <a:pPr marL="495300" indent="-495300">
              <a:lnSpc>
                <a:spcPct val="90000"/>
              </a:lnSpc>
            </a:pPr>
            <a:r>
              <a:rPr lang="en-GB" sz="2000" smtClean="0"/>
              <a:t>To identify the Nodal Officer of State Police and State Excise Department of the district for Expenditure Monitoring programme- they will be Master Trainers.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314" name="Rectangle 2"/>
          <p:cNvSpPr>
            <a:spLocks noGrp="1"/>
          </p:cNvSpPr>
          <p:nvPr>
            <p:ph type="title"/>
          </p:nvPr>
        </p:nvSpPr>
        <p:spPr bwMode="auto">
          <a:xfrm>
            <a:off x="457200" y="0"/>
            <a:ext cx="7467600" cy="1052513"/>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fontScale="90000"/>
          </a:bodyPr>
          <a:lstStyle/>
          <a:p>
            <a:pPr algn="ctr" eaLnBrk="1" hangingPunct="1">
              <a:defRPr/>
            </a:pPr>
            <a:r>
              <a:rPr lang="en-US" sz="3200" b="1" cap="none" dirty="0" smtClean="0"/>
              <a:t>Check list for DEOs: </a:t>
            </a:r>
            <a:br>
              <a:rPr lang="en-US" sz="3200" b="1" cap="none" dirty="0" smtClean="0"/>
            </a:br>
            <a:r>
              <a:rPr lang="en-GB" sz="3200" b="1" cap="none" dirty="0" smtClean="0"/>
              <a:t>Before announcement</a:t>
            </a:r>
            <a:endParaRPr lang="en-IN" sz="3200" b="1" cap="none" dirty="0" smtClean="0"/>
          </a:p>
        </p:txBody>
      </p:sp>
      <p:sp>
        <p:nvSpPr>
          <p:cNvPr id="141315" name="Rectangle 3"/>
          <p:cNvSpPr>
            <a:spLocks noGrp="1"/>
          </p:cNvSpPr>
          <p:nvPr>
            <p:ph sz="quarter" idx="1"/>
          </p:nvPr>
        </p:nvSpPr>
        <p:spPr>
          <a:xfrm>
            <a:off x="457200" y="1268413"/>
            <a:ext cx="8002588" cy="5329237"/>
          </a:xfrm>
        </p:spPr>
        <p:txBody>
          <a:bodyPr/>
          <a:lstStyle/>
          <a:p>
            <a:pPr marL="457200" indent="-457200">
              <a:lnSpc>
                <a:spcPct val="90000"/>
              </a:lnSpc>
            </a:pPr>
            <a:r>
              <a:rPr lang="en-GB" smtClean="0"/>
              <a:t>To pursue all pending cases of last election, where FIR was filed and take it to logical conclusion.</a:t>
            </a:r>
          </a:p>
          <a:p>
            <a:pPr marL="457200" indent="-457200">
              <a:lnSpc>
                <a:spcPct val="90000"/>
              </a:lnSpc>
            </a:pPr>
            <a:r>
              <a:rPr lang="en-GB" smtClean="0"/>
              <a:t>To identify officers who will be notified as Executive Magistrate for the Flying Squad / Static Surveillance Team.</a:t>
            </a:r>
          </a:p>
          <a:p>
            <a:pPr marL="457200" indent="-457200">
              <a:lnSpc>
                <a:spcPct val="90000"/>
              </a:lnSpc>
            </a:pPr>
            <a:r>
              <a:rPr lang="en-GB" smtClean="0"/>
              <a:t>To prepare plan for training of all manpower to be deployed in Expenditure Monitoring Teams in 2/3 phases.</a:t>
            </a:r>
          </a:p>
          <a:p>
            <a:pPr marL="457200" indent="-457200">
              <a:lnSpc>
                <a:spcPct val="90000"/>
              </a:lnSpc>
            </a:pPr>
            <a:r>
              <a:rPr lang="en-GB" smtClean="0"/>
              <a:t>To identify a senior officer of ADM rank as Nodal Officer for Expenditure Monitoring and forward his name, telephone no. , fax no. and mobile no. etc to ECI – He will be Master Trainer for all Expenditure Monitoring officials.</a:t>
            </a:r>
          </a:p>
          <a:p>
            <a:pPr marL="457200" indent="-457200">
              <a:lnSpc>
                <a:spcPct val="90000"/>
              </a:lnSpc>
            </a:pPr>
            <a:r>
              <a:rPr lang="en-GB" smtClean="0"/>
              <a:t>To get the figures of Daily production, distribution and storage of liquor in the district during last year</a:t>
            </a:r>
          </a:p>
        </p:txBody>
      </p:sp>
    </p:spTree>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idx="4294967295"/>
          </p:nvPr>
        </p:nvSpPr>
        <p:spPr bwMode="auto">
          <a:xfrm>
            <a:off x="457200" y="274638"/>
            <a:ext cx="8218488" cy="796908"/>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Autofit/>
          </a:bodyPr>
          <a:lstStyle/>
          <a:p>
            <a:pPr algn="ctr" eaLnBrk="1" hangingPunct="1">
              <a:defRPr/>
            </a:pPr>
            <a:r>
              <a:rPr lang="en-US" sz="2800" b="1" cap="none" dirty="0" smtClean="0"/>
              <a:t>Check list for DEOs: </a:t>
            </a:r>
            <a:br>
              <a:rPr lang="en-US" sz="2800" b="1" cap="none" dirty="0" smtClean="0"/>
            </a:br>
            <a:r>
              <a:rPr lang="en-GB" sz="2800" b="1" cap="none" dirty="0" smtClean="0"/>
              <a:t>Before announcement</a:t>
            </a:r>
            <a:endParaRPr lang="en-IN" sz="2800" b="1" cap="none" dirty="0" smtClean="0"/>
          </a:p>
        </p:txBody>
      </p:sp>
      <p:sp>
        <p:nvSpPr>
          <p:cNvPr id="144387" name="Rectangle 3"/>
          <p:cNvSpPr>
            <a:spLocks noGrp="1"/>
          </p:cNvSpPr>
          <p:nvPr>
            <p:ph type="body" idx="4294967295"/>
          </p:nvPr>
        </p:nvSpPr>
        <p:spPr>
          <a:xfrm>
            <a:off x="457200" y="1196975"/>
            <a:ext cx="7859713" cy="5276850"/>
          </a:xfrm>
        </p:spPr>
        <p:txBody>
          <a:bodyPr/>
          <a:lstStyle/>
          <a:p>
            <a:pPr marL="381000" indent="-381000"/>
            <a:r>
              <a:rPr lang="en-GB" smtClean="0"/>
              <a:t>To identify Expenditure Sensitive Pockets in each constituency on the basis of complaints during last election, literacy and economic development of the area and to intimate to Commission through CEO</a:t>
            </a:r>
          </a:p>
          <a:p>
            <a:pPr marL="381000" indent="-381000"/>
            <a:r>
              <a:rPr lang="en-GB" smtClean="0"/>
              <a:t>To prepare plan for Ethical Voting campaign involving the students of colleges and schools, NYK, NSS and CSO</a:t>
            </a:r>
          </a:p>
          <a:p>
            <a:pPr marL="381000" indent="-381000"/>
            <a:r>
              <a:rPr lang="en-GB" smtClean="0"/>
              <a:t>To print the Registers and forms for the candidates and the teams</a:t>
            </a:r>
          </a:p>
          <a:p>
            <a:pPr marL="381000" indent="-381000"/>
            <a:endParaRPr lang="en-IN" smtClean="0"/>
          </a:p>
          <a:p>
            <a:pPr marL="381000" indent="-381000"/>
            <a:endParaRPr lang="en-IN"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idx="4294967295"/>
          </p:nvPr>
        </p:nvSpPr>
        <p:spPr bwMode="auto">
          <a:xfrm>
            <a:off x="457200" y="274638"/>
            <a:ext cx="8291513" cy="633412"/>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Autofit/>
          </a:bodyPr>
          <a:lstStyle/>
          <a:p>
            <a:pPr algn="ctr" eaLnBrk="1" hangingPunct="1">
              <a:defRPr/>
            </a:pPr>
            <a:r>
              <a:rPr lang="en-US" sz="2800" b="1" cap="none" dirty="0" smtClean="0"/>
              <a:t>Check list for DEOs: </a:t>
            </a:r>
            <a:br>
              <a:rPr lang="en-US" sz="2800" b="1" cap="none" dirty="0" smtClean="0"/>
            </a:br>
            <a:r>
              <a:rPr lang="en-GB" sz="2800" b="1" cap="none" dirty="0" smtClean="0"/>
              <a:t>After announcement</a:t>
            </a:r>
            <a:endParaRPr lang="en-IN" sz="2800" b="1" cap="none" dirty="0" smtClean="0"/>
          </a:p>
        </p:txBody>
      </p:sp>
      <p:sp>
        <p:nvSpPr>
          <p:cNvPr id="142339" name="Rectangle 3"/>
          <p:cNvSpPr>
            <a:spLocks noGrp="1"/>
          </p:cNvSpPr>
          <p:nvPr>
            <p:ph type="body" idx="4294967295"/>
          </p:nvPr>
        </p:nvSpPr>
        <p:spPr>
          <a:xfrm>
            <a:off x="250825" y="1052513"/>
            <a:ext cx="8353425" cy="5805487"/>
          </a:xfrm>
        </p:spPr>
        <p:txBody>
          <a:bodyPr/>
          <a:lstStyle/>
          <a:p>
            <a:pPr marL="457200" indent="-457200">
              <a:lnSpc>
                <a:spcPct val="90000"/>
              </a:lnSpc>
            </a:pPr>
            <a:r>
              <a:rPr lang="en-IN" dirty="0" smtClean="0"/>
              <a:t>To arrange meeting with banks for </a:t>
            </a:r>
          </a:p>
          <a:p>
            <a:pPr marL="457200" indent="-457200">
              <a:lnSpc>
                <a:spcPct val="90000"/>
              </a:lnSpc>
              <a:buFont typeface="Wingdings" pitchFamily="2" charset="2"/>
              <a:buNone/>
            </a:pPr>
            <a:r>
              <a:rPr lang="en-IN" dirty="0" smtClean="0"/>
              <a:t>	(</a:t>
            </a:r>
            <a:r>
              <a:rPr lang="en-IN" dirty="0" err="1" smtClean="0"/>
              <a:t>i</a:t>
            </a:r>
            <a:r>
              <a:rPr lang="en-IN" dirty="0" smtClean="0"/>
              <a:t>) facilitation in opening bank account by candidates and issuing cheque books instantly</a:t>
            </a:r>
          </a:p>
          <a:p>
            <a:pPr marL="457200" indent="-457200">
              <a:lnSpc>
                <a:spcPct val="90000"/>
              </a:lnSpc>
              <a:buFont typeface="Wingdings" pitchFamily="2" charset="2"/>
              <a:buNone/>
            </a:pPr>
            <a:r>
              <a:rPr lang="en-IN" dirty="0" smtClean="0"/>
              <a:t>	(ii) sending suspicion transaction report exceeding Rs.1 </a:t>
            </a:r>
            <a:r>
              <a:rPr lang="en-IN" dirty="0" err="1" smtClean="0"/>
              <a:t>Lakh</a:t>
            </a:r>
            <a:r>
              <a:rPr lang="en-IN" dirty="0" smtClean="0"/>
              <a:t> instruction dated 19.7.2012 (Annexure-64)</a:t>
            </a:r>
          </a:p>
          <a:p>
            <a:pPr marL="457200" indent="-457200">
              <a:lnSpc>
                <a:spcPct val="90000"/>
              </a:lnSpc>
              <a:buFont typeface="Wingdings" pitchFamily="2" charset="2"/>
              <a:buNone/>
            </a:pPr>
            <a:r>
              <a:rPr lang="en-IN" dirty="0" smtClean="0"/>
              <a:t>	 (iii) Procedure to be following for ATM Vans as per guideline of Ministry Finance </a:t>
            </a:r>
            <a:r>
              <a:rPr lang="en-IN" dirty="0" err="1" smtClean="0"/>
              <a:t>dtd</a:t>
            </a:r>
            <a:r>
              <a:rPr lang="en-IN" dirty="0" smtClean="0"/>
              <a:t>. 20.2.2013 (Annexure-66)</a:t>
            </a:r>
          </a:p>
          <a:p>
            <a:pPr marL="457200" indent="-457200">
              <a:lnSpc>
                <a:spcPct val="90000"/>
              </a:lnSpc>
            </a:pPr>
            <a:r>
              <a:rPr lang="en-IN" dirty="0" smtClean="0"/>
              <a:t>To go through the Guidelines for permission for helicopter landing in the district as for checking of baggage.</a:t>
            </a:r>
          </a:p>
          <a:p>
            <a:pPr marL="457200" indent="-457200">
              <a:lnSpc>
                <a:spcPct val="90000"/>
              </a:lnSpc>
            </a:pPr>
            <a:r>
              <a:rPr lang="en-IN" dirty="0" smtClean="0"/>
              <a:t>To arrange meeting with political parties in the district after announcement of election for notification of rates of different items of election campaign expenditure and hand over a copy of Compendium of Instructions on EEM.</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bwMode="auto">
          <a:xfrm>
            <a:off x="428596" y="350821"/>
            <a:ext cx="8218487" cy="72072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Autofit/>
          </a:bodyPr>
          <a:lstStyle/>
          <a:p>
            <a:pPr algn="ctr" eaLnBrk="1" hangingPunct="1">
              <a:defRPr/>
            </a:pPr>
            <a:r>
              <a:rPr lang="en-US" sz="2800" b="1" cap="none" dirty="0" smtClean="0"/>
              <a:t>Check list for DEOs: </a:t>
            </a:r>
            <a:br>
              <a:rPr lang="en-US" sz="2800" b="1" cap="none" dirty="0" smtClean="0"/>
            </a:br>
            <a:r>
              <a:rPr lang="en-GB" sz="2800" b="1" cap="none" dirty="0" smtClean="0"/>
              <a:t>After announcement</a:t>
            </a:r>
            <a:endParaRPr lang="en-IN" sz="2800" b="1" cap="none" dirty="0" smtClean="0"/>
          </a:p>
        </p:txBody>
      </p:sp>
      <p:sp>
        <p:nvSpPr>
          <p:cNvPr id="143363" name="Rectangle 3"/>
          <p:cNvSpPr>
            <a:spLocks noGrp="1"/>
          </p:cNvSpPr>
          <p:nvPr>
            <p:ph type="body" idx="4294967295"/>
          </p:nvPr>
        </p:nvSpPr>
        <p:spPr>
          <a:xfrm>
            <a:off x="457200" y="1222398"/>
            <a:ext cx="7715250" cy="5421312"/>
          </a:xfrm>
        </p:spPr>
        <p:txBody>
          <a:bodyPr/>
          <a:lstStyle/>
          <a:p>
            <a:pPr marL="457200" indent="-457200"/>
            <a:r>
              <a:rPr lang="en-US" dirty="0" smtClean="0"/>
              <a:t>After Announcement:</a:t>
            </a:r>
            <a:endParaRPr lang="en-IN" dirty="0" smtClean="0"/>
          </a:p>
          <a:p>
            <a:pPr marL="766763" lvl="1" indent="-400050"/>
            <a:r>
              <a:rPr lang="en-IN" sz="2400" dirty="0" smtClean="0"/>
              <a:t>To ensure that FS, VST, VVT, MCMC, Accounting team are functional</a:t>
            </a:r>
          </a:p>
          <a:p>
            <a:pPr marL="766763" lvl="1" indent="-400050"/>
            <a:r>
              <a:rPr lang="en-US" sz="2400" dirty="0" smtClean="0"/>
              <a:t>District level Complaint monitoring Cell is functional with toll free number</a:t>
            </a:r>
          </a:p>
          <a:p>
            <a:pPr marL="766763" lvl="1" indent="-400050"/>
            <a:r>
              <a:rPr lang="en-US" sz="2400" dirty="0" smtClean="0"/>
              <a:t>All rallies are </a:t>
            </a:r>
            <a:r>
              <a:rPr lang="en-US" sz="2400" dirty="0" err="1" smtClean="0"/>
              <a:t>videographed</a:t>
            </a:r>
            <a:r>
              <a:rPr lang="en-US" sz="2400" dirty="0" smtClean="0"/>
              <a:t> for verification of party expense</a:t>
            </a:r>
          </a:p>
          <a:p>
            <a:pPr marL="766763" lvl="1" indent="-400050"/>
            <a:r>
              <a:rPr lang="en-IN" sz="2400" dirty="0" smtClean="0"/>
              <a:t>To ensure that the district level state excise </a:t>
            </a:r>
            <a:r>
              <a:rPr lang="en-IN" sz="2400" dirty="0" err="1" smtClean="0"/>
              <a:t>deptt</a:t>
            </a:r>
            <a:r>
              <a:rPr lang="en-IN" sz="2400" dirty="0" smtClean="0"/>
              <a:t> is submitting report in the prescribed </a:t>
            </a:r>
            <a:r>
              <a:rPr lang="en-IN" sz="2400" dirty="0" err="1" smtClean="0"/>
              <a:t>proforma</a:t>
            </a:r>
            <a:endParaRPr lang="en-IN" sz="2400" dirty="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idx="4294967295"/>
          </p:nvPr>
        </p:nvSpPr>
        <p:spPr bwMode="auto">
          <a:xfrm>
            <a:off x="457200" y="274638"/>
            <a:ext cx="7467600" cy="868346"/>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Autofit/>
          </a:bodyPr>
          <a:lstStyle/>
          <a:p>
            <a:pPr algn="ctr" eaLnBrk="1" hangingPunct="1">
              <a:defRPr/>
            </a:pPr>
            <a:r>
              <a:rPr lang="en-GB" sz="2800" b="1" cap="none" dirty="0" smtClean="0"/>
              <a:t>Checklist of DEOs: </a:t>
            </a:r>
            <a:br>
              <a:rPr lang="en-GB" sz="2800" b="1" cap="none" dirty="0" smtClean="0"/>
            </a:br>
            <a:r>
              <a:rPr lang="en-GB" sz="2800" b="1" cap="none" dirty="0" smtClean="0"/>
              <a:t>After Nomination</a:t>
            </a:r>
            <a:endParaRPr lang="en-IN" sz="2800" b="1" cap="none" dirty="0" smtClean="0"/>
          </a:p>
        </p:txBody>
      </p:sp>
      <p:sp>
        <p:nvSpPr>
          <p:cNvPr id="145411" name="Rectangle 3"/>
          <p:cNvSpPr>
            <a:spLocks noGrp="1"/>
          </p:cNvSpPr>
          <p:nvPr>
            <p:ph type="body" idx="4294967295"/>
          </p:nvPr>
        </p:nvSpPr>
        <p:spPr/>
        <p:txBody>
          <a:bodyPr/>
          <a:lstStyle/>
          <a:p>
            <a:r>
              <a:rPr lang="en-IN" smtClean="0"/>
              <a:t>To ensure that the SST is functional and put in ESPs/ major roads</a:t>
            </a:r>
          </a:p>
          <a:p>
            <a:r>
              <a:rPr lang="en-IN" smtClean="0"/>
              <a:t>To ensure that the proper registers and forms for affidavits are given to candidates for filing the nomination</a:t>
            </a:r>
          </a:p>
          <a:p>
            <a:r>
              <a:rPr lang="en-IN" smtClean="0"/>
              <a:t>Take note of the list of Star Campaigners received by the CEO and ECI within 7 days of notification of election.</a:t>
            </a:r>
          </a:p>
          <a:p>
            <a:r>
              <a:rPr lang="en-IN" smtClean="0"/>
              <a:t>To ensure that the  training of candidates or agents at RO level is organised  on the date of scrutiny of nomination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idx="4294967295"/>
          </p:nvPr>
        </p:nvSpPr>
        <p:spPr bwMode="auto">
          <a:xfrm>
            <a:off x="179388" y="274638"/>
            <a:ext cx="8496300" cy="633412"/>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Autofit/>
          </a:bodyPr>
          <a:lstStyle/>
          <a:p>
            <a:pPr algn="ctr" eaLnBrk="1" hangingPunct="1">
              <a:defRPr/>
            </a:pPr>
            <a:r>
              <a:rPr lang="en-GB" sz="2400" b="1" cap="none" dirty="0" smtClean="0"/>
              <a:t>Checklist of DEO: </a:t>
            </a:r>
            <a:br>
              <a:rPr lang="en-GB" sz="2400" b="1" cap="none" dirty="0" smtClean="0"/>
            </a:br>
            <a:r>
              <a:rPr lang="en-GB" sz="2400" b="1" cap="none" dirty="0" smtClean="0"/>
              <a:t>After Completion of election</a:t>
            </a:r>
            <a:endParaRPr lang="en-IN" sz="2400" b="1" cap="none" dirty="0" smtClean="0"/>
          </a:p>
        </p:txBody>
      </p:sp>
      <p:sp>
        <p:nvSpPr>
          <p:cNvPr id="146435" name="Rectangle 3"/>
          <p:cNvSpPr>
            <a:spLocks noGrp="1"/>
          </p:cNvSpPr>
          <p:nvPr>
            <p:ph type="body" idx="4294967295"/>
          </p:nvPr>
        </p:nvSpPr>
        <p:spPr>
          <a:xfrm>
            <a:off x="457200" y="1052513"/>
            <a:ext cx="7859713" cy="5805487"/>
          </a:xfrm>
        </p:spPr>
        <p:txBody>
          <a:bodyPr/>
          <a:lstStyle/>
          <a:p>
            <a:r>
              <a:rPr lang="en-IN" sz="2000" dirty="0" smtClean="0"/>
              <a:t>To issue a letter just after declaration of results to all the candidates for lodging the account within 30 days of declaration of result and mentioning the date of facilitation training in that notice.</a:t>
            </a:r>
          </a:p>
          <a:p>
            <a:r>
              <a:rPr lang="en-IN" sz="2000" dirty="0" smtClean="0"/>
              <a:t>To arrange one-day facilitation training programme for all the election agents/candidates and the personnel engaged for receiving the accounts, within one week before the final date of submission of the account of election expenses.</a:t>
            </a:r>
          </a:p>
          <a:p>
            <a:r>
              <a:rPr lang="en-IN" sz="2000" dirty="0" smtClean="0"/>
              <a:t>Scanned copy of the Abstract Statement (Part I to Part VI) of all the candidates to be put on the website of the CEO, positively within 3 days of lodging of account of election expenses by the candidate, for wider dissemination of information to all public.</a:t>
            </a:r>
          </a:p>
          <a:p>
            <a:r>
              <a:rPr lang="en-IN" sz="2000" dirty="0" smtClean="0"/>
              <a:t>The list of winner and runner up and their election expenditure as shown in their accounts is to be prepared and  are put in notice board of DEO</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bwMode="auto">
          <a:xfrm>
            <a:off x="179388" y="274638"/>
            <a:ext cx="8496300" cy="654032"/>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Autofit/>
          </a:bodyPr>
          <a:lstStyle/>
          <a:p>
            <a:pPr algn="ctr" eaLnBrk="1" hangingPunct="1">
              <a:defRPr/>
            </a:pPr>
            <a:r>
              <a:rPr lang="en-GB" sz="2400" b="1" cap="none" dirty="0" smtClean="0"/>
              <a:t>Checklist of DEO: </a:t>
            </a:r>
            <a:br>
              <a:rPr lang="en-GB" sz="2400" b="1" cap="none" dirty="0" smtClean="0"/>
            </a:br>
            <a:r>
              <a:rPr lang="en-GB" sz="2400" b="1" cap="none" dirty="0" smtClean="0"/>
              <a:t>After Completion of election</a:t>
            </a:r>
            <a:endParaRPr lang="en-IN" sz="2400" b="1" cap="none" dirty="0" smtClean="0"/>
          </a:p>
        </p:txBody>
      </p:sp>
      <p:sp>
        <p:nvSpPr>
          <p:cNvPr id="147459" name="Rectangle 3"/>
          <p:cNvSpPr>
            <a:spLocks noGrp="1"/>
          </p:cNvSpPr>
          <p:nvPr>
            <p:ph type="body" idx="4294967295"/>
          </p:nvPr>
        </p:nvSpPr>
        <p:spPr>
          <a:xfrm>
            <a:off x="457200" y="1052513"/>
            <a:ext cx="8218488" cy="5545137"/>
          </a:xfrm>
        </p:spPr>
        <p:txBody>
          <a:bodyPr/>
          <a:lstStyle/>
          <a:p>
            <a:pPr>
              <a:lnSpc>
                <a:spcPct val="90000"/>
              </a:lnSpc>
            </a:pPr>
            <a:r>
              <a:rPr lang="en-IN" smtClean="0"/>
              <a:t>To scrutinize the statement of accounts of election expenditure submitted by each candidate, with the help of the DEMC and issue notice within 24 hrs in respect of expenses, not correctly shown and calling for the reply from the candidate on such discrepancy within 48 hrs</a:t>
            </a:r>
          </a:p>
          <a:p>
            <a:pPr>
              <a:lnSpc>
                <a:spcPct val="90000"/>
              </a:lnSpc>
            </a:pPr>
            <a:r>
              <a:rPr lang="en-US" smtClean="0"/>
              <a:t>To intimate to the candidate in writing the decision of DEMC on his reply</a:t>
            </a:r>
            <a:endParaRPr lang="en-IN" smtClean="0"/>
          </a:p>
          <a:p>
            <a:pPr>
              <a:lnSpc>
                <a:spcPct val="90000"/>
              </a:lnSpc>
            </a:pPr>
            <a:r>
              <a:rPr lang="en-IN" smtClean="0"/>
              <a:t>To get the comments of Exp. Observer on his Scrutiny report and forward to the Commission through the CEO within 37 days of declaration of the results in the prescribed format.</a:t>
            </a:r>
          </a:p>
          <a:p>
            <a:pPr>
              <a:lnSpc>
                <a:spcPct val="90000"/>
              </a:lnSpc>
            </a:pPr>
            <a:r>
              <a:rPr lang="en-IN" smtClean="0"/>
              <a:t>The scrutiny report of DEO for each candidate is to be entered in EEMS Software, within a week after submission of DEO’s Scrutiny Report.</a:t>
            </a:r>
          </a:p>
          <a:p>
            <a:pPr>
              <a:lnSpc>
                <a:spcPct val="90000"/>
              </a:lnSpc>
            </a:pPr>
            <a:endParaRPr lang="en-IN"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bwMode="auto">
          <a:xfrm>
            <a:off x="214313" y="71438"/>
            <a:ext cx="8501062" cy="642937"/>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3600" b="1" cap="none" smtClean="0">
                <a:latin typeface="Times New Roman" pitchFamily="18" charset="0"/>
              </a:rPr>
              <a:t>TYPES OF ELECTION EXPENDITURE </a:t>
            </a:r>
            <a:endParaRPr lang="en-IN" sz="3600" cap="none" smtClean="0">
              <a:latin typeface="Times New Roman" pitchFamily="18" charset="0"/>
            </a:endParaRPr>
          </a:p>
        </p:txBody>
      </p:sp>
      <p:sp>
        <p:nvSpPr>
          <p:cNvPr id="18435" name="Content Placeholder 2"/>
          <p:cNvSpPr>
            <a:spLocks noGrp="1"/>
          </p:cNvSpPr>
          <p:nvPr>
            <p:ph idx="4294967295"/>
          </p:nvPr>
        </p:nvSpPr>
        <p:spPr>
          <a:xfrm>
            <a:off x="914400" y="1052513"/>
            <a:ext cx="8229600" cy="5572125"/>
          </a:xfrm>
        </p:spPr>
        <p:txBody>
          <a:bodyPr/>
          <a:lstStyle/>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algn="just" eaLnBrk="1" hangingPunct="1">
              <a:buFont typeface="Arial" pitchFamily="34" charset="0"/>
              <a:buNone/>
            </a:pPr>
            <a:endParaRPr lang="en-IN" smtClean="0"/>
          </a:p>
        </p:txBody>
      </p:sp>
      <p:sp>
        <p:nvSpPr>
          <p:cNvPr id="18436"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9BAEB76-E587-44B2-8EE8-EECF86ED2013}" type="slidenum">
              <a:rPr lang="en-IN" sz="1000">
                <a:solidFill>
                  <a:srgbClr val="898989"/>
                </a:solidFill>
                <a:latin typeface="Times New Roman" pitchFamily="18" charset="0"/>
              </a:rPr>
              <a:pPr algn="r"/>
              <a:t>12</a:t>
            </a:fld>
            <a:endParaRPr lang="en-IN" sz="1000">
              <a:solidFill>
                <a:srgbClr val="898989"/>
              </a:solidFill>
              <a:latin typeface="Times New Roman" pitchFamily="18" charset="0"/>
            </a:endParaRPr>
          </a:p>
        </p:txBody>
      </p:sp>
      <p:sp>
        <p:nvSpPr>
          <p:cNvPr id="6" name="Rectangle 5"/>
          <p:cNvSpPr/>
          <p:nvPr/>
        </p:nvSpPr>
        <p:spPr>
          <a:xfrm>
            <a:off x="214313" y="2143125"/>
            <a:ext cx="4000500" cy="2071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cs typeface="Arial" charset="0"/>
              </a:rPr>
              <a:t>Expenditure</a:t>
            </a:r>
            <a:r>
              <a:rPr lang="en-US" sz="2400" dirty="0">
                <a:solidFill>
                  <a:schemeClr val="tx1"/>
                </a:solidFill>
                <a:cs typeface="Arial" charset="0"/>
              </a:rPr>
              <a:t> </a:t>
            </a:r>
            <a:r>
              <a:rPr lang="en-US" sz="2400" b="1" dirty="0">
                <a:solidFill>
                  <a:schemeClr val="tx1"/>
                </a:solidFill>
                <a:cs typeface="Arial" charset="0"/>
              </a:rPr>
              <a:t>permissible under the law </a:t>
            </a:r>
            <a:r>
              <a:rPr lang="en-US" sz="2400" dirty="0">
                <a:solidFill>
                  <a:schemeClr val="tx1"/>
                </a:solidFill>
                <a:cs typeface="Arial" charset="0"/>
              </a:rPr>
              <a:t>[public meetings, posters, banners, vehicle etc.]</a:t>
            </a:r>
          </a:p>
        </p:txBody>
      </p:sp>
      <p:sp>
        <p:nvSpPr>
          <p:cNvPr id="7" name="Rectangle 6"/>
          <p:cNvSpPr/>
          <p:nvPr/>
        </p:nvSpPr>
        <p:spPr>
          <a:xfrm>
            <a:off x="4500563" y="2071688"/>
            <a:ext cx="4392612" cy="2143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cs typeface="Arial" charset="0"/>
              </a:rPr>
              <a:t>Illegal expenditure </a:t>
            </a:r>
            <a:r>
              <a:rPr lang="en-US" sz="2000" dirty="0">
                <a:solidFill>
                  <a:schemeClr val="tx1"/>
                </a:solidFill>
                <a:cs typeface="Arial" charset="0"/>
              </a:rPr>
              <a:t>[</a:t>
            </a:r>
            <a:r>
              <a:rPr lang="en-US" sz="2400" dirty="0">
                <a:solidFill>
                  <a:schemeClr val="tx1"/>
                </a:solidFill>
                <a:cs typeface="Arial" charset="0"/>
              </a:rPr>
              <a:t>Distribution of money, Gifts, liquor or any other item among electors with the purpose of influencing them</a:t>
            </a:r>
            <a:r>
              <a:rPr lang="en-US" sz="2000" dirty="0">
                <a:solidFill>
                  <a:schemeClr val="tx1"/>
                </a:solidFill>
                <a:cs typeface="Arial" charset="0"/>
              </a:rPr>
              <a:t>]</a:t>
            </a:r>
          </a:p>
        </p:txBody>
      </p:sp>
      <p:sp>
        <p:nvSpPr>
          <p:cNvPr id="9" name="Rectangle 8"/>
          <p:cNvSpPr/>
          <p:nvPr/>
        </p:nvSpPr>
        <p:spPr>
          <a:xfrm>
            <a:off x="285750" y="4714875"/>
            <a:ext cx="4000500" cy="1857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dirty="0">
              <a:solidFill>
                <a:schemeClr val="tx1"/>
              </a:solidFill>
              <a:cs typeface="Arial" pitchFamily="34" charset="0"/>
            </a:endParaRPr>
          </a:p>
          <a:p>
            <a:pPr algn="ctr">
              <a:defRPr/>
            </a:pPr>
            <a:r>
              <a:rPr lang="en-US" sz="2400" b="1" dirty="0">
                <a:solidFill>
                  <a:schemeClr val="tx1"/>
                </a:solidFill>
                <a:cs typeface="Arial" pitchFamily="34" charset="0"/>
              </a:rPr>
              <a:t> </a:t>
            </a:r>
            <a:r>
              <a:rPr lang="en-US" sz="2400" b="1" u="sng" dirty="0">
                <a:solidFill>
                  <a:schemeClr val="tx1"/>
                </a:solidFill>
                <a:cs typeface="Arial" pitchFamily="34" charset="0"/>
              </a:rPr>
              <a:t>Ceiling for Delhi</a:t>
            </a:r>
          </a:p>
          <a:p>
            <a:pPr algn="ctr">
              <a:defRPr/>
            </a:pPr>
            <a:r>
              <a:rPr lang="en-US" b="1" dirty="0">
                <a:solidFill>
                  <a:schemeClr val="tx1"/>
                </a:solidFill>
                <a:latin typeface="Arial" pitchFamily="34" charset="0"/>
                <a:cs typeface="Arial" pitchFamily="34" charset="0"/>
              </a:rPr>
              <a:t>Assembly - 14L</a:t>
            </a:r>
            <a:endParaRPr lang="en-US" sz="1600" b="1" dirty="0">
              <a:solidFill>
                <a:schemeClr val="tx1"/>
              </a:solidFill>
              <a:latin typeface="Arial" pitchFamily="34" charset="0"/>
              <a:cs typeface="Arial" pitchFamily="34" charset="0"/>
            </a:endParaRPr>
          </a:p>
          <a:p>
            <a:pPr algn="ctr">
              <a:defRPr/>
            </a:pPr>
            <a:r>
              <a:rPr lang="en-US" sz="1600" b="1" dirty="0">
                <a:solidFill>
                  <a:schemeClr val="tx1"/>
                </a:solidFill>
                <a:latin typeface="Arial" pitchFamily="34" charset="0"/>
                <a:cs typeface="Arial" pitchFamily="34" charset="0"/>
              </a:rPr>
              <a:t>  </a:t>
            </a:r>
            <a:r>
              <a:rPr lang="en-US" sz="2000" b="1" dirty="0">
                <a:solidFill>
                  <a:schemeClr val="tx1"/>
                </a:solidFill>
                <a:cs typeface="Arial" pitchFamily="34" charset="0"/>
              </a:rPr>
              <a:t> </a:t>
            </a:r>
            <a:r>
              <a:rPr lang="en-US" sz="2000" b="1" dirty="0" err="1">
                <a:solidFill>
                  <a:schemeClr val="tx1"/>
                </a:solidFill>
                <a:cs typeface="Arial" pitchFamily="34" charset="0"/>
              </a:rPr>
              <a:t>Lok</a:t>
            </a:r>
            <a:r>
              <a:rPr lang="en-US" sz="2000" b="1" dirty="0">
                <a:solidFill>
                  <a:schemeClr val="tx1"/>
                </a:solidFill>
                <a:cs typeface="Arial" pitchFamily="34" charset="0"/>
              </a:rPr>
              <a:t> </a:t>
            </a:r>
            <a:r>
              <a:rPr lang="en-US" sz="2000" b="1" dirty="0" err="1">
                <a:solidFill>
                  <a:schemeClr val="tx1"/>
                </a:solidFill>
                <a:cs typeface="Arial" pitchFamily="34" charset="0"/>
              </a:rPr>
              <a:t>Sabha</a:t>
            </a:r>
            <a:r>
              <a:rPr lang="en-US" sz="2000" b="1" dirty="0">
                <a:solidFill>
                  <a:schemeClr val="tx1"/>
                </a:solidFill>
                <a:cs typeface="Arial" pitchFamily="34" charset="0"/>
              </a:rPr>
              <a:t>- 40 </a:t>
            </a:r>
            <a:r>
              <a:rPr lang="en-US" sz="2000" b="1" dirty="0" err="1">
                <a:solidFill>
                  <a:schemeClr val="tx1"/>
                </a:solidFill>
                <a:cs typeface="Arial" pitchFamily="34" charset="0"/>
              </a:rPr>
              <a:t>lakh</a:t>
            </a:r>
            <a:endParaRPr lang="en-US" sz="2000" b="1" dirty="0">
              <a:solidFill>
                <a:schemeClr val="tx1"/>
              </a:solidFill>
              <a:cs typeface="Arial" pitchFamily="34" charset="0"/>
            </a:endParaRPr>
          </a:p>
          <a:p>
            <a:pPr algn="ctr">
              <a:defRPr/>
            </a:pPr>
            <a:endParaRPr lang="en-US" sz="2000" b="1" dirty="0">
              <a:solidFill>
                <a:schemeClr val="tx1"/>
              </a:solidFill>
              <a:cs typeface="Arial" pitchFamily="34" charset="0"/>
            </a:endParaRPr>
          </a:p>
          <a:p>
            <a:pPr>
              <a:defRPr/>
            </a:pPr>
            <a:r>
              <a:rPr lang="en-US" sz="2000" dirty="0">
                <a:solidFill>
                  <a:schemeClr val="tx1"/>
                </a:solidFill>
                <a:cs typeface="Arial" pitchFamily="34" charset="0"/>
              </a:rPr>
              <a:t> </a:t>
            </a:r>
          </a:p>
        </p:txBody>
      </p:sp>
      <p:sp>
        <p:nvSpPr>
          <p:cNvPr id="10" name="Rectangle 9"/>
          <p:cNvSpPr/>
          <p:nvPr/>
        </p:nvSpPr>
        <p:spPr>
          <a:xfrm>
            <a:off x="4500563" y="4714875"/>
            <a:ext cx="4143375" cy="1857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Such type of expenditure of election expenses of the candidate is stopped</a:t>
            </a:r>
          </a:p>
        </p:txBody>
      </p:sp>
      <p:sp>
        <p:nvSpPr>
          <p:cNvPr id="11" name="Rectangle 10"/>
          <p:cNvSpPr/>
          <p:nvPr/>
        </p:nvSpPr>
        <p:spPr>
          <a:xfrm>
            <a:off x="2143125" y="714375"/>
            <a:ext cx="5572125"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Election expenditure can be classified into two types on the basis of legal provisions</a:t>
            </a:r>
          </a:p>
        </p:txBody>
      </p:sp>
      <p:cxnSp>
        <p:nvCxnSpPr>
          <p:cNvPr id="18442" name="Straight Connector 21"/>
          <p:cNvCxnSpPr>
            <a:cxnSpLocks noChangeShapeType="1"/>
            <a:stCxn id="6" idx="2"/>
            <a:endCxn id="9" idx="0"/>
          </p:cNvCxnSpPr>
          <p:nvPr/>
        </p:nvCxnSpPr>
        <p:spPr bwMode="auto">
          <a:xfrm rot="16200000" flipH="1">
            <a:off x="2000251" y="4429125"/>
            <a:ext cx="500062" cy="71437"/>
          </a:xfrm>
          <a:prstGeom prst="line">
            <a:avLst/>
          </a:prstGeom>
          <a:noFill/>
          <a:ln w="9525" algn="ctr">
            <a:solidFill>
              <a:srgbClr val="505188"/>
            </a:solidFill>
            <a:round/>
            <a:headEnd/>
            <a:tailEnd/>
          </a:ln>
        </p:spPr>
      </p:cxnSp>
      <p:cxnSp>
        <p:nvCxnSpPr>
          <p:cNvPr id="26" name="Straight Connector 25"/>
          <p:cNvCxnSpPr/>
          <p:nvPr/>
        </p:nvCxnSpPr>
        <p:spPr>
          <a:xfrm rot="5400000">
            <a:off x="6465094" y="4250532"/>
            <a:ext cx="35718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2071688" y="4214813"/>
            <a:ext cx="484187"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19" name="Down Arrow 18"/>
          <p:cNvSpPr/>
          <p:nvPr/>
        </p:nvSpPr>
        <p:spPr>
          <a:xfrm>
            <a:off x="6429375" y="4214813"/>
            <a:ext cx="484188"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23" name="Down Arrow 22"/>
          <p:cNvSpPr/>
          <p:nvPr/>
        </p:nvSpPr>
        <p:spPr>
          <a:xfrm>
            <a:off x="2214563" y="1857375"/>
            <a:ext cx="484187"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24" name="Down Arrow 23"/>
          <p:cNvSpPr/>
          <p:nvPr/>
        </p:nvSpPr>
        <p:spPr>
          <a:xfrm>
            <a:off x="6500813" y="1857375"/>
            <a:ext cx="484187"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bwMode="auto">
          <a:xfrm>
            <a:off x="457200" y="274638"/>
            <a:ext cx="7467600" cy="939784"/>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4800" b="1" cap="none" dirty="0" smtClean="0"/>
              <a:t>Pledge</a:t>
            </a:r>
            <a:endParaRPr lang="en-IN" sz="4800" b="1" cap="none" dirty="0" smtClean="0"/>
          </a:p>
        </p:txBody>
      </p:sp>
      <p:sp>
        <p:nvSpPr>
          <p:cNvPr id="87043" name="Rectangle 3"/>
          <p:cNvSpPr>
            <a:spLocks noGrp="1"/>
          </p:cNvSpPr>
          <p:nvPr>
            <p:ph type="body" idx="4294967295"/>
          </p:nvPr>
        </p:nvSpPr>
        <p:spPr/>
        <p:txBody>
          <a:bodyPr/>
          <a:lstStyle/>
          <a:p>
            <a:pPr algn="just" eaLnBrk="1" hangingPunct="1"/>
            <a:r>
              <a:rPr lang="en-US" sz="2800" b="1" dirty="0" smtClean="0"/>
              <a:t>I do swear in the name of God / do affirm that  I shall discharge my duties, as  mandated under the constitution with utmost sincerity and dedication, and</a:t>
            </a:r>
          </a:p>
          <a:p>
            <a:pPr algn="just" eaLnBrk="1" hangingPunct="1"/>
            <a:r>
              <a:rPr lang="en-US" sz="2800" b="1" dirty="0" smtClean="0"/>
              <a:t> shall make all efforts towards curbing the pernicious effects of Money power and Muscle power, and</a:t>
            </a:r>
          </a:p>
          <a:p>
            <a:pPr algn="just" eaLnBrk="1" hangingPunct="1"/>
            <a:r>
              <a:rPr lang="en-US" sz="2800" b="1" dirty="0" smtClean="0"/>
              <a:t> shall ensure conduct of free, fair and clean elections  </a:t>
            </a:r>
            <a:endParaRPr lang="en-IN" sz="2800" b="1" dirty="0"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4800" b="1" cap="none" dirty="0" smtClean="0"/>
              <a:t>Important Reports</a:t>
            </a:r>
          </a:p>
        </p:txBody>
      </p:sp>
      <p:sp>
        <p:nvSpPr>
          <p:cNvPr id="4" name="Slide Number Placeholder 3"/>
          <p:cNvSpPr>
            <a:spLocks noGrp="1"/>
          </p:cNvSpPr>
          <p:nvPr>
            <p:ph type="sldNum" sz="quarter" idx="12"/>
          </p:nvPr>
        </p:nvSpPr>
        <p:spPr/>
        <p:txBody>
          <a:bodyPr/>
          <a:lstStyle/>
          <a:p>
            <a:pPr>
              <a:defRPr/>
            </a:pPr>
            <a:fld id="{A72026DB-6582-4CBD-B2E2-8F2E23E15500}" type="slidenum">
              <a:rPr lang="en-IN" smtClean="0"/>
              <a:pPr>
                <a:defRPr/>
              </a:pPr>
              <a:t>121</a:t>
            </a:fld>
            <a:endParaRPr lang="en-IN"/>
          </a:p>
        </p:txBody>
      </p:sp>
      <p:sp>
        <p:nvSpPr>
          <p:cNvPr id="6" name="Content Placeholder 5"/>
          <p:cNvSpPr>
            <a:spLocks noGrp="1"/>
          </p:cNvSpPr>
          <p:nvPr>
            <p:ph sz="quarter" idx="1"/>
          </p:nvPr>
        </p:nvSpPr>
        <p:spPr>
          <a:xfrm>
            <a:off x="457200" y="2643182"/>
            <a:ext cx="7467600" cy="2000264"/>
          </a:xfrm>
        </p:spPr>
        <p:txBody>
          <a:bodyPr/>
          <a:lstStyle/>
          <a:p>
            <a:r>
              <a:rPr lang="en-US" dirty="0" smtClean="0">
                <a:hlinkClick r:id="rId2" action="ppaction://hlinkfile"/>
              </a:rPr>
              <a:t>ElectionExpeditureMonitoring22072013.pdf</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xfrm>
            <a:off x="214313" y="142875"/>
            <a:ext cx="8501062" cy="65405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2400" b="1" cap="none" smtClean="0"/>
              <a:t>TELEFAX NO. / E-MAIL ID FOR REPORTING</a:t>
            </a:r>
            <a:endParaRPr lang="en-IN" sz="2400" b="1" cap="none" smtClean="0"/>
          </a:p>
        </p:txBody>
      </p:sp>
      <p:sp>
        <p:nvSpPr>
          <p:cNvPr id="88067" name="Rectangle 3"/>
          <p:cNvSpPr>
            <a:spLocks noGrp="1"/>
          </p:cNvSpPr>
          <p:nvPr>
            <p:ph sz="quarter" idx="1"/>
          </p:nvPr>
        </p:nvSpPr>
        <p:spPr>
          <a:xfrm>
            <a:off x="179388" y="928688"/>
            <a:ext cx="8535987" cy="5524500"/>
          </a:xfrm>
        </p:spPr>
        <p:txBody>
          <a:bodyPr/>
          <a:lstStyle/>
          <a:p>
            <a:pPr algn="just" eaLnBrk="1" hangingPunct="1"/>
            <a:r>
              <a:rPr lang="en-IN" sz="2000" b="1" u="sng" dirty="0" smtClean="0"/>
              <a:t>Sh. </a:t>
            </a:r>
            <a:r>
              <a:rPr lang="en-IN" sz="2000" b="1" u="sng" dirty="0" err="1" smtClean="0"/>
              <a:t>Avinash</a:t>
            </a:r>
            <a:r>
              <a:rPr lang="en-IN" sz="2000" b="1" u="sng" dirty="0" smtClean="0"/>
              <a:t> Kumar</a:t>
            </a:r>
            <a:r>
              <a:rPr lang="en-IN" sz="2000" b="1" dirty="0" smtClean="0"/>
              <a:t>, Under Secretary (EE Div.)</a:t>
            </a:r>
          </a:p>
          <a:p>
            <a:pPr eaLnBrk="1" hangingPunct="1">
              <a:buFont typeface="Wingdings" pitchFamily="2" charset="2"/>
              <a:buNone/>
            </a:pPr>
            <a:r>
              <a:rPr lang="en-IN" sz="2000" b="1" dirty="0" smtClean="0"/>
              <a:t>	- Tel: 011 23052055, 9868911976   </a:t>
            </a:r>
            <a:r>
              <a:rPr lang="en-IN" sz="2000" b="1" dirty="0" smtClean="0">
                <a:hlinkClick r:id="rId2"/>
              </a:rPr>
              <a:t>avinash.kr@eci.gov.in</a:t>
            </a:r>
            <a:r>
              <a:rPr lang="en-IN" sz="2000" b="1" dirty="0" smtClean="0"/>
              <a:t> . </a:t>
            </a:r>
          </a:p>
          <a:p>
            <a:pPr algn="just" eaLnBrk="1" hangingPunct="1"/>
            <a:r>
              <a:rPr lang="en-IN" sz="2000" b="1" u="sng" dirty="0" smtClean="0"/>
              <a:t>Sh. Malay </a:t>
            </a:r>
            <a:r>
              <a:rPr lang="en-IN" sz="2000" b="1" u="sng" dirty="0" err="1" smtClean="0"/>
              <a:t>Mallick</a:t>
            </a:r>
            <a:r>
              <a:rPr lang="en-IN" sz="2000" b="1" dirty="0" smtClean="0"/>
              <a:t>, Under Secretary (EE Div.)</a:t>
            </a:r>
          </a:p>
          <a:p>
            <a:pPr eaLnBrk="1" hangingPunct="1">
              <a:buFont typeface="Wingdings" pitchFamily="2" charset="2"/>
              <a:buNone/>
            </a:pPr>
            <a:r>
              <a:rPr lang="en-IN" sz="2000" b="1" dirty="0" smtClean="0"/>
              <a:t>	- Tel: 011 23052058, 9868113451    </a:t>
            </a:r>
            <a:r>
              <a:rPr lang="en-IN" sz="2000" b="1" dirty="0" smtClean="0">
                <a:hlinkClick r:id="rId3"/>
              </a:rPr>
              <a:t>malay.mallick@eci.gov.in</a:t>
            </a:r>
            <a:r>
              <a:rPr lang="en-IN" sz="2000" b="1" dirty="0" smtClean="0"/>
              <a:t> . </a:t>
            </a:r>
          </a:p>
          <a:p>
            <a:pPr algn="just" eaLnBrk="1" hangingPunct="1"/>
            <a:r>
              <a:rPr lang="en-IN" sz="2000" b="1" u="sng" dirty="0" smtClean="0">
                <a:solidFill>
                  <a:schemeClr val="accent1"/>
                </a:solidFill>
              </a:rPr>
              <a:t>Address</a:t>
            </a:r>
            <a:r>
              <a:rPr lang="en-IN" sz="2000" b="1" dirty="0" smtClean="0"/>
              <a:t>-  </a:t>
            </a:r>
            <a:r>
              <a:rPr lang="en-IN" sz="2000" b="1" dirty="0" err="1" smtClean="0"/>
              <a:t>Nirvachan</a:t>
            </a:r>
            <a:r>
              <a:rPr lang="en-IN" sz="2000" b="1" dirty="0" smtClean="0"/>
              <a:t> </a:t>
            </a:r>
            <a:r>
              <a:rPr lang="en-IN" sz="2000" b="1" dirty="0" err="1" smtClean="0"/>
              <a:t>Sadan</a:t>
            </a:r>
            <a:r>
              <a:rPr lang="en-IN" sz="2000" b="1" dirty="0" smtClean="0"/>
              <a:t>, </a:t>
            </a:r>
            <a:r>
              <a:rPr lang="en-IN" sz="2000" b="1" dirty="0" err="1" smtClean="0"/>
              <a:t>Ashoka</a:t>
            </a:r>
            <a:r>
              <a:rPr lang="en-IN" sz="2000" b="1" dirty="0" smtClean="0"/>
              <a:t> Road, New Delhi-01</a:t>
            </a:r>
          </a:p>
          <a:p>
            <a:pPr algn="just" eaLnBrk="1" hangingPunct="1">
              <a:buFont typeface="Wingdings" pitchFamily="2" charset="2"/>
              <a:buNone/>
            </a:pPr>
            <a:endParaRPr lang="en-IN" sz="2000" b="1" dirty="0" smtClean="0"/>
          </a:p>
          <a:p>
            <a:pPr eaLnBrk="1" hangingPunct="1"/>
            <a:r>
              <a:rPr lang="en-IN" sz="2000" b="1" u="sng" dirty="0" smtClean="0"/>
              <a:t>Sh. S.K. </a:t>
            </a:r>
            <a:r>
              <a:rPr lang="en-IN" sz="2000" b="1" u="sng" dirty="0" err="1" smtClean="0"/>
              <a:t>Rudola</a:t>
            </a:r>
            <a:r>
              <a:rPr lang="en-IN" sz="2000" b="1" dirty="0" smtClean="0"/>
              <a:t>, Secretary , Fax: 011- 23052049, 9013308437</a:t>
            </a:r>
          </a:p>
          <a:p>
            <a:pPr eaLnBrk="1" hangingPunct="1">
              <a:buFont typeface="Wingdings" pitchFamily="2" charset="2"/>
              <a:buNone/>
            </a:pPr>
            <a:r>
              <a:rPr lang="en-US" sz="2000" b="1" dirty="0" smtClean="0"/>
              <a:t>	(e-mail:    skrudola@eci.gov.in)</a:t>
            </a:r>
            <a:endParaRPr lang="en-IN" sz="2000" b="1" dirty="0" smtClean="0"/>
          </a:p>
          <a:p>
            <a:pPr eaLnBrk="1" hangingPunct="1"/>
            <a:r>
              <a:rPr lang="en-IN" sz="2000" b="1" u="sng" dirty="0" smtClean="0"/>
              <a:t>Sh. B. B. </a:t>
            </a:r>
            <a:r>
              <a:rPr lang="en-IN" sz="2000" b="1" u="sng" dirty="0" err="1" smtClean="0"/>
              <a:t>Garg</a:t>
            </a:r>
            <a:r>
              <a:rPr lang="en-IN" sz="2000" b="1" dirty="0" smtClean="0"/>
              <a:t>, Jt. Director,  Fax: 011- 23052003, 08130920555</a:t>
            </a:r>
          </a:p>
          <a:p>
            <a:pPr eaLnBrk="1" hangingPunct="1">
              <a:buFont typeface="Wingdings" pitchFamily="2" charset="2"/>
              <a:buNone/>
            </a:pPr>
            <a:r>
              <a:rPr lang="en-US" sz="2000" b="1" dirty="0" smtClean="0"/>
              <a:t>	(e-mail:    bbgarg@eci.gov.in)</a:t>
            </a:r>
            <a:endParaRPr lang="en-IN" sz="2000" b="1" dirty="0" smtClean="0"/>
          </a:p>
          <a:p>
            <a:pPr algn="just" eaLnBrk="1" hangingPunct="1">
              <a:buFont typeface="Wingdings" pitchFamily="2" charset="2"/>
              <a:buNone/>
            </a:pPr>
            <a:r>
              <a:rPr lang="en-IN" sz="2000" b="1" dirty="0" smtClean="0">
                <a:solidFill>
                  <a:srgbClr val="FF0000"/>
                </a:solidFill>
              </a:rPr>
              <a:t>	</a:t>
            </a:r>
            <a:r>
              <a:rPr lang="en-IN" sz="2000" b="1" u="sng" dirty="0" smtClean="0">
                <a:solidFill>
                  <a:srgbClr val="FF0000"/>
                </a:solidFill>
              </a:rPr>
              <a:t>In case of urgency</a:t>
            </a:r>
            <a:r>
              <a:rPr lang="en-IN" sz="2000" b="1" dirty="0" smtClean="0">
                <a:solidFill>
                  <a:srgbClr val="FF0000"/>
                </a:solidFill>
              </a:rPr>
              <a:t>:- </a:t>
            </a:r>
          </a:p>
          <a:p>
            <a:pPr algn="just" eaLnBrk="1" hangingPunct="1"/>
            <a:r>
              <a:rPr lang="en-IN" sz="2000" b="1" dirty="0" smtClean="0"/>
              <a:t>Sh. P. K. Dash, DG (Exp.) Tel. 011 23356025, Fax: 011- 23318506, 09868301742</a:t>
            </a:r>
          </a:p>
          <a:p>
            <a:pPr algn="just" eaLnBrk="1" hangingPunct="1">
              <a:buFont typeface="Wingdings" pitchFamily="2" charset="2"/>
              <a:buNone/>
            </a:pPr>
            <a:r>
              <a:rPr lang="en-IN" b="1" dirty="0" smtClean="0"/>
              <a:t>	e-</a:t>
            </a:r>
            <a:r>
              <a:rPr lang="en-IN" b="1" dirty="0" err="1" smtClean="0"/>
              <a:t>mail:</a:t>
            </a:r>
            <a:r>
              <a:rPr lang="en-IN" b="1" dirty="0" err="1" smtClean="0">
                <a:solidFill>
                  <a:schemeClr val="accent1"/>
                </a:solidFill>
                <a:hlinkClick r:id="rId4"/>
              </a:rPr>
              <a:t>prasana.dash@eci.gov.in</a:t>
            </a:r>
            <a:r>
              <a:rPr lang="en-IN" b="1" dirty="0" smtClean="0">
                <a:solidFill>
                  <a:schemeClr val="accent1"/>
                </a:solidFill>
              </a:rPr>
              <a:t>, 			    		prasanadash@gmail.com</a:t>
            </a:r>
          </a:p>
          <a:p>
            <a:pPr algn="just" eaLnBrk="1" hangingPunct="1">
              <a:buFont typeface="Wingdings" pitchFamily="2" charset="2"/>
              <a:buNone/>
            </a:pPr>
            <a:endParaRPr lang="en-IN" b="1" dirty="0" smtClean="0">
              <a:solidFill>
                <a:schemeClr val="accent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noFill/>
          <a:ln>
            <a:miter lim="800000"/>
            <a:headEnd/>
            <a:tailEnd/>
          </a:ln>
        </p:spPr>
        <p:txBody>
          <a:bodyPr/>
          <a:lstStyle/>
          <a:p>
            <a:fld id="{9FEE2BB6-2B2E-4EB3-9001-60F0932A2EAA}" type="slidenum">
              <a:rPr lang="en-IN" smtClean="0"/>
              <a:pPr/>
              <a:t>123</a:t>
            </a:fld>
            <a:endParaRPr lang="en-IN" smtClean="0"/>
          </a:p>
        </p:txBody>
      </p:sp>
      <p:sp>
        <p:nvSpPr>
          <p:cNvPr id="89091" name="Title 1"/>
          <p:cNvSpPr>
            <a:spLocks noGrp="1"/>
          </p:cNvSpPr>
          <p:nvPr>
            <p:ph type="title" idx="4294967295"/>
          </p:nvPr>
        </p:nvSpPr>
        <p:spPr bwMode="auto">
          <a:xfrm>
            <a:off x="500063" y="1428750"/>
            <a:ext cx="7729537" cy="4357688"/>
          </a:xfrm>
          <a:blipFill dpi="0" rotWithShape="1">
            <a:blip r:embed="rId2"/>
            <a:srcRect/>
            <a:stretch>
              <a:fillRect/>
            </a:stretch>
          </a:blipFill>
        </p:spPr>
        <p:txBody>
          <a:bodyPr wrap="square" lIns="91440" tIns="45720" rIns="91440" bIns="45720" numCol="1" anchorCtr="0" compatLnSpc="1">
            <a:prstTxWarp prst="textNoShape">
              <a:avLst/>
            </a:prstTxWarp>
          </a:bodyPr>
          <a:lstStyle/>
          <a:p>
            <a:pPr algn="ctr" eaLnBrk="1" hangingPunct="1"/>
            <a:r>
              <a:rPr lang="en-US" sz="11500" b="1" cap="none" smtClean="0">
                <a:solidFill>
                  <a:schemeClr val="bg1"/>
                </a:solidFill>
                <a:latin typeface="Times New Roman" pitchFamily="18" charset="0"/>
              </a:rPr>
              <a:t>THANKS</a:t>
            </a:r>
            <a:endParaRPr lang="en-IN" sz="11500" b="1" cap="none"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13" y="0"/>
            <a:ext cx="9167813" cy="89535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2800" b="1" dirty="0" smtClean="0">
                <a:solidFill>
                  <a:srgbClr val="000000"/>
                </a:solidFill>
              </a:rPr>
              <a:t>major legal provisions related to election expenditure monitoring</a:t>
            </a:r>
          </a:p>
        </p:txBody>
      </p:sp>
      <p:sp>
        <p:nvSpPr>
          <p:cNvPr id="5" name="Footer Placeholder 4"/>
          <p:cNvSpPr txBox="1">
            <a:spLocks noGrp="1"/>
          </p:cNvSpPr>
          <p:nvPr/>
        </p:nvSpPr>
        <p:spPr>
          <a:xfrm>
            <a:off x="3124200" y="6515100"/>
            <a:ext cx="2895600" cy="365125"/>
          </a:xfrm>
          <a:prstGeom prst="rect">
            <a:avLst/>
          </a:prstGeom>
          <a:noFill/>
        </p:spPr>
        <p:txBody>
          <a:bodyPr anchor="ctr"/>
          <a:lstStyle/>
          <a:p>
            <a:pPr algn="ctr" defTabSz="457200" fontAlgn="auto">
              <a:spcBef>
                <a:spcPts val="0"/>
              </a:spcBef>
              <a:spcAft>
                <a:spcPts val="0"/>
              </a:spcAft>
              <a:defRPr/>
            </a:pPr>
            <a:r>
              <a:rPr lang="en-US" sz="1200" dirty="0">
                <a:solidFill>
                  <a:schemeClr val="tx1">
                    <a:tint val="75000"/>
                  </a:schemeClr>
                </a:solidFill>
                <a:latin typeface="+mn-lt"/>
                <a:cs typeface="+mn-cs"/>
              </a:rPr>
              <a:t>Learning Module of RO/ARO</a:t>
            </a:r>
          </a:p>
        </p:txBody>
      </p:sp>
      <p:sp>
        <p:nvSpPr>
          <p:cNvPr id="19460" name="Slide Number Placeholder 5"/>
          <p:cNvSpPr txBox="1">
            <a:spLocks noGrp="1"/>
          </p:cNvSpPr>
          <p:nvPr/>
        </p:nvSpPr>
        <p:spPr bwMode="auto">
          <a:xfrm>
            <a:off x="6553200" y="6572250"/>
            <a:ext cx="2133600" cy="365125"/>
          </a:xfrm>
          <a:prstGeom prst="rect">
            <a:avLst/>
          </a:prstGeom>
          <a:noFill/>
          <a:ln w="9525">
            <a:noFill/>
            <a:miter lim="800000"/>
            <a:headEnd/>
            <a:tailEnd/>
          </a:ln>
        </p:spPr>
        <p:txBody>
          <a:bodyPr anchor="ctr"/>
          <a:lstStyle/>
          <a:p>
            <a:pPr algn="r" defTabSz="457200"/>
            <a:fld id="{2D58CBFE-7C33-4334-8A89-E73850E2CEC3}" type="slidenum">
              <a:rPr lang="en-US" sz="1200">
                <a:solidFill>
                  <a:srgbClr val="898989"/>
                </a:solidFill>
                <a:latin typeface="Century Schoolbook" pitchFamily="18" charset="0"/>
              </a:rPr>
              <a:pPr algn="r" defTabSz="457200"/>
              <a:t>13</a:t>
            </a:fld>
            <a:endParaRPr lang="en-US" sz="1200">
              <a:solidFill>
                <a:srgbClr val="898989"/>
              </a:solidFill>
              <a:latin typeface="Century Schoolbook" pitchFamily="18" charset="0"/>
            </a:endParaRPr>
          </a:p>
        </p:txBody>
      </p:sp>
      <p:pic>
        <p:nvPicPr>
          <p:cNvPr id="8" name="Picture 7" descr="law.jpeg"/>
          <p:cNvPicPr>
            <a:picLocks noChangeAspect="1"/>
          </p:cNvPicPr>
          <p:nvPr/>
        </p:nvPicPr>
        <p:blipFill>
          <a:blip r:embed="rId2"/>
          <a:srcRect/>
          <a:stretch>
            <a:fillRect/>
          </a:stretch>
        </p:blipFill>
        <p:spPr bwMode="auto">
          <a:xfrm rot="1599019">
            <a:off x="7651750" y="1965325"/>
            <a:ext cx="1506538" cy="2374900"/>
          </a:xfrm>
          <a:prstGeom prst="rect">
            <a:avLst/>
          </a:prstGeom>
          <a:noFill/>
          <a:ln w="9525">
            <a:noFill/>
            <a:miter lim="800000"/>
            <a:headEnd/>
            <a:tailEnd/>
          </a:ln>
        </p:spPr>
      </p:pic>
      <p:graphicFrame>
        <p:nvGraphicFramePr>
          <p:cNvPr id="10" name="Diagram 9"/>
          <p:cNvGraphicFramePr/>
          <p:nvPr/>
        </p:nvGraphicFramePr>
        <p:xfrm>
          <a:off x="214282" y="928670"/>
          <a:ext cx="7517439" cy="564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a:spLocks noChangeArrowheads="1"/>
          </p:cNvSpPr>
          <p:nvPr/>
        </p:nvSpPr>
        <p:spPr bwMode="auto">
          <a:xfrm rot="1914558">
            <a:off x="7464425" y="1181100"/>
            <a:ext cx="1933575" cy="514350"/>
          </a:xfrm>
          <a:prstGeom prst="rect">
            <a:avLst/>
          </a:prstGeom>
          <a:noFill/>
          <a:ln w="57150">
            <a:solidFill>
              <a:schemeClr val="tx1"/>
            </a:solidFill>
            <a:prstDash val="sysDot"/>
            <a:miter lim="800000"/>
            <a:headEnd/>
            <a:tailEnd/>
          </a:ln>
        </p:spPr>
        <p:txBody>
          <a:bodyPr>
            <a:spAutoFit/>
          </a:bodyPr>
          <a:lstStyle/>
          <a:p>
            <a:pPr defTabSz="457200"/>
            <a:r>
              <a:rPr lang="en-US" sz="2400" b="1">
                <a:latin typeface="Calibri" pitchFamily="34" charset="0"/>
              </a:rPr>
              <a:t>RP ACT, 1951</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13" y="0"/>
            <a:ext cx="9167813" cy="89535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noAutofit/>
          </a:bodyPr>
          <a:lstStyle/>
          <a:p>
            <a:pPr algn="ctr" eaLnBrk="1" fontAlgn="auto" hangingPunct="1">
              <a:spcAft>
                <a:spcPts val="0"/>
              </a:spcAft>
              <a:defRPr/>
            </a:pPr>
            <a:r>
              <a:rPr lang="en-US" sz="2800" b="1" cap="none" smtClean="0">
                <a:solidFill>
                  <a:srgbClr val="000000"/>
                </a:solidFill>
              </a:rPr>
              <a:t>TO RECALL THE MAJOR LEGAL PROVISIONS RELATED TO EEM</a:t>
            </a:r>
          </a:p>
        </p:txBody>
      </p:sp>
      <p:sp>
        <p:nvSpPr>
          <p:cNvPr id="20483" name="Footer Placeholder 4"/>
          <p:cNvSpPr txBox="1">
            <a:spLocks noGrp="1"/>
          </p:cNvSpPr>
          <p:nvPr/>
        </p:nvSpPr>
        <p:spPr bwMode="auto">
          <a:xfrm>
            <a:off x="3124200" y="6515100"/>
            <a:ext cx="2895600" cy="365125"/>
          </a:xfrm>
          <a:prstGeom prst="rect">
            <a:avLst/>
          </a:prstGeom>
          <a:noFill/>
          <a:ln w="9525">
            <a:noFill/>
            <a:miter lim="800000"/>
            <a:headEnd/>
            <a:tailEnd/>
          </a:ln>
        </p:spPr>
        <p:txBody>
          <a:bodyPr anchor="ctr"/>
          <a:lstStyle/>
          <a:p>
            <a:pPr algn="ctr" defTabSz="457200"/>
            <a:endParaRPr lang="en-IN" sz="1200">
              <a:solidFill>
                <a:srgbClr val="898989"/>
              </a:solidFill>
              <a:latin typeface="Century Schoolbook" pitchFamily="18" charset="0"/>
            </a:endParaRPr>
          </a:p>
        </p:txBody>
      </p:sp>
      <p:sp>
        <p:nvSpPr>
          <p:cNvPr id="20484" name="Slide Number Placeholder 5"/>
          <p:cNvSpPr txBox="1">
            <a:spLocks noGrp="1"/>
          </p:cNvSpPr>
          <p:nvPr/>
        </p:nvSpPr>
        <p:spPr bwMode="auto">
          <a:xfrm>
            <a:off x="6553200" y="6572250"/>
            <a:ext cx="2133600" cy="365125"/>
          </a:xfrm>
          <a:prstGeom prst="rect">
            <a:avLst/>
          </a:prstGeom>
          <a:noFill/>
          <a:ln w="9525">
            <a:noFill/>
            <a:miter lim="800000"/>
            <a:headEnd/>
            <a:tailEnd/>
          </a:ln>
        </p:spPr>
        <p:txBody>
          <a:bodyPr anchor="ctr"/>
          <a:lstStyle/>
          <a:p>
            <a:pPr algn="r" defTabSz="457200"/>
            <a:fld id="{01A22329-0AA0-4537-B703-A8410D62965C}" type="slidenum">
              <a:rPr lang="en-US" sz="1200">
                <a:solidFill>
                  <a:srgbClr val="898989"/>
                </a:solidFill>
                <a:latin typeface="Century Schoolbook" pitchFamily="18" charset="0"/>
              </a:rPr>
              <a:pPr algn="r" defTabSz="457200"/>
              <a:t>14</a:t>
            </a:fld>
            <a:endParaRPr lang="en-US" sz="1200">
              <a:solidFill>
                <a:srgbClr val="898989"/>
              </a:solidFill>
              <a:latin typeface="Century Schoolbook" pitchFamily="18" charset="0"/>
            </a:endParaRPr>
          </a:p>
        </p:txBody>
      </p:sp>
      <p:graphicFrame>
        <p:nvGraphicFramePr>
          <p:cNvPr id="10" name="Diagram 9"/>
          <p:cNvGraphicFramePr/>
          <p:nvPr/>
        </p:nvGraphicFramePr>
        <p:xfrm>
          <a:off x="87828" y="1139994"/>
          <a:ext cx="7517439" cy="54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14282" y="1000108"/>
          <a:ext cx="8643998" cy="56436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a:spLocks noChangeArrowheads="1"/>
          </p:cNvSpPr>
          <p:nvPr/>
        </p:nvSpPr>
        <p:spPr bwMode="auto">
          <a:xfrm rot="1914558">
            <a:off x="7954963" y="717550"/>
            <a:ext cx="1533525" cy="1016000"/>
          </a:xfrm>
          <a:prstGeom prst="rect">
            <a:avLst/>
          </a:prstGeom>
          <a:noFill/>
          <a:ln w="57150">
            <a:solidFill>
              <a:schemeClr val="tx1"/>
            </a:solidFill>
            <a:prstDash val="sysDot"/>
            <a:miter lim="800000"/>
            <a:headEnd/>
            <a:tailEnd/>
          </a:ln>
        </p:spPr>
        <p:txBody>
          <a:bodyPr>
            <a:spAutoFit/>
          </a:bodyPr>
          <a:lstStyle/>
          <a:p>
            <a:pPr defTabSz="457200"/>
            <a:r>
              <a:rPr lang="en-US" sz="2000" b="1">
                <a:latin typeface="Calibri" pitchFamily="34" charset="0"/>
              </a:rPr>
              <a:t>Conduct of Election Rules, 1961</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875" y="0"/>
            <a:ext cx="8572500" cy="89535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2800" b="1" dirty="0" smtClean="0">
                <a:solidFill>
                  <a:srgbClr val="000000"/>
                </a:solidFill>
              </a:rPr>
              <a:t>the legal provisions related to election expenditure monitoring</a:t>
            </a:r>
          </a:p>
        </p:txBody>
      </p:sp>
      <p:sp>
        <p:nvSpPr>
          <p:cNvPr id="21507" name="Footer Placeholder 4"/>
          <p:cNvSpPr txBox="1">
            <a:spLocks noGrp="1"/>
          </p:cNvSpPr>
          <p:nvPr/>
        </p:nvSpPr>
        <p:spPr bwMode="auto">
          <a:xfrm>
            <a:off x="3124200" y="6515100"/>
            <a:ext cx="2895600" cy="365125"/>
          </a:xfrm>
          <a:prstGeom prst="rect">
            <a:avLst/>
          </a:prstGeom>
          <a:noFill/>
          <a:ln w="9525">
            <a:noFill/>
            <a:miter lim="800000"/>
            <a:headEnd/>
            <a:tailEnd/>
          </a:ln>
        </p:spPr>
        <p:txBody>
          <a:bodyPr anchor="ctr"/>
          <a:lstStyle/>
          <a:p>
            <a:pPr algn="ctr" defTabSz="457200"/>
            <a:endParaRPr lang="en-IN" sz="1200">
              <a:solidFill>
                <a:srgbClr val="898989"/>
              </a:solidFill>
              <a:latin typeface="Century Schoolbook" pitchFamily="18" charset="0"/>
            </a:endParaRPr>
          </a:p>
        </p:txBody>
      </p:sp>
      <p:sp>
        <p:nvSpPr>
          <p:cNvPr id="21508" name="Slide Number Placeholder 5"/>
          <p:cNvSpPr txBox="1">
            <a:spLocks noGrp="1"/>
          </p:cNvSpPr>
          <p:nvPr/>
        </p:nvSpPr>
        <p:spPr bwMode="auto">
          <a:xfrm>
            <a:off x="6553200" y="6572250"/>
            <a:ext cx="2133600" cy="365125"/>
          </a:xfrm>
          <a:prstGeom prst="rect">
            <a:avLst/>
          </a:prstGeom>
          <a:noFill/>
          <a:ln w="9525">
            <a:noFill/>
            <a:miter lim="800000"/>
            <a:headEnd/>
            <a:tailEnd/>
          </a:ln>
        </p:spPr>
        <p:txBody>
          <a:bodyPr anchor="ctr"/>
          <a:lstStyle/>
          <a:p>
            <a:pPr algn="r" defTabSz="457200"/>
            <a:fld id="{68D0B3EA-F7FA-4A51-8AAD-1F504683C9ED}" type="slidenum">
              <a:rPr lang="en-US" sz="1200">
                <a:solidFill>
                  <a:srgbClr val="898989"/>
                </a:solidFill>
                <a:latin typeface="Century Schoolbook" pitchFamily="18" charset="0"/>
              </a:rPr>
              <a:pPr algn="r" defTabSz="457200"/>
              <a:t>15</a:t>
            </a:fld>
            <a:endParaRPr lang="en-US" sz="1200" dirty="0">
              <a:solidFill>
                <a:srgbClr val="898989"/>
              </a:solidFill>
              <a:latin typeface="Century Schoolbook" pitchFamily="18" charset="0"/>
            </a:endParaRPr>
          </a:p>
        </p:txBody>
      </p:sp>
      <p:pic>
        <p:nvPicPr>
          <p:cNvPr id="8" name="Picture 7" descr="law.jpeg"/>
          <p:cNvPicPr>
            <a:picLocks noChangeAspect="1"/>
          </p:cNvPicPr>
          <p:nvPr/>
        </p:nvPicPr>
        <p:blipFill>
          <a:blip r:embed="rId2"/>
          <a:srcRect/>
          <a:stretch>
            <a:fillRect/>
          </a:stretch>
        </p:blipFill>
        <p:spPr bwMode="auto">
          <a:xfrm rot="2277704">
            <a:off x="935038" y="787400"/>
            <a:ext cx="1527175" cy="2405063"/>
          </a:xfrm>
          <a:prstGeom prst="rect">
            <a:avLst/>
          </a:prstGeom>
          <a:noFill/>
          <a:ln w="9525">
            <a:noFill/>
            <a:miter lim="800000"/>
            <a:headEnd/>
            <a:tailEnd/>
          </a:ln>
        </p:spPr>
      </p:pic>
      <p:sp>
        <p:nvSpPr>
          <p:cNvPr id="9" name="TextBox 8"/>
          <p:cNvSpPr txBox="1">
            <a:spLocks noChangeArrowheads="1"/>
          </p:cNvSpPr>
          <p:nvPr/>
        </p:nvSpPr>
        <p:spPr bwMode="auto">
          <a:xfrm>
            <a:off x="3059113" y="1241425"/>
            <a:ext cx="2160587" cy="514350"/>
          </a:xfrm>
          <a:prstGeom prst="rect">
            <a:avLst/>
          </a:prstGeom>
          <a:noFill/>
          <a:ln w="57150">
            <a:solidFill>
              <a:schemeClr val="tx1"/>
            </a:solidFill>
            <a:prstDash val="sysDot"/>
            <a:miter lim="800000"/>
            <a:headEnd/>
            <a:tailEnd/>
          </a:ln>
        </p:spPr>
        <p:txBody>
          <a:bodyPr>
            <a:spAutoFit/>
          </a:bodyPr>
          <a:lstStyle/>
          <a:p>
            <a:pPr defTabSz="457200"/>
            <a:r>
              <a:rPr lang="en-US" sz="2400" b="1">
                <a:latin typeface="Calibri" pitchFamily="34" charset="0"/>
              </a:rPr>
              <a:t>RP ACT, 1951</a:t>
            </a:r>
          </a:p>
        </p:txBody>
      </p:sp>
      <p:graphicFrame>
        <p:nvGraphicFramePr>
          <p:cNvPr id="10" name="Diagram 9"/>
          <p:cNvGraphicFramePr/>
          <p:nvPr/>
        </p:nvGraphicFramePr>
        <p:xfrm>
          <a:off x="259278" y="2354380"/>
          <a:ext cx="7517439" cy="406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14282" y="2285992"/>
          <a:ext cx="8390166" cy="41166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875" y="0"/>
            <a:ext cx="8572500" cy="89535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2800" b="1" dirty="0" smtClean="0">
                <a:solidFill>
                  <a:srgbClr val="000000"/>
                </a:solidFill>
              </a:rPr>
              <a:t>the legal provisions related to election expenditure monitoring</a:t>
            </a:r>
          </a:p>
        </p:txBody>
      </p:sp>
      <p:sp>
        <p:nvSpPr>
          <p:cNvPr id="22531" name="Footer Placeholder 4"/>
          <p:cNvSpPr txBox="1">
            <a:spLocks noGrp="1"/>
          </p:cNvSpPr>
          <p:nvPr/>
        </p:nvSpPr>
        <p:spPr bwMode="auto">
          <a:xfrm>
            <a:off x="3124200" y="6515100"/>
            <a:ext cx="2895600" cy="365125"/>
          </a:xfrm>
          <a:prstGeom prst="rect">
            <a:avLst/>
          </a:prstGeom>
          <a:noFill/>
          <a:ln w="9525">
            <a:noFill/>
            <a:miter lim="800000"/>
            <a:headEnd/>
            <a:tailEnd/>
          </a:ln>
        </p:spPr>
        <p:txBody>
          <a:bodyPr anchor="ctr"/>
          <a:lstStyle/>
          <a:p>
            <a:pPr algn="ctr" defTabSz="457200"/>
            <a:endParaRPr lang="en-IN" sz="1200">
              <a:solidFill>
                <a:srgbClr val="898989"/>
              </a:solidFill>
              <a:latin typeface="Century Schoolbook" pitchFamily="18" charset="0"/>
            </a:endParaRPr>
          </a:p>
        </p:txBody>
      </p:sp>
      <p:sp>
        <p:nvSpPr>
          <p:cNvPr id="22532" name="Slide Number Placeholder 5"/>
          <p:cNvSpPr txBox="1">
            <a:spLocks noGrp="1"/>
          </p:cNvSpPr>
          <p:nvPr/>
        </p:nvSpPr>
        <p:spPr bwMode="auto">
          <a:xfrm>
            <a:off x="6553200" y="6572250"/>
            <a:ext cx="2133600" cy="365125"/>
          </a:xfrm>
          <a:prstGeom prst="rect">
            <a:avLst/>
          </a:prstGeom>
          <a:noFill/>
          <a:ln w="9525">
            <a:noFill/>
            <a:miter lim="800000"/>
            <a:headEnd/>
            <a:tailEnd/>
          </a:ln>
        </p:spPr>
        <p:txBody>
          <a:bodyPr anchor="ctr"/>
          <a:lstStyle/>
          <a:p>
            <a:pPr algn="r" defTabSz="457200"/>
            <a:fld id="{0A8C0F49-6F45-4111-B9A7-F8A27CE786C0}" type="slidenum">
              <a:rPr lang="en-US" sz="1200">
                <a:solidFill>
                  <a:srgbClr val="898989"/>
                </a:solidFill>
                <a:latin typeface="Century Schoolbook" pitchFamily="18" charset="0"/>
              </a:rPr>
              <a:pPr algn="r" defTabSz="457200"/>
              <a:t>16</a:t>
            </a:fld>
            <a:endParaRPr lang="en-US" sz="1200">
              <a:solidFill>
                <a:srgbClr val="898989"/>
              </a:solidFill>
              <a:latin typeface="Century Schoolbook" pitchFamily="18" charset="0"/>
            </a:endParaRPr>
          </a:p>
        </p:txBody>
      </p:sp>
      <p:pic>
        <p:nvPicPr>
          <p:cNvPr id="8" name="Picture 7" descr="law.jpeg"/>
          <p:cNvPicPr>
            <a:picLocks noChangeAspect="1"/>
          </p:cNvPicPr>
          <p:nvPr/>
        </p:nvPicPr>
        <p:blipFill>
          <a:blip r:embed="rId2"/>
          <a:srcRect/>
          <a:stretch>
            <a:fillRect/>
          </a:stretch>
        </p:blipFill>
        <p:spPr bwMode="auto">
          <a:xfrm rot="2277704">
            <a:off x="935038" y="787400"/>
            <a:ext cx="1527175" cy="2405063"/>
          </a:xfrm>
          <a:prstGeom prst="rect">
            <a:avLst/>
          </a:prstGeom>
          <a:noFill/>
          <a:ln w="9525">
            <a:noFill/>
            <a:miter lim="800000"/>
            <a:headEnd/>
            <a:tailEnd/>
          </a:ln>
        </p:spPr>
      </p:pic>
      <p:sp>
        <p:nvSpPr>
          <p:cNvPr id="9" name="TextBox 8"/>
          <p:cNvSpPr txBox="1">
            <a:spLocks noChangeArrowheads="1"/>
          </p:cNvSpPr>
          <p:nvPr/>
        </p:nvSpPr>
        <p:spPr bwMode="auto">
          <a:xfrm>
            <a:off x="2909888" y="1241425"/>
            <a:ext cx="2309812" cy="514350"/>
          </a:xfrm>
          <a:prstGeom prst="rect">
            <a:avLst/>
          </a:prstGeom>
          <a:noFill/>
          <a:ln w="57150">
            <a:solidFill>
              <a:schemeClr val="tx1"/>
            </a:solidFill>
            <a:prstDash val="sysDot"/>
            <a:miter lim="800000"/>
            <a:headEnd/>
            <a:tailEnd/>
          </a:ln>
        </p:spPr>
        <p:txBody>
          <a:bodyPr>
            <a:spAutoFit/>
          </a:bodyPr>
          <a:lstStyle/>
          <a:p>
            <a:pPr defTabSz="457200"/>
            <a:r>
              <a:rPr lang="en-US" sz="2400" b="1">
                <a:latin typeface="Calibri" pitchFamily="34" charset="0"/>
              </a:rPr>
              <a:t>RP ACT, 1951</a:t>
            </a:r>
          </a:p>
        </p:txBody>
      </p:sp>
      <p:graphicFrame>
        <p:nvGraphicFramePr>
          <p:cNvPr id="10" name="Diagram 9"/>
          <p:cNvGraphicFramePr/>
          <p:nvPr/>
        </p:nvGraphicFramePr>
        <p:xfrm>
          <a:off x="87828" y="2497267"/>
          <a:ext cx="7517439" cy="4076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14282" y="2285992"/>
          <a:ext cx="8390166" cy="4107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214282" y="928670"/>
          <a:ext cx="8572560" cy="57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idx="4294967295"/>
          </p:nvPr>
        </p:nvSpPr>
        <p:spPr>
          <a:xfrm>
            <a:off x="0" y="214290"/>
            <a:ext cx="9167813" cy="64770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noAutofit/>
          </a:bodyPr>
          <a:lstStyle/>
          <a:p>
            <a:pPr algn="ctr" eaLnBrk="1" hangingPunct="1">
              <a:defRPr/>
            </a:pPr>
            <a:r>
              <a:rPr lang="en-US" sz="2800" b="1" cap="none" dirty="0" smtClean="0">
                <a:solidFill>
                  <a:srgbClr val="000000"/>
                </a:solidFill>
              </a:rPr>
              <a:t>PROVISIONS OF INDIAN PENAL CODE, 1860</a:t>
            </a:r>
          </a:p>
        </p:txBody>
      </p:sp>
      <p:sp>
        <p:nvSpPr>
          <p:cNvPr id="23556"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1C523EE7-A942-43FF-BBE8-FA4BC56F9D79}" type="slidenum">
              <a:rPr lang="en-US" sz="1200">
                <a:solidFill>
                  <a:srgbClr val="898989"/>
                </a:solidFill>
                <a:latin typeface="Times New Roman" pitchFamily="18" charset="0"/>
                <a:ea typeface="MS PGothic" pitchFamily="34" charset="-128"/>
              </a:rPr>
              <a:pPr algn="r" defTabSz="457200"/>
              <a:t>17</a:t>
            </a:fld>
            <a:endParaRPr lang="en-US" sz="1200">
              <a:solidFill>
                <a:srgbClr val="898989"/>
              </a:solidFill>
              <a:latin typeface="Times New Roman" pitchFamily="18" charset="0"/>
              <a:ea typeface="MS PGothic" pitchFamily="34" charset="-128"/>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142844" y="1664083"/>
          <a:ext cx="8715436" cy="5221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idx="4294967295"/>
          </p:nvPr>
        </p:nvSpPr>
        <p:spPr>
          <a:xfrm>
            <a:off x="142875" y="0"/>
            <a:ext cx="8643938" cy="1571625"/>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noAutofit/>
          </a:bodyPr>
          <a:lstStyle/>
          <a:p>
            <a:pPr algn="ctr" eaLnBrk="1" hangingPunct="1">
              <a:defRPr/>
            </a:pP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2800" b="1" cap="none" smtClean="0">
                <a:solidFill>
                  <a:srgbClr val="000000"/>
                </a:solidFill>
              </a:rPr>
              <a:t>                                                                                   </a:t>
            </a:r>
            <a:br>
              <a:rPr lang="en-US" sz="2800" b="1" cap="none" smtClean="0">
                <a:solidFill>
                  <a:srgbClr val="000000"/>
                </a:solidFill>
              </a:rPr>
            </a:br>
            <a:r>
              <a:rPr lang="en-US" sz="2800" b="1" cap="none" smtClean="0">
                <a:solidFill>
                  <a:srgbClr val="000000"/>
                </a:solidFill>
              </a:rPr>
              <a:t/>
            </a:r>
            <a:br>
              <a:rPr lang="en-US" sz="2800" b="1" cap="none" smtClean="0">
                <a:solidFill>
                  <a:srgbClr val="000000"/>
                </a:solidFill>
              </a:rPr>
            </a:br>
            <a:r>
              <a:rPr lang="en-US" sz="3200" b="1" cap="none" smtClean="0">
                <a:solidFill>
                  <a:srgbClr val="000000"/>
                </a:solidFill>
              </a:rPr>
              <a:t>PROVISIONS OF THE </a:t>
            </a:r>
            <a:br>
              <a:rPr lang="en-US" sz="3200" b="1" cap="none" smtClean="0">
                <a:solidFill>
                  <a:srgbClr val="000000"/>
                </a:solidFill>
              </a:rPr>
            </a:br>
            <a:r>
              <a:rPr lang="en-US" sz="3200" b="1" cap="none" smtClean="0">
                <a:solidFill>
                  <a:srgbClr val="000000"/>
                </a:solidFill>
              </a:rPr>
              <a:t>INDIAN PENAL CODE, 1860</a:t>
            </a:r>
            <a:r>
              <a:rPr lang="en-US" sz="2800" b="1" cap="none" smtClean="0">
                <a:solidFill>
                  <a:srgbClr val="000000"/>
                </a:solidFill>
              </a:rPr>
              <a:t/>
            </a:r>
            <a:br>
              <a:rPr lang="en-US" sz="2800" b="1" cap="none" smtClean="0">
                <a:solidFill>
                  <a:srgbClr val="000000"/>
                </a:solidFill>
              </a:rPr>
            </a:br>
            <a:endParaRPr lang="en-US" sz="2500" cap="none" smtClean="0">
              <a:solidFill>
                <a:srgbClr val="000000"/>
              </a:solidFill>
            </a:endParaRPr>
          </a:p>
        </p:txBody>
      </p:sp>
      <p:sp>
        <p:nvSpPr>
          <p:cNvPr id="24580"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4E9A252A-1F18-4E2F-B51F-3E1E892D933D}" type="slidenum">
              <a:rPr lang="en-US" sz="1200">
                <a:solidFill>
                  <a:srgbClr val="898989"/>
                </a:solidFill>
                <a:latin typeface="Times New Roman" pitchFamily="18" charset="0"/>
                <a:ea typeface="MS PGothic" pitchFamily="34" charset="-128"/>
              </a:rPr>
              <a:pPr algn="r" defTabSz="457200"/>
              <a:t>18</a:t>
            </a:fld>
            <a:endParaRPr lang="en-US" sz="1200">
              <a:solidFill>
                <a:srgbClr val="898989"/>
              </a:solidFill>
              <a:latin typeface="Times New Roman" pitchFamily="18" charset="0"/>
              <a:ea typeface="MS PGothic" pitchFamily="34" charset="-128"/>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bwMode="auto">
          <a:xfrm>
            <a:off x="457200" y="274638"/>
            <a:ext cx="8229600" cy="5826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b="1" cap="none" dirty="0" smtClean="0"/>
              <a:t>ELECTION EXPENDITURE: CASE LAW</a:t>
            </a:r>
            <a:endParaRPr lang="en-IN" b="1" cap="none" dirty="0" smtClean="0"/>
          </a:p>
        </p:txBody>
      </p:sp>
      <p:sp>
        <p:nvSpPr>
          <p:cNvPr id="25603" name="Content Placeholder 2"/>
          <p:cNvSpPr>
            <a:spLocks noGrp="1"/>
          </p:cNvSpPr>
          <p:nvPr>
            <p:ph sz="quarter" idx="4294967295"/>
          </p:nvPr>
        </p:nvSpPr>
        <p:spPr>
          <a:xfrm>
            <a:off x="285750" y="928688"/>
            <a:ext cx="8215313" cy="5715000"/>
          </a:xfrm>
        </p:spPr>
        <p:txBody>
          <a:bodyPr/>
          <a:lstStyle/>
          <a:p>
            <a:pPr algn="just" eaLnBrk="1" hangingPunct="1"/>
            <a:r>
              <a:rPr lang="en-US" sz="2200" smtClean="0"/>
              <a:t>The Hon’ble Supreme Court in </a:t>
            </a:r>
            <a:r>
              <a:rPr lang="en-US" sz="2200" b="1" smtClean="0"/>
              <a:t>L. R. Shivaramagowde Vs. T.M. Chandrashekhar</a:t>
            </a:r>
            <a:r>
              <a:rPr lang="en-US" sz="2200" smtClean="0"/>
              <a:t> - AIR 1999 SC 252 has observed that the Election Commission of India:</a:t>
            </a:r>
          </a:p>
          <a:p>
            <a:pPr algn="just" eaLnBrk="1" hangingPunct="1"/>
            <a:endParaRPr lang="en-US" sz="2200" smtClean="0"/>
          </a:p>
          <a:p>
            <a:pPr eaLnBrk="1" hangingPunct="1">
              <a:buFont typeface="Arial" pitchFamily="34" charset="0"/>
              <a:buNone/>
            </a:pPr>
            <a:r>
              <a:rPr lang="en-US" sz="2200" smtClean="0"/>
              <a:t>	 Can go into the </a:t>
            </a:r>
            <a:r>
              <a:rPr lang="en-US" sz="2200" b="1" smtClean="0"/>
              <a:t>correctness of the account </a:t>
            </a:r>
            <a:r>
              <a:rPr lang="en-US" sz="2200" smtClean="0"/>
              <a:t>of the 	      election expenses filed by the candidate, and </a:t>
            </a:r>
          </a:p>
          <a:p>
            <a:pPr algn="just" eaLnBrk="1" hangingPunct="1">
              <a:buFont typeface="Arial" pitchFamily="34" charset="0"/>
              <a:buNone/>
            </a:pPr>
            <a:r>
              <a:rPr lang="en-US" sz="2200" smtClean="0"/>
              <a:t>    </a:t>
            </a:r>
            <a:r>
              <a:rPr lang="en-US" sz="2200" b="1" smtClean="0"/>
              <a:t>Disqualify a candidate under section 10 A </a:t>
            </a:r>
            <a:r>
              <a:rPr lang="en-US" sz="2200" smtClean="0"/>
              <a:t>of   the Representation of the People Act, 1951 in case the account is found to be incorrect or untrue.</a:t>
            </a:r>
          </a:p>
          <a:p>
            <a:pPr algn="just" eaLnBrk="1" hangingPunct="1"/>
            <a:r>
              <a:rPr lang="en-US" sz="2200" b="1" u="sng" smtClean="0"/>
              <a:t>Grounds</a:t>
            </a:r>
            <a:r>
              <a:rPr lang="en-US" sz="2200" smtClean="0"/>
              <a:t>:</a:t>
            </a:r>
          </a:p>
          <a:p>
            <a:pPr algn="just" eaLnBrk="1" hangingPunct="1">
              <a:buFont typeface="Arial" pitchFamily="34" charset="0"/>
              <a:buAutoNum type="arabicPeriod"/>
            </a:pPr>
            <a:r>
              <a:rPr lang="en-US" sz="2200" smtClean="0"/>
              <a:t>The candidate </a:t>
            </a:r>
            <a:r>
              <a:rPr lang="en-US" sz="2200" b="1" smtClean="0"/>
              <a:t>does not lodge</a:t>
            </a:r>
            <a:r>
              <a:rPr lang="en-US" sz="2200" smtClean="0"/>
              <a:t> an account of election expenses </a:t>
            </a:r>
            <a:r>
              <a:rPr lang="en-US" sz="2200" b="1" smtClean="0"/>
              <a:t>in time and manner</a:t>
            </a:r>
            <a:r>
              <a:rPr lang="en-US" sz="2200" smtClean="0"/>
              <a:t>.</a:t>
            </a:r>
          </a:p>
          <a:p>
            <a:pPr algn="just" eaLnBrk="1" hangingPunct="1">
              <a:buFont typeface="Arial" pitchFamily="34" charset="0"/>
              <a:buAutoNum type="arabicPeriod"/>
            </a:pPr>
            <a:r>
              <a:rPr lang="en-US" sz="2200" smtClean="0"/>
              <a:t>The account lodged by the candidate is </a:t>
            </a:r>
            <a:r>
              <a:rPr lang="en-US" sz="2200" b="1" smtClean="0"/>
              <a:t>incorrect and untrue</a:t>
            </a:r>
            <a:r>
              <a:rPr lang="en-US" sz="2200" smtClean="0"/>
              <a:t>.</a:t>
            </a:r>
          </a:p>
          <a:p>
            <a:pPr algn="just" eaLnBrk="1" hangingPunct="1"/>
            <a:endParaRPr lang="en-US" sz="2200" smtClean="0"/>
          </a:p>
          <a:p>
            <a:pPr algn="just" eaLnBrk="1" hangingPunct="1"/>
            <a:endParaRPr lang="en-US" sz="2200" smtClean="0"/>
          </a:p>
          <a:p>
            <a:pPr algn="just" eaLnBrk="1" hangingPunct="1"/>
            <a:endParaRPr lang="en-IN" sz="2200" smtClean="0"/>
          </a:p>
        </p:txBody>
      </p:sp>
      <p:sp>
        <p:nvSpPr>
          <p:cNvPr id="25604"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33F576D7-75E3-4F04-8E1F-236607BE7FF6}" type="slidenum">
              <a:rPr lang="en-IN" sz="1000" b="1">
                <a:solidFill>
                  <a:srgbClr val="FFFFFF"/>
                </a:solidFill>
              </a:rPr>
              <a:pPr algn="ctr"/>
              <a:t>19</a:t>
            </a:fld>
            <a:endParaRPr lang="en-IN" sz="1000" b="1">
              <a:solidFill>
                <a:srgbClr val="FFFFFF"/>
              </a:solidFill>
            </a:endParaRPr>
          </a:p>
        </p:txBody>
      </p:sp>
      <p:sp>
        <p:nvSpPr>
          <p:cNvPr id="5" name="Right Arrow 4"/>
          <p:cNvSpPr/>
          <p:nvPr/>
        </p:nvSpPr>
        <p:spPr>
          <a:xfrm>
            <a:off x="395288" y="2492375"/>
            <a:ext cx="214312"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
        <p:nvSpPr>
          <p:cNvPr id="6" name="Right Arrow 5"/>
          <p:cNvSpPr/>
          <p:nvPr/>
        </p:nvSpPr>
        <p:spPr>
          <a:xfrm>
            <a:off x="395288" y="3213100"/>
            <a:ext cx="214312"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611188" y="333375"/>
            <a:ext cx="8001000" cy="6000750"/>
          </a:xfrm>
        </p:spPr>
        <p:txBody>
          <a:bodyPr/>
          <a:lstStyle/>
          <a:p>
            <a:pPr eaLnBrk="1" hangingPunct="1">
              <a:lnSpc>
                <a:spcPct val="80000"/>
              </a:lnSpc>
            </a:pPr>
            <a:endParaRPr lang="en-US" sz="3700" smtClean="0">
              <a:solidFill>
                <a:schemeClr val="tx1"/>
              </a:solidFill>
            </a:endParaRPr>
          </a:p>
          <a:p>
            <a:pPr eaLnBrk="1" hangingPunct="1">
              <a:lnSpc>
                <a:spcPct val="80000"/>
              </a:lnSpc>
            </a:pPr>
            <a:endParaRPr lang="en-US" sz="3700" smtClean="0">
              <a:solidFill>
                <a:schemeClr val="tx1"/>
              </a:solidFill>
            </a:endParaRPr>
          </a:p>
          <a:p>
            <a:pPr eaLnBrk="1" hangingPunct="1">
              <a:lnSpc>
                <a:spcPct val="80000"/>
              </a:lnSpc>
            </a:pPr>
            <a:r>
              <a:rPr lang="en-US" sz="4700" smtClean="0">
                <a:solidFill>
                  <a:schemeClr val="tx1"/>
                </a:solidFill>
              </a:rPr>
              <a:t>	Monitoring of </a:t>
            </a:r>
          </a:p>
          <a:p>
            <a:pPr eaLnBrk="1" hangingPunct="1">
              <a:lnSpc>
                <a:spcPct val="80000"/>
              </a:lnSpc>
            </a:pPr>
            <a:r>
              <a:rPr lang="en-US" sz="4700" smtClean="0">
                <a:solidFill>
                  <a:schemeClr val="tx1"/>
                </a:solidFill>
              </a:rPr>
              <a:t>	Election Expenditure</a:t>
            </a:r>
          </a:p>
          <a:p>
            <a:pPr eaLnBrk="1" hangingPunct="1">
              <a:lnSpc>
                <a:spcPct val="80000"/>
              </a:lnSpc>
            </a:pPr>
            <a:r>
              <a:rPr lang="en-US" sz="2800" smtClean="0">
                <a:solidFill>
                  <a:schemeClr val="tx1"/>
                </a:solidFill>
              </a:rPr>
              <a:t>	</a:t>
            </a:r>
          </a:p>
          <a:p>
            <a:pPr eaLnBrk="1" hangingPunct="1">
              <a:lnSpc>
                <a:spcPct val="80000"/>
              </a:lnSpc>
            </a:pPr>
            <a:r>
              <a:rPr lang="en-US" sz="2800" smtClean="0">
                <a:solidFill>
                  <a:schemeClr val="tx1"/>
                </a:solidFill>
              </a:rPr>
              <a:t>	</a:t>
            </a:r>
            <a:endParaRPr lang="en-US" sz="4700" smtClean="0">
              <a:solidFill>
                <a:schemeClr val="tx1"/>
              </a:solidFill>
            </a:endParaRPr>
          </a:p>
          <a:p>
            <a:pPr eaLnBrk="1" hangingPunct="1">
              <a:lnSpc>
                <a:spcPct val="80000"/>
              </a:lnSpc>
            </a:pPr>
            <a:endParaRPr lang="en-US" sz="3700" smtClean="0">
              <a:solidFill>
                <a:schemeClr val="tx1"/>
              </a:solidFill>
            </a:endParaRPr>
          </a:p>
          <a:p>
            <a:pPr eaLnBrk="1" hangingPunct="1">
              <a:lnSpc>
                <a:spcPct val="80000"/>
              </a:lnSpc>
            </a:pPr>
            <a:endParaRPr lang="en-US" sz="1100" smtClean="0">
              <a:solidFill>
                <a:srgbClr val="FFFF00"/>
              </a:solidFill>
            </a:endParaRPr>
          </a:p>
          <a:p>
            <a:pPr eaLnBrk="1" hangingPunct="1">
              <a:lnSpc>
                <a:spcPct val="80000"/>
              </a:lnSpc>
            </a:pPr>
            <a:endParaRPr lang="en-US" sz="1100" smtClean="0">
              <a:solidFill>
                <a:srgbClr val="FFFF00"/>
              </a:solidFill>
            </a:endParaRPr>
          </a:p>
          <a:p>
            <a:pPr eaLnBrk="1" hangingPunct="1">
              <a:lnSpc>
                <a:spcPct val="80000"/>
              </a:lnSpc>
            </a:pPr>
            <a:endParaRPr lang="en-US" sz="1100" smtClean="0">
              <a:solidFill>
                <a:srgbClr val="FFFF00"/>
              </a:solidFill>
            </a:endParaRPr>
          </a:p>
          <a:p>
            <a:pPr eaLnBrk="1" hangingPunct="1">
              <a:lnSpc>
                <a:spcPct val="80000"/>
              </a:lnSpc>
            </a:pPr>
            <a:endParaRPr lang="en-IN" sz="1200" smtClean="0">
              <a:solidFill>
                <a:srgbClr val="898989"/>
              </a:solidFill>
            </a:endParaRPr>
          </a:p>
        </p:txBody>
      </p:sp>
      <p:cxnSp>
        <p:nvCxnSpPr>
          <p:cNvPr id="5" name="Straight Connector 4"/>
          <p:cNvCxnSpPr/>
          <p:nvPr/>
        </p:nvCxnSpPr>
        <p:spPr>
          <a:xfrm>
            <a:off x="857250" y="5429250"/>
            <a:ext cx="785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sz="quarter" idx="1"/>
          </p:nvPr>
        </p:nvSpPr>
        <p:spPr>
          <a:xfrm>
            <a:off x="457200" y="1600200"/>
            <a:ext cx="7467600" cy="4873625"/>
          </a:xfrm>
        </p:spPr>
        <p:txBody>
          <a:bodyPr/>
          <a:lstStyle/>
          <a:p>
            <a:pPr eaLnBrk="1" hangingPunct="1">
              <a:buFont typeface="Arial" pitchFamily="34" charset="0"/>
              <a:buNone/>
            </a:pPr>
            <a:r>
              <a:rPr lang="en-US" sz="4800" smtClean="0"/>
              <a:t>  Forty Ways of use of</a:t>
            </a:r>
          </a:p>
          <a:p>
            <a:pPr eaLnBrk="1" hangingPunct="1">
              <a:buFont typeface="Arial" pitchFamily="34" charset="0"/>
              <a:buNone/>
            </a:pPr>
            <a:r>
              <a:rPr lang="en-US" sz="4800" smtClean="0"/>
              <a:t> ‘Black money’ in elections</a:t>
            </a:r>
            <a:endParaRPr lang="en-IN" sz="4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sz="quarter" idx="1"/>
          </p:nvPr>
        </p:nvSpPr>
        <p:spPr>
          <a:xfrm>
            <a:off x="214313" y="428625"/>
            <a:ext cx="8472487" cy="6429375"/>
          </a:xfrm>
        </p:spPr>
        <p:txBody>
          <a:bodyPr/>
          <a:lstStyle/>
          <a:p>
            <a:pPr eaLnBrk="1" hangingPunct="1">
              <a:lnSpc>
                <a:spcPct val="80000"/>
              </a:lnSpc>
              <a:buFont typeface="Arial" pitchFamily="34" charset="0"/>
              <a:buNone/>
            </a:pPr>
            <a:r>
              <a:rPr lang="en-IN" smtClean="0">
                <a:latin typeface="Arial Narrow" pitchFamily="34" charset="0"/>
              </a:rPr>
              <a:t>1.	</a:t>
            </a:r>
            <a:r>
              <a:rPr lang="en-IN" sz="2200" smtClean="0">
                <a:latin typeface="Arial Narrow" pitchFamily="34" charset="0"/>
              </a:rPr>
              <a:t>Cash in envelopes in morning newspapers pushed beneath the door of the voter.</a:t>
            </a:r>
          </a:p>
          <a:p>
            <a:pPr eaLnBrk="1" hangingPunct="1">
              <a:lnSpc>
                <a:spcPct val="80000"/>
              </a:lnSpc>
              <a:buFont typeface="Arial" pitchFamily="34" charset="0"/>
              <a:buNone/>
            </a:pPr>
            <a:r>
              <a:rPr lang="en-IN" sz="2200" smtClean="0">
                <a:latin typeface="Arial Narrow" pitchFamily="34" charset="0"/>
              </a:rPr>
              <a:t>2.	Inside Morning Milk pouch, along with cash in an envelope to the voter.</a:t>
            </a:r>
          </a:p>
          <a:p>
            <a:pPr eaLnBrk="1" hangingPunct="1">
              <a:lnSpc>
                <a:spcPct val="80000"/>
              </a:lnSpc>
              <a:buFont typeface="Arial" pitchFamily="34" charset="0"/>
              <a:buNone/>
            </a:pPr>
            <a:r>
              <a:rPr lang="en-IN" sz="2200" smtClean="0">
                <a:latin typeface="Arial Narrow" pitchFamily="34" charset="0"/>
              </a:rPr>
              <a:t>3.	Through Self Help Groups (SHG) for onward distribution among women voters.</a:t>
            </a:r>
          </a:p>
          <a:p>
            <a:pPr eaLnBrk="1" hangingPunct="1">
              <a:lnSpc>
                <a:spcPct val="80000"/>
              </a:lnSpc>
              <a:buFont typeface="Arial" pitchFamily="34" charset="0"/>
              <a:buNone/>
            </a:pPr>
            <a:r>
              <a:rPr lang="en-IN" sz="2200" smtClean="0">
                <a:latin typeface="Arial Narrow" pitchFamily="34" charset="0"/>
              </a:rPr>
              <a:t>4.	Through pawnbrokers by reimbursing the short term loan taken by voters, by mortgaging jewellery.</a:t>
            </a:r>
          </a:p>
          <a:p>
            <a:pPr eaLnBrk="1" hangingPunct="1">
              <a:lnSpc>
                <a:spcPct val="80000"/>
              </a:lnSpc>
              <a:buFont typeface="Arial" pitchFamily="34" charset="0"/>
              <a:buNone/>
            </a:pPr>
            <a:r>
              <a:rPr lang="en-IN" sz="2200" smtClean="0">
                <a:latin typeface="Arial Narrow" pitchFamily="34" charset="0"/>
              </a:rPr>
              <a:t>5.	Paying cash as incentive for not casting vote by the committed voters of other rival candidate, if such voter shows his finger without indelible ink after election.</a:t>
            </a:r>
          </a:p>
          <a:p>
            <a:pPr eaLnBrk="1" hangingPunct="1">
              <a:lnSpc>
                <a:spcPct val="80000"/>
              </a:lnSpc>
              <a:buFont typeface="Arial" pitchFamily="34" charset="0"/>
              <a:buNone/>
            </a:pPr>
            <a:r>
              <a:rPr lang="en-IN" sz="2200" smtClean="0">
                <a:latin typeface="Arial Narrow" pitchFamily="34" charset="0"/>
              </a:rPr>
              <a:t>6.	Cash given in advance before notification of election to the local leaders for distribution among voters.</a:t>
            </a:r>
          </a:p>
          <a:p>
            <a:pPr eaLnBrk="1" hangingPunct="1">
              <a:lnSpc>
                <a:spcPct val="80000"/>
              </a:lnSpc>
              <a:buFont typeface="Arial" pitchFamily="34" charset="0"/>
              <a:buNone/>
            </a:pPr>
            <a:r>
              <a:rPr lang="en-IN" sz="2200" smtClean="0">
                <a:latin typeface="Arial Narrow" pitchFamily="34" charset="0"/>
              </a:rPr>
              <a:t>7.	Cash given through community feasts under the plate or banana leaf.</a:t>
            </a:r>
          </a:p>
          <a:p>
            <a:pPr eaLnBrk="1" hangingPunct="1">
              <a:lnSpc>
                <a:spcPct val="80000"/>
              </a:lnSpc>
              <a:buFont typeface="Arial" pitchFamily="34" charset="0"/>
              <a:buNone/>
            </a:pPr>
            <a:r>
              <a:rPr lang="en-IN" sz="2200" smtClean="0">
                <a:latin typeface="Arial Narrow" pitchFamily="34" charset="0"/>
              </a:rPr>
              <a:t>8.	Cash given in the name of MGREGA, DWACRA and other government projects.</a:t>
            </a:r>
          </a:p>
          <a:p>
            <a:pPr eaLnBrk="1" hangingPunct="1">
              <a:lnSpc>
                <a:spcPct val="80000"/>
              </a:lnSpc>
              <a:buFont typeface="Arial" pitchFamily="34" charset="0"/>
              <a:buNone/>
            </a:pPr>
            <a:r>
              <a:rPr lang="en-IN" sz="2200" smtClean="0">
                <a:latin typeface="Arial Narrow" pitchFamily="34" charset="0"/>
              </a:rPr>
              <a:t>9.	Cash given to dummy candidates for using the permission obtained by them for the campaign vehicles or political agents.</a:t>
            </a:r>
          </a:p>
          <a:p>
            <a:pPr eaLnBrk="1" hangingPunct="1">
              <a:lnSpc>
                <a:spcPct val="80000"/>
              </a:lnSpc>
              <a:buFont typeface="Arial" pitchFamily="34" charset="0"/>
              <a:buNone/>
            </a:pPr>
            <a:r>
              <a:rPr lang="en-IN" sz="2200" smtClean="0">
                <a:latin typeface="Arial Narrow" pitchFamily="34" charset="0"/>
              </a:rPr>
              <a:t>10.Cash given to certain non-serious persons of a locality to contest to divide votes of rivals.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p:cNvSpPr>
          <p:nvPr>
            <p:ph sz="quarter" idx="1"/>
          </p:nvPr>
        </p:nvSpPr>
        <p:spPr>
          <a:xfrm>
            <a:off x="214313" y="571500"/>
            <a:ext cx="8472487" cy="6286500"/>
          </a:xfrm>
        </p:spPr>
        <p:txBody>
          <a:bodyPr/>
          <a:lstStyle/>
          <a:p>
            <a:pPr marL="344488" indent="-344488" eaLnBrk="1" hangingPunct="1">
              <a:lnSpc>
                <a:spcPct val="70000"/>
              </a:lnSpc>
              <a:buFont typeface="Arial" pitchFamily="34" charset="0"/>
              <a:buNone/>
            </a:pPr>
            <a:r>
              <a:rPr lang="en-IN" smtClean="0">
                <a:latin typeface="Arial Narrow" pitchFamily="34" charset="0"/>
              </a:rPr>
              <a:t>11. </a:t>
            </a:r>
            <a:r>
              <a:rPr lang="en-IN" sz="2200" smtClean="0">
                <a:latin typeface="Arial Narrow" pitchFamily="34" charset="0"/>
              </a:rPr>
              <a:t>Cash given to Leaders of rival political parties, rival candidates not 	to   seriously campaign in elections.</a:t>
            </a:r>
          </a:p>
          <a:p>
            <a:pPr marL="344488" indent="-344488" eaLnBrk="1" hangingPunct="1">
              <a:lnSpc>
                <a:spcPct val="70000"/>
              </a:lnSpc>
              <a:buFont typeface="Arial" pitchFamily="34" charset="0"/>
              <a:buNone/>
            </a:pPr>
            <a:r>
              <a:rPr lang="en-IN" sz="2200" smtClean="0">
                <a:latin typeface="Arial Narrow" pitchFamily="34" charset="0"/>
              </a:rPr>
              <a:t>12.	Black Money raised by party/candidate in name of coupon 	sale.</a:t>
            </a:r>
          </a:p>
          <a:p>
            <a:pPr marL="344488" indent="-344488" eaLnBrk="1" hangingPunct="1">
              <a:lnSpc>
                <a:spcPct val="70000"/>
              </a:lnSpc>
              <a:buFont typeface="Arial" pitchFamily="34" charset="0"/>
              <a:buNone/>
            </a:pPr>
            <a:r>
              <a:rPr lang="en-IN" sz="2200" smtClean="0">
                <a:latin typeface="Arial Narrow" pitchFamily="34" charset="0"/>
              </a:rPr>
              <a:t>13.	Cash given to the polling agents of rivals candidates, to be silent, during counting.</a:t>
            </a:r>
          </a:p>
          <a:p>
            <a:pPr marL="344488" indent="-344488" eaLnBrk="1" hangingPunct="1">
              <a:lnSpc>
                <a:spcPct val="70000"/>
              </a:lnSpc>
              <a:buFont typeface="Arial" pitchFamily="34" charset="0"/>
              <a:buNone/>
            </a:pPr>
            <a:r>
              <a:rPr lang="en-IN" sz="2200" smtClean="0">
                <a:latin typeface="Arial Narrow" pitchFamily="34" charset="0"/>
              </a:rPr>
              <a:t>14.	Cash given to village headman for ensuring votes.</a:t>
            </a:r>
          </a:p>
          <a:p>
            <a:pPr marL="344488" indent="-344488" eaLnBrk="1" hangingPunct="1">
              <a:lnSpc>
                <a:spcPct val="70000"/>
              </a:lnSpc>
              <a:buFont typeface="Arial" pitchFamily="34" charset="0"/>
              <a:buNone/>
            </a:pPr>
            <a:r>
              <a:rPr lang="en-IN" sz="2200" smtClean="0">
                <a:latin typeface="Arial Narrow" pitchFamily="34" charset="0"/>
              </a:rPr>
              <a:t>15.	Cash given to village fund on the eve of election for construction of road or temple or school, etc.</a:t>
            </a:r>
            <a:endParaRPr lang="en-US" sz="2200" smtClean="0">
              <a:latin typeface="Arial Narrow" pitchFamily="34" charset="0"/>
            </a:endParaRPr>
          </a:p>
          <a:p>
            <a:pPr marL="344488" indent="-344488" eaLnBrk="1" hangingPunct="1">
              <a:lnSpc>
                <a:spcPct val="70000"/>
              </a:lnSpc>
              <a:buFont typeface="Arial" pitchFamily="34" charset="0"/>
              <a:buNone/>
            </a:pPr>
            <a:r>
              <a:rPr lang="en-US" sz="2200" smtClean="0">
                <a:latin typeface="Arial Narrow" pitchFamily="34" charset="0"/>
              </a:rPr>
              <a:t>16.	</a:t>
            </a:r>
            <a:r>
              <a:rPr lang="en-IN" sz="2200" smtClean="0">
                <a:latin typeface="Arial Narrow" pitchFamily="34" charset="0"/>
              </a:rPr>
              <a:t>Distributing Cash among the Ladies who come for “Aarti” to candidate.</a:t>
            </a:r>
            <a:endParaRPr lang="en-US" sz="2200" smtClean="0">
              <a:latin typeface="Arial Narrow" pitchFamily="34" charset="0"/>
            </a:endParaRPr>
          </a:p>
          <a:p>
            <a:pPr marL="344488" indent="-344488" eaLnBrk="1" hangingPunct="1">
              <a:lnSpc>
                <a:spcPct val="70000"/>
              </a:lnSpc>
              <a:buFont typeface="Arial" pitchFamily="34" charset="0"/>
              <a:buNone/>
            </a:pPr>
            <a:r>
              <a:rPr lang="en-US" sz="2200" smtClean="0">
                <a:latin typeface="Arial Narrow" pitchFamily="34" charset="0"/>
              </a:rPr>
              <a:t>17.	</a:t>
            </a:r>
            <a:r>
              <a:rPr lang="en-IN" sz="2200" smtClean="0">
                <a:latin typeface="Arial Narrow" pitchFamily="34" charset="0"/>
              </a:rPr>
              <a:t>Distributing Cash for those who come to attend public rally 	arranged by party or candidate.</a:t>
            </a:r>
            <a:endParaRPr lang="en-US" sz="2200" smtClean="0">
              <a:latin typeface="Arial Narrow" pitchFamily="34" charset="0"/>
            </a:endParaRPr>
          </a:p>
          <a:p>
            <a:pPr marL="344488" indent="-344488" eaLnBrk="1" hangingPunct="1">
              <a:lnSpc>
                <a:spcPct val="70000"/>
              </a:lnSpc>
              <a:buFont typeface="Arial" pitchFamily="34" charset="0"/>
              <a:buNone/>
            </a:pPr>
            <a:r>
              <a:rPr lang="en-US" sz="2200" smtClean="0">
                <a:latin typeface="Arial Narrow" pitchFamily="34" charset="0"/>
              </a:rPr>
              <a:t>18.	</a:t>
            </a:r>
            <a:r>
              <a:rPr lang="en-IN" sz="2200" smtClean="0">
                <a:latin typeface="Arial Narrow" pitchFamily="34" charset="0"/>
              </a:rPr>
              <a:t>Making Cash payment for the vehicles or Trucks for ferrying the voters to the place of rally or to the polling booth.</a:t>
            </a:r>
            <a:endParaRPr lang="en-US" sz="2200" smtClean="0">
              <a:latin typeface="Arial Narrow" pitchFamily="34" charset="0"/>
            </a:endParaRPr>
          </a:p>
          <a:p>
            <a:pPr marL="344488" indent="-344488" eaLnBrk="1" hangingPunct="1">
              <a:lnSpc>
                <a:spcPct val="70000"/>
              </a:lnSpc>
              <a:buFont typeface="Arial" pitchFamily="34" charset="0"/>
              <a:buNone/>
            </a:pPr>
            <a:r>
              <a:rPr lang="en-US" sz="2200" smtClean="0">
                <a:latin typeface="Arial Narrow" pitchFamily="34" charset="0"/>
              </a:rPr>
              <a:t>19.	</a:t>
            </a:r>
            <a:r>
              <a:rPr lang="en-IN" sz="2200" smtClean="0">
                <a:latin typeface="Arial Narrow" pitchFamily="34" charset="0"/>
              </a:rPr>
              <a:t>Cash given to journalists or media men to write positively about  the candidate or to write pessimistic news of rivals.</a:t>
            </a:r>
            <a:endParaRPr lang="en-US" sz="2200" smtClean="0">
              <a:latin typeface="Arial Narrow" pitchFamily="34" charset="0"/>
            </a:endParaRPr>
          </a:p>
          <a:p>
            <a:pPr marL="344488" indent="-344488" eaLnBrk="1" hangingPunct="1">
              <a:lnSpc>
                <a:spcPct val="70000"/>
              </a:lnSpc>
              <a:buFont typeface="Arial" pitchFamily="34" charset="0"/>
              <a:buNone/>
            </a:pPr>
            <a:r>
              <a:rPr lang="en-US" sz="2200" smtClean="0">
                <a:latin typeface="Arial Narrow" pitchFamily="34" charset="0"/>
              </a:rPr>
              <a:t>20.	Cash given to journalists/media men to blackout the news about the rivals or to publish negative news</a:t>
            </a:r>
            <a:r>
              <a:rPr lang="en-US" smtClean="0">
                <a:latin typeface="Arial Narrow" pitchFamily="34" charset="0"/>
              </a:rPr>
              <a:t>.</a:t>
            </a:r>
            <a:endParaRPr lang="en-IN" smtClean="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sz="quarter" idx="1"/>
          </p:nvPr>
        </p:nvSpPr>
        <p:spPr>
          <a:xfrm>
            <a:off x="214313" y="500063"/>
            <a:ext cx="8472487" cy="6072187"/>
          </a:xfrm>
        </p:spPr>
        <p:txBody>
          <a:bodyPr/>
          <a:lstStyle/>
          <a:p>
            <a:pPr marL="344488" indent="-344488" algn="just" eaLnBrk="1" hangingPunct="1">
              <a:lnSpc>
                <a:spcPct val="80000"/>
              </a:lnSpc>
              <a:buFont typeface="Arial" pitchFamily="34" charset="0"/>
              <a:buNone/>
            </a:pPr>
            <a:r>
              <a:rPr lang="en-US" smtClean="0">
                <a:latin typeface="Arial Narrow" pitchFamily="34" charset="0"/>
              </a:rPr>
              <a:t>21.</a:t>
            </a:r>
            <a:r>
              <a:rPr lang="en-IN" sz="2200" smtClean="0">
                <a:latin typeface="Arial Narrow" pitchFamily="34" charset="0"/>
              </a:rPr>
              <a:t>Cash transferred through RTGS route of banks to the a/c’s.</a:t>
            </a:r>
            <a:endParaRPr lang="en-US" sz="2200" smtClean="0">
              <a:latin typeface="Arial Narrow" pitchFamily="34" charset="0"/>
            </a:endParaRPr>
          </a:p>
          <a:p>
            <a:pPr marL="344488" indent="-344488" algn="just" eaLnBrk="1" hangingPunct="1">
              <a:lnSpc>
                <a:spcPct val="80000"/>
              </a:lnSpc>
              <a:buFont typeface="Arial" pitchFamily="34" charset="0"/>
              <a:buNone/>
            </a:pPr>
            <a:r>
              <a:rPr lang="en-US" sz="2200" smtClean="0">
                <a:latin typeface="Arial Narrow" pitchFamily="34" charset="0"/>
              </a:rPr>
              <a:t>22.	</a:t>
            </a:r>
            <a:r>
              <a:rPr lang="en-IN" sz="2200" smtClean="0">
                <a:latin typeface="Arial Narrow" pitchFamily="34" charset="0"/>
              </a:rPr>
              <a:t>Cash given to the youth clubs on the eve of elections for organizing cricket match, football match.</a:t>
            </a:r>
            <a:endParaRPr lang="en-US" sz="2200" smtClean="0">
              <a:latin typeface="Arial Narrow" pitchFamily="34" charset="0"/>
            </a:endParaRPr>
          </a:p>
          <a:p>
            <a:pPr marL="344488" indent="-344488" algn="just" eaLnBrk="1" hangingPunct="1">
              <a:lnSpc>
                <a:spcPct val="80000"/>
              </a:lnSpc>
              <a:buFont typeface="Arial" pitchFamily="34" charset="0"/>
              <a:buNone/>
            </a:pPr>
            <a:r>
              <a:rPr lang="en-US" sz="2200" smtClean="0">
                <a:latin typeface="Arial Narrow" pitchFamily="34" charset="0"/>
              </a:rPr>
              <a:t>23.	Cash given for charity like organizing medical camp, melody party, 	theatres etc., on the eve of elections.</a:t>
            </a:r>
          </a:p>
          <a:p>
            <a:pPr marL="344488" indent="-344488" algn="just" eaLnBrk="1" hangingPunct="1">
              <a:lnSpc>
                <a:spcPct val="80000"/>
              </a:lnSpc>
              <a:buFont typeface="Arial" pitchFamily="34" charset="0"/>
              <a:buNone/>
            </a:pPr>
            <a:r>
              <a:rPr lang="en-US" sz="2200" smtClean="0">
                <a:latin typeface="Arial Narrow" pitchFamily="34" charset="0"/>
              </a:rPr>
              <a:t>24.	Distributing TVs, video recorders &amp; projectors to village clubs.</a:t>
            </a:r>
          </a:p>
          <a:p>
            <a:pPr marL="344488" indent="-344488" algn="just" eaLnBrk="1" hangingPunct="1">
              <a:lnSpc>
                <a:spcPct val="80000"/>
              </a:lnSpc>
              <a:buFont typeface="Arial" pitchFamily="34" charset="0"/>
              <a:buNone/>
            </a:pPr>
            <a:r>
              <a:rPr lang="en-US" sz="2200" smtClean="0">
                <a:latin typeface="Arial Narrow" pitchFamily="34" charset="0"/>
              </a:rPr>
              <a:t>25.	Giving cash for constructing toilets, tubewells or mobile phone with top up cards or laptops to the voters or local leaders.</a:t>
            </a:r>
          </a:p>
          <a:p>
            <a:pPr marL="344488" indent="-344488" algn="just" eaLnBrk="1" hangingPunct="1">
              <a:lnSpc>
                <a:spcPct val="80000"/>
              </a:lnSpc>
              <a:buFont typeface="Arial" pitchFamily="34" charset="0"/>
              <a:buNone/>
            </a:pPr>
            <a:r>
              <a:rPr lang="en-US" sz="2200" smtClean="0">
                <a:latin typeface="Arial Narrow" pitchFamily="34" charset="0"/>
              </a:rPr>
              <a:t>26.	Organizing mass marriage functions during election process and bearing the entire cost of marriage.</a:t>
            </a:r>
          </a:p>
          <a:p>
            <a:pPr marL="344488" indent="-344488" algn="just" eaLnBrk="1" hangingPunct="1">
              <a:lnSpc>
                <a:spcPct val="80000"/>
              </a:lnSpc>
              <a:buFont typeface="Arial" pitchFamily="34" charset="0"/>
              <a:buNone/>
            </a:pPr>
            <a:r>
              <a:rPr lang="en-US" sz="2200" smtClean="0">
                <a:latin typeface="Arial Narrow" pitchFamily="34" charset="0"/>
              </a:rPr>
              <a:t>27.	Distributing SUVs or Luxurious vehicles to appease local party leaders.</a:t>
            </a:r>
          </a:p>
          <a:p>
            <a:pPr marL="344488" indent="-344488" algn="just" eaLnBrk="1" hangingPunct="1">
              <a:lnSpc>
                <a:spcPct val="80000"/>
              </a:lnSpc>
              <a:buFont typeface="Arial" pitchFamily="34" charset="0"/>
              <a:buNone/>
            </a:pPr>
            <a:r>
              <a:rPr lang="en-US" sz="2200" smtClean="0">
                <a:latin typeface="Arial Narrow" pitchFamily="34" charset="0"/>
              </a:rPr>
              <a:t>28.	Reimbursing fuel bills through negotiated deals with petrol 	pumps.</a:t>
            </a:r>
          </a:p>
          <a:p>
            <a:pPr marL="344488" indent="-344488" algn="just" eaLnBrk="1" hangingPunct="1">
              <a:lnSpc>
                <a:spcPct val="80000"/>
              </a:lnSpc>
              <a:buFont typeface="Arial" pitchFamily="34" charset="0"/>
              <a:buNone/>
            </a:pPr>
            <a:r>
              <a:rPr lang="en-US" sz="2200" smtClean="0">
                <a:latin typeface="Arial Narrow" pitchFamily="34" charset="0"/>
              </a:rPr>
              <a:t>29.	Promising jobs for the unemployed youth in the academic 	institutes or companies of the candidate.</a:t>
            </a:r>
          </a:p>
          <a:p>
            <a:pPr marL="344488" indent="-344488" algn="just" eaLnBrk="1" hangingPunct="1">
              <a:lnSpc>
                <a:spcPct val="80000"/>
              </a:lnSpc>
              <a:buFont typeface="Arial" pitchFamily="34" charset="0"/>
              <a:buNone/>
            </a:pPr>
            <a:r>
              <a:rPr lang="en-US" sz="2200" smtClean="0">
                <a:latin typeface="Arial Narrow" pitchFamily="34" charset="0"/>
              </a:rPr>
              <a:t>30.	Organizing religious functions like “Prabachan” Ramayan” 	“Hanuman Chalisha” etc. before elections.</a:t>
            </a:r>
            <a:endParaRPr lang="en-IN" sz="2200" smtClean="0">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sz="quarter" idx="1"/>
          </p:nvPr>
        </p:nvSpPr>
        <p:spPr>
          <a:xfrm>
            <a:off x="214313" y="714375"/>
            <a:ext cx="8472487" cy="5857875"/>
          </a:xfrm>
        </p:spPr>
        <p:txBody>
          <a:bodyPr/>
          <a:lstStyle/>
          <a:p>
            <a:pPr algn="just" eaLnBrk="1" hangingPunct="1">
              <a:lnSpc>
                <a:spcPct val="80000"/>
              </a:lnSpc>
              <a:buFont typeface="Arial" pitchFamily="34" charset="0"/>
              <a:buNone/>
            </a:pPr>
            <a:r>
              <a:rPr lang="en-US" smtClean="0">
                <a:latin typeface="Arial Narrow" pitchFamily="34" charset="0"/>
              </a:rPr>
              <a:t>31.	</a:t>
            </a:r>
            <a:r>
              <a:rPr lang="en-US" sz="2200" smtClean="0">
                <a:latin typeface="Arial Narrow" pitchFamily="34" charset="0"/>
              </a:rPr>
              <a:t>Distribution free books to the students, just before elections.</a:t>
            </a:r>
          </a:p>
          <a:p>
            <a:pPr algn="just" eaLnBrk="1" hangingPunct="1">
              <a:lnSpc>
                <a:spcPct val="80000"/>
              </a:lnSpc>
              <a:buFont typeface="Arial" pitchFamily="34" charset="0"/>
              <a:buNone/>
            </a:pPr>
            <a:r>
              <a:rPr lang="en-US" sz="2200" smtClean="0">
                <a:latin typeface="Arial Narrow" pitchFamily="34" charset="0"/>
              </a:rPr>
              <a:t>32.	Free admission to children of influential voters of a locality in 	Engineering College or medical college run by the candidate.</a:t>
            </a:r>
          </a:p>
          <a:p>
            <a:pPr algn="just" eaLnBrk="1" hangingPunct="1">
              <a:lnSpc>
                <a:spcPct val="80000"/>
              </a:lnSpc>
              <a:buFont typeface="Arial" pitchFamily="34" charset="0"/>
              <a:buNone/>
            </a:pPr>
            <a:r>
              <a:rPr lang="en-US" sz="2200" smtClean="0">
                <a:latin typeface="Arial Narrow" pitchFamily="34" charset="0"/>
              </a:rPr>
              <a:t>33.	Distributing free cows or buffalos among voters before election.</a:t>
            </a:r>
          </a:p>
          <a:p>
            <a:pPr algn="just" eaLnBrk="1" hangingPunct="1">
              <a:lnSpc>
                <a:spcPct val="80000"/>
              </a:lnSpc>
              <a:buFont typeface="Arial" pitchFamily="34" charset="0"/>
              <a:buNone/>
            </a:pPr>
            <a:r>
              <a:rPr lang="en-US" sz="2200" smtClean="0">
                <a:latin typeface="Arial Narrow" pitchFamily="34" charset="0"/>
              </a:rPr>
              <a:t>34.	Distributing free agriculture seeds and manures among the voters.</a:t>
            </a:r>
          </a:p>
          <a:p>
            <a:pPr algn="just" eaLnBrk="1" hangingPunct="1">
              <a:lnSpc>
                <a:spcPct val="80000"/>
              </a:lnSpc>
              <a:buFont typeface="Arial" pitchFamily="34" charset="0"/>
              <a:buNone/>
            </a:pPr>
            <a:r>
              <a:rPr lang="en-US" sz="2200" smtClean="0">
                <a:latin typeface="Arial Narrow" pitchFamily="34" charset="0"/>
              </a:rPr>
              <a:t>35.	Distributing free solar lamps among the rural voters.</a:t>
            </a:r>
          </a:p>
          <a:p>
            <a:pPr algn="just" eaLnBrk="1" hangingPunct="1">
              <a:lnSpc>
                <a:spcPct val="80000"/>
              </a:lnSpc>
              <a:buFont typeface="Arial" pitchFamily="34" charset="0"/>
              <a:buNone/>
            </a:pPr>
            <a:r>
              <a:rPr lang="en-US" sz="2200" smtClean="0">
                <a:latin typeface="Arial Narrow" pitchFamily="34" charset="0"/>
              </a:rPr>
              <a:t>36.	Distributing diaries, calendars, purse, T-shirt, sarees and vanity 	bags.</a:t>
            </a:r>
          </a:p>
          <a:p>
            <a:pPr algn="just" eaLnBrk="1" hangingPunct="1">
              <a:lnSpc>
                <a:spcPct val="80000"/>
              </a:lnSpc>
              <a:buFont typeface="Arial" pitchFamily="34" charset="0"/>
              <a:buNone/>
            </a:pPr>
            <a:r>
              <a:rPr lang="en-US" sz="2200" smtClean="0">
                <a:latin typeface="Arial Narrow" pitchFamily="34" charset="0"/>
              </a:rPr>
              <a:t>37.	Using ‘Aarthiyas’ (commission agents) for distribution of cash 	among 	farmers or waiving his commission demanded form the farmers.</a:t>
            </a:r>
          </a:p>
          <a:p>
            <a:pPr algn="just" eaLnBrk="1" hangingPunct="1">
              <a:lnSpc>
                <a:spcPct val="80000"/>
              </a:lnSpc>
              <a:buFont typeface="Arial" pitchFamily="34" charset="0"/>
              <a:buNone/>
            </a:pPr>
            <a:r>
              <a:rPr lang="en-US" sz="2200" smtClean="0">
                <a:latin typeface="Arial Narrow" pitchFamily="34" charset="0"/>
              </a:rPr>
              <a:t>38.	Cash given to religious leaders or leaders of a caste for ensuring 	votes of their followers.</a:t>
            </a:r>
          </a:p>
          <a:p>
            <a:pPr algn="just" eaLnBrk="1" hangingPunct="1">
              <a:lnSpc>
                <a:spcPct val="80000"/>
              </a:lnSpc>
              <a:buFont typeface="Arial" pitchFamily="34" charset="0"/>
              <a:buNone/>
            </a:pPr>
            <a:r>
              <a:rPr lang="en-US" sz="2200" smtClean="0">
                <a:latin typeface="Arial Narrow" pitchFamily="34" charset="0"/>
              </a:rPr>
              <a:t>39.	Distribution of liquor, drugs, poppy husks among the voters.</a:t>
            </a:r>
          </a:p>
          <a:p>
            <a:pPr algn="just" eaLnBrk="1" hangingPunct="1">
              <a:lnSpc>
                <a:spcPct val="80000"/>
              </a:lnSpc>
              <a:buFont typeface="Arial" pitchFamily="34" charset="0"/>
              <a:buNone/>
            </a:pPr>
            <a:r>
              <a:rPr lang="en-US" sz="2200" smtClean="0">
                <a:latin typeface="Arial Narrow" pitchFamily="34" charset="0"/>
              </a:rPr>
              <a:t>40.	Organizing rallies with film stars, musicians, orchestra, important 	personalities in aircrafts or helicopters to the constituency and not 	showing the correct expenditure.</a:t>
            </a:r>
            <a:endParaRPr lang="en-IN" sz="2200" smtClean="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bwMode="auto">
          <a:xfrm>
            <a:off x="214313" y="274638"/>
            <a:ext cx="8429625" cy="7969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bodyPr>
          <a:lstStyle/>
          <a:p>
            <a:pPr eaLnBrk="1" hangingPunct="1">
              <a:defRPr/>
            </a:pPr>
            <a:r>
              <a:rPr lang="en-US" sz="2600" cap="none" smtClean="0"/>
              <a:t>	</a:t>
            </a:r>
            <a:r>
              <a:rPr lang="en-US" sz="3600" b="1" cap="none" smtClean="0"/>
              <a:t>Modes of Transport of Cash</a:t>
            </a:r>
            <a:endParaRPr lang="en-IN" sz="3600" b="1" cap="none" smtClean="0"/>
          </a:p>
        </p:txBody>
      </p:sp>
      <p:sp>
        <p:nvSpPr>
          <p:cNvPr id="31747" name="Rectangle 3"/>
          <p:cNvSpPr>
            <a:spLocks noGrp="1"/>
          </p:cNvSpPr>
          <p:nvPr>
            <p:ph type="body" idx="4294967295"/>
          </p:nvPr>
        </p:nvSpPr>
        <p:spPr>
          <a:xfrm>
            <a:off x="428625" y="1643063"/>
            <a:ext cx="7467600" cy="4873625"/>
          </a:xfrm>
        </p:spPr>
        <p:txBody>
          <a:bodyPr/>
          <a:lstStyle/>
          <a:p>
            <a:pPr eaLnBrk="1" hangingPunct="1"/>
            <a:r>
              <a:rPr lang="en-US" b="1" smtClean="0"/>
              <a:t>In ambulance vans</a:t>
            </a:r>
          </a:p>
          <a:p>
            <a:pPr eaLnBrk="1" hangingPunct="1"/>
            <a:r>
              <a:rPr lang="en-US" b="1" smtClean="0"/>
              <a:t>In bonnet of the car</a:t>
            </a:r>
          </a:p>
          <a:p>
            <a:pPr eaLnBrk="1" hangingPunct="1"/>
            <a:r>
              <a:rPr lang="en-US" b="1" smtClean="0"/>
              <a:t>Inside door panels of the car</a:t>
            </a:r>
          </a:p>
          <a:p>
            <a:pPr eaLnBrk="1" hangingPunct="1"/>
            <a:r>
              <a:rPr lang="en-US" b="1" smtClean="0"/>
              <a:t>On roof top of buses</a:t>
            </a:r>
          </a:p>
          <a:p>
            <a:pPr eaLnBrk="1" hangingPunct="1"/>
            <a:r>
              <a:rPr lang="en-US" b="1" smtClean="0"/>
              <a:t>In police vans</a:t>
            </a:r>
          </a:p>
          <a:p>
            <a:pPr eaLnBrk="1" hangingPunct="1"/>
            <a:r>
              <a:rPr lang="en-US" b="1" smtClean="0"/>
              <a:t>In Helicopters</a:t>
            </a:r>
          </a:p>
          <a:p>
            <a:pPr eaLnBrk="1" hangingPunct="1"/>
            <a:r>
              <a:rPr lang="en-US" b="1" smtClean="0"/>
              <a:t>In ATM vans</a:t>
            </a:r>
            <a:endParaRPr lang="en-IN"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bwMode="auto">
          <a:xfrm>
            <a:off x="214313" y="274638"/>
            <a:ext cx="8501062"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bodyPr>
          <a:lstStyle/>
          <a:p>
            <a:pPr algn="ctr" eaLnBrk="1" hangingPunct="1">
              <a:defRPr/>
            </a:pPr>
            <a:r>
              <a:rPr lang="en-US" b="1" cap="none" dirty="0" smtClean="0"/>
              <a:t>Preventive methods for curbing the use of Black Money</a:t>
            </a:r>
            <a:endParaRPr lang="en-IN" b="1" cap="none" dirty="0" smtClean="0"/>
          </a:p>
        </p:txBody>
      </p:sp>
      <p:sp>
        <p:nvSpPr>
          <p:cNvPr id="32771" name="Rectangle 3"/>
          <p:cNvSpPr>
            <a:spLocks noGrp="1"/>
          </p:cNvSpPr>
          <p:nvPr>
            <p:ph type="body" idx="4294967295"/>
          </p:nvPr>
        </p:nvSpPr>
        <p:spPr>
          <a:xfrm>
            <a:off x="285750" y="1500188"/>
            <a:ext cx="8072438" cy="5072062"/>
          </a:xfrm>
        </p:spPr>
        <p:txBody>
          <a:bodyPr/>
          <a:lstStyle/>
          <a:p>
            <a:pPr algn="just" eaLnBrk="1" hangingPunct="1">
              <a:lnSpc>
                <a:spcPct val="90000"/>
              </a:lnSpc>
            </a:pPr>
            <a:r>
              <a:rPr lang="en-US" sz="2800" smtClean="0"/>
              <a:t>Campaign for </a:t>
            </a:r>
            <a:r>
              <a:rPr lang="en-US" sz="2800" b="1" smtClean="0"/>
              <a:t>“Ethical voting” </a:t>
            </a:r>
            <a:r>
              <a:rPr lang="en-US" sz="2800" smtClean="0"/>
              <a:t>through Media </a:t>
            </a:r>
          </a:p>
          <a:p>
            <a:pPr algn="just" eaLnBrk="1" hangingPunct="1">
              <a:lnSpc>
                <a:spcPct val="90000"/>
              </a:lnSpc>
            </a:pPr>
            <a:r>
              <a:rPr lang="en-US" sz="2800" smtClean="0"/>
              <a:t>Announcement through </a:t>
            </a:r>
            <a:r>
              <a:rPr lang="en-US" sz="2800" b="1" smtClean="0"/>
              <a:t>Public address system </a:t>
            </a:r>
            <a:r>
              <a:rPr lang="en-US" sz="2800" smtClean="0"/>
              <a:t>fitted on the vehicles of the Flying Squads</a:t>
            </a:r>
          </a:p>
          <a:p>
            <a:pPr algn="just" eaLnBrk="1" hangingPunct="1">
              <a:lnSpc>
                <a:spcPct val="90000"/>
              </a:lnSpc>
            </a:pPr>
            <a:r>
              <a:rPr lang="en-US" sz="2800" b="1" smtClean="0"/>
              <a:t>Separate Bank account </a:t>
            </a:r>
            <a:r>
              <a:rPr lang="en-US" sz="2800" smtClean="0"/>
              <a:t>by each candidate</a:t>
            </a:r>
          </a:p>
          <a:p>
            <a:pPr algn="just" eaLnBrk="1" hangingPunct="1">
              <a:lnSpc>
                <a:spcPct val="90000"/>
              </a:lnSpc>
            </a:pPr>
            <a:r>
              <a:rPr lang="en-US" sz="2800" smtClean="0"/>
              <a:t>Involvement of </a:t>
            </a:r>
            <a:r>
              <a:rPr lang="en-US" sz="2800" b="1" smtClean="0"/>
              <a:t>school and college students </a:t>
            </a:r>
            <a:r>
              <a:rPr lang="en-US" sz="2800" smtClean="0"/>
              <a:t>in spreading the message against bribery during elections</a:t>
            </a:r>
          </a:p>
          <a:p>
            <a:pPr algn="just" eaLnBrk="1" hangingPunct="1">
              <a:lnSpc>
                <a:spcPct val="90000"/>
              </a:lnSpc>
            </a:pPr>
            <a:r>
              <a:rPr lang="en-US" sz="2800" smtClean="0"/>
              <a:t>Involving Civil Society Organisations, </a:t>
            </a:r>
            <a:r>
              <a:rPr lang="en-US" sz="2800" b="1" smtClean="0"/>
              <a:t>RWA</a:t>
            </a:r>
            <a:r>
              <a:rPr lang="en-US" sz="2800" smtClean="0"/>
              <a:t>. NYKs etc</a:t>
            </a:r>
            <a:endParaRPr lang="en-IN"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Elections 2011\NVD\NVD print\Say Yes - English.jpg"/>
          <p:cNvPicPr>
            <a:picLocks noChangeAspect="1" noChangeArrowheads="1"/>
          </p:cNvPicPr>
          <p:nvPr/>
        </p:nvPicPr>
        <p:blipFill>
          <a:blip r:embed="rId2"/>
          <a:srcRect/>
          <a:stretch>
            <a:fillRect/>
          </a:stretch>
        </p:blipFill>
        <p:spPr bwMode="auto">
          <a:xfrm>
            <a:off x="0" y="19685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4313" y="274638"/>
            <a:ext cx="8572500" cy="368300"/>
          </a:xfrm>
          <a:blipFill>
            <a:blip r:embed="rId2" cstate="print"/>
            <a:stretch>
              <a:fillRect/>
            </a:stretch>
          </a:blipFill>
        </p:spPr>
        <p:txBody>
          <a:bodyPr wrap="square" lIns="91440" tIns="45720" rIns="91440" bIns="45720" numCol="1" anchorCtr="0" compatLnSpc="1">
            <a:prstTxWarp prst="textNoShape">
              <a:avLst/>
            </a:prstTxWarp>
            <a:normAutofit fontScale="90000"/>
          </a:bodyPr>
          <a:lstStyle/>
          <a:p>
            <a:pPr eaLnBrk="1" hangingPunct="1">
              <a:defRPr/>
            </a:pPr>
            <a:endParaRPr lang="en-IN" sz="2400" cap="none" smtClean="0"/>
          </a:p>
        </p:txBody>
      </p:sp>
      <p:sp>
        <p:nvSpPr>
          <p:cNvPr id="34819" name="Content Placeholder 2"/>
          <p:cNvSpPr>
            <a:spLocks noGrp="1"/>
          </p:cNvSpPr>
          <p:nvPr>
            <p:ph sz="quarter" idx="1"/>
          </p:nvPr>
        </p:nvSpPr>
        <p:spPr>
          <a:xfrm>
            <a:off x="357188" y="857250"/>
            <a:ext cx="8358187" cy="5616575"/>
          </a:xfrm>
          <a:blipFill dpi="0" rotWithShape="1">
            <a:blip r:embed="rId3"/>
            <a:srcRect/>
            <a:stretch>
              <a:fillRect/>
            </a:stretch>
          </a:blipFill>
        </p:spPr>
        <p:txBody>
          <a:bodyPr/>
          <a:lstStyle/>
          <a:p>
            <a:pPr eaLnBrk="1" hangingPunct="1">
              <a:buFont typeface="Arial" pitchFamily="34" charset="0"/>
              <a:buNone/>
            </a:pPr>
            <a:r>
              <a:rPr lang="en-US" sz="5400" b="1" smtClean="0"/>
              <a:t>	</a:t>
            </a:r>
            <a:r>
              <a:rPr lang="en-US" sz="5400" b="1" smtClean="0">
                <a:solidFill>
                  <a:schemeClr val="accent1"/>
                </a:solidFill>
              </a:rPr>
              <a:t>Mechanism for </a:t>
            </a:r>
          </a:p>
          <a:p>
            <a:pPr eaLnBrk="1" hangingPunct="1">
              <a:buFont typeface="Arial" pitchFamily="34" charset="0"/>
              <a:buNone/>
            </a:pPr>
            <a:r>
              <a:rPr lang="en-US" sz="5400" b="1" smtClean="0">
                <a:solidFill>
                  <a:schemeClr val="accent1"/>
                </a:solidFill>
              </a:rPr>
              <a:t>	Election Expenditure Monitoring in Assembly Elections </a:t>
            </a:r>
            <a:r>
              <a:rPr lang="en-US" sz="5400" b="1" smtClean="0"/>
              <a:t>	</a:t>
            </a:r>
          </a:p>
          <a:p>
            <a:pPr eaLnBrk="1" hangingPunct="1">
              <a:buFont typeface="Arial" pitchFamily="34" charset="0"/>
              <a:buNone/>
            </a:pPr>
            <a:r>
              <a:rPr lang="en-US" sz="5400" b="1" smtClean="0"/>
              <a:t>	</a:t>
            </a:r>
            <a:endParaRPr lang="en-IN" sz="5400" b="1" smtClean="0"/>
          </a:p>
        </p:txBody>
      </p:sp>
      <p:sp>
        <p:nvSpPr>
          <p:cNvPr id="34820" name="Slide Number Placeholder 3"/>
          <p:cNvSpPr>
            <a:spLocks noGrp="1"/>
          </p:cNvSpPr>
          <p:nvPr>
            <p:ph type="sldNum" sz="quarter" idx="12"/>
          </p:nvPr>
        </p:nvSpPr>
        <p:spPr bwMode="auto">
          <a:noFill/>
          <a:ln>
            <a:miter lim="800000"/>
            <a:headEnd/>
            <a:tailEnd/>
          </a:ln>
        </p:spPr>
        <p:txBody>
          <a:bodyPr/>
          <a:lstStyle/>
          <a:p>
            <a:fld id="{ADAA766C-53D6-4DC4-88D5-D414494E0A03}" type="slidenum">
              <a:rPr lang="en-IN" smtClean="0"/>
              <a:pPr/>
              <a:t>28</a:t>
            </a:fld>
            <a:endParaRPr lang="en-IN"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23850" y="142856"/>
            <a:ext cx="8229600" cy="57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b="1" cap="none" dirty="0" smtClean="0"/>
              <a:t>Separate Bank Account </a:t>
            </a:r>
            <a:endParaRPr lang="en-IN" b="1" cap="none" dirty="0" smtClean="0"/>
          </a:p>
        </p:txBody>
      </p:sp>
      <p:sp>
        <p:nvSpPr>
          <p:cNvPr id="47107" name="Content Placeholder 2"/>
          <p:cNvSpPr>
            <a:spLocks noGrp="1"/>
          </p:cNvSpPr>
          <p:nvPr>
            <p:ph idx="1"/>
          </p:nvPr>
        </p:nvSpPr>
        <p:spPr>
          <a:xfrm>
            <a:off x="0" y="835051"/>
            <a:ext cx="9144000" cy="6308725"/>
          </a:xfrm>
        </p:spPr>
        <p:txBody>
          <a:bodyPr/>
          <a:lstStyle/>
          <a:p>
            <a:pPr marL="620713" lvl="1" indent="-533400" algn="just">
              <a:buFont typeface="Arial" pitchFamily="34" charset="0"/>
              <a:buAutoNum type="arabicPeriod"/>
            </a:pPr>
            <a:r>
              <a:rPr lang="en-US" sz="2400" dirty="0" smtClean="0"/>
              <a:t>The candidate to open a separate bank account for election expenditure, at least one day prior to filing of his nomination papers. </a:t>
            </a:r>
          </a:p>
          <a:p>
            <a:pPr marL="620713" lvl="1" indent="-533400" algn="just">
              <a:buFont typeface="Arial" pitchFamily="34" charset="0"/>
              <a:buAutoNum type="arabicPeriod"/>
            </a:pPr>
            <a:r>
              <a:rPr lang="en-US" sz="2400" dirty="0" smtClean="0"/>
              <a:t>It can be opened in joint name of the candidate and his election agent, anywhere in the state.</a:t>
            </a:r>
          </a:p>
          <a:p>
            <a:pPr marL="620713" lvl="1" indent="-533400" algn="just">
              <a:buFont typeface="Arial" pitchFamily="34" charset="0"/>
              <a:buAutoNum type="arabicPeriod"/>
            </a:pPr>
            <a:r>
              <a:rPr lang="en-US" sz="2400" dirty="0" smtClean="0"/>
              <a:t>This Bank account can not be opened jointly by the candidate with spouse or other relatives, if they are not the election agent of the candidate.</a:t>
            </a:r>
          </a:p>
          <a:p>
            <a:pPr marL="620713" lvl="1" indent="-533400" algn="just">
              <a:buFont typeface="Arial" pitchFamily="34" charset="0"/>
              <a:buAutoNum type="arabicPeriod"/>
            </a:pPr>
            <a:r>
              <a:rPr lang="en-US" sz="2400" dirty="0" smtClean="0"/>
              <a:t>The account can be opened in any bank, including co-operative banks and Post Office.</a:t>
            </a:r>
          </a:p>
          <a:p>
            <a:pPr marL="620713" lvl="1" indent="-533400" algn="just">
              <a:buFont typeface="Arial" pitchFamily="34" charset="0"/>
              <a:buAutoNum type="arabicPeriod"/>
            </a:pPr>
            <a:r>
              <a:rPr lang="en-US" sz="2400" dirty="0" smtClean="0"/>
              <a:t>At the time of nomination the candidate will communicate the account number of this bank account to the RO. All the election expenses of the candidate should be met from this bank account. </a:t>
            </a:r>
          </a:p>
          <a:p>
            <a:pPr marL="620713" lvl="1" indent="-533400" algn="just">
              <a:buFont typeface="Arial" pitchFamily="34" charset="0"/>
              <a:buNone/>
            </a:pPr>
            <a:endParaRPr lang="en-US" sz="2200" dirty="0" smtClean="0"/>
          </a:p>
          <a:p>
            <a:pPr marL="620713" lvl="1" indent="-533400" algn="just">
              <a:buFont typeface="Arial" pitchFamily="34" charset="0"/>
              <a:buAutoNum type="arabicPeriod"/>
            </a:pPr>
            <a:endParaRPr lang="en-US" sz="2400" dirty="0" smtClean="0"/>
          </a:p>
          <a:p>
            <a:pPr marL="620713" lvl="1" indent="-533400" algn="just">
              <a:buFont typeface="Wingdings" pitchFamily="2" charset="2"/>
              <a:buChar char="§"/>
            </a:pPr>
            <a:endParaRPr lang="en-US" sz="2000" dirty="0" smtClean="0"/>
          </a:p>
          <a:p>
            <a:pPr marL="857250" lvl="2" indent="-457200" algn="just">
              <a:buFont typeface="Wingdings" pitchFamily="2" charset="2"/>
              <a:buChar char="§"/>
            </a:pPr>
            <a:endParaRPr lang="en-US" sz="2000" dirty="0" smtClean="0"/>
          </a:p>
        </p:txBody>
      </p:sp>
      <p:sp>
        <p:nvSpPr>
          <p:cNvPr id="47108" name="Slide Number Placeholder 3"/>
          <p:cNvSpPr>
            <a:spLocks noGrp="1"/>
          </p:cNvSpPr>
          <p:nvPr>
            <p:ph type="sldNum" sz="quarter" idx="11"/>
          </p:nvPr>
        </p:nvSpPr>
        <p:spPr bwMode="auto">
          <a:xfrm rot="5400000">
            <a:off x="6989763" y="3736975"/>
            <a:ext cx="3200400" cy="365125"/>
          </a:xfrm>
          <a:noFill/>
          <a:ln>
            <a:miter lim="800000"/>
            <a:headEnd/>
            <a:tailEnd/>
          </a:ln>
        </p:spPr>
        <p:txBody>
          <a:bodyPr wrap="square" lIns="91440" tIns="45720" rIns="91440" bIns="45720" numCol="1" anchorCtr="0" compatLnSpc="1">
            <a:prstTxWarp prst="textNoShape">
              <a:avLst/>
            </a:prstTxWarp>
          </a:bodyPr>
          <a:lstStyle/>
          <a:p>
            <a:pPr algn="l"/>
            <a:fld id="{52692F57-5DA0-4CC2-ADC2-3AE984D75991}" type="slidenum">
              <a:rPr lang="en-IN" sz="1000" b="0" smtClean="0">
                <a:solidFill>
                  <a:schemeClr val="tx2"/>
                </a:solidFill>
                <a:latin typeface="Arial" pitchFamily="34" charset="0"/>
                <a:cs typeface="Arial" pitchFamily="34" charset="0"/>
              </a:rPr>
              <a:pPr algn="l"/>
              <a:t>29</a:t>
            </a:fld>
            <a:endParaRPr lang="en-IN" sz="1000" b="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274638"/>
            <a:ext cx="7901014"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fontScale="90000"/>
          </a:bodyPr>
          <a:lstStyle/>
          <a:p>
            <a:pPr algn="ctr" eaLnBrk="1" fontAlgn="auto" hangingPunct="1">
              <a:spcAft>
                <a:spcPts val="0"/>
              </a:spcAft>
              <a:defRPr/>
            </a:pPr>
            <a:r>
              <a:rPr lang="en-US" sz="3200" dirty="0" smtClean="0">
                <a:latin typeface="Aharoni" pitchFamily="2" charset="-79"/>
                <a:cs typeface="Aharoni" pitchFamily="2" charset="-79"/>
              </a:rPr>
              <a:t> NCT OF DELHI</a:t>
            </a:r>
            <a:br>
              <a:rPr lang="en-US" sz="3200" dirty="0" smtClean="0">
                <a:latin typeface="Aharoni" pitchFamily="2" charset="-79"/>
                <a:cs typeface="Aharoni" pitchFamily="2" charset="-79"/>
              </a:rPr>
            </a:br>
            <a:r>
              <a:rPr lang="en-US" sz="3200" dirty="0" smtClean="0">
                <a:latin typeface="Aharoni" pitchFamily="2" charset="-79"/>
                <a:cs typeface="Aharoni" pitchFamily="2" charset="-79"/>
              </a:rPr>
              <a:t>PARLIAMENTARY CONSTITUENCIES AND ASSEMBLY CONSTITUENCIES </a:t>
            </a:r>
          </a:p>
        </p:txBody>
      </p:sp>
      <p:pic>
        <p:nvPicPr>
          <p:cNvPr id="9219" name="Picture 2"/>
          <p:cNvPicPr>
            <a:picLocks noChangeAspect="1" noChangeArrowheads="1"/>
          </p:cNvPicPr>
          <p:nvPr/>
        </p:nvPicPr>
        <p:blipFill>
          <a:blip r:embed="rId2"/>
          <a:srcRect/>
          <a:stretch>
            <a:fillRect/>
          </a:stretch>
        </p:blipFill>
        <p:spPr bwMode="auto">
          <a:xfrm>
            <a:off x="71438" y="1500188"/>
            <a:ext cx="5286375" cy="5072062"/>
          </a:xfrm>
          <a:prstGeom prst="rect">
            <a:avLst/>
          </a:prstGeom>
          <a:noFill/>
          <a:ln w="9525">
            <a:noFill/>
            <a:miter lim="800000"/>
            <a:headEnd/>
            <a:tailEnd/>
          </a:ln>
        </p:spPr>
      </p:pic>
      <p:sp>
        <p:nvSpPr>
          <p:cNvPr id="9220" name="TextBox 4"/>
          <p:cNvSpPr txBox="1">
            <a:spLocks noChangeArrowheads="1"/>
          </p:cNvSpPr>
          <p:nvPr/>
        </p:nvSpPr>
        <p:spPr bwMode="auto">
          <a:xfrm>
            <a:off x="5357813" y="2039938"/>
            <a:ext cx="3786187" cy="3892550"/>
          </a:xfrm>
          <a:prstGeom prst="rect">
            <a:avLst/>
          </a:prstGeom>
          <a:noFill/>
          <a:ln w="9525">
            <a:noFill/>
            <a:miter lim="800000"/>
            <a:headEnd/>
            <a:tailEnd/>
          </a:ln>
        </p:spPr>
        <p:txBody>
          <a:bodyPr>
            <a:spAutoFit/>
          </a:bodyPr>
          <a:lstStyle/>
          <a:p>
            <a:r>
              <a:rPr lang="en-US" sz="1300" b="1"/>
              <a:t>Total Revenue Districts 	: 11</a:t>
            </a:r>
          </a:p>
          <a:p>
            <a:r>
              <a:rPr lang="en-US" sz="1300" b="1"/>
              <a:t>Total Election Districts		: 09</a:t>
            </a:r>
          </a:p>
          <a:p>
            <a:endParaRPr lang="en-US" sz="1300" b="1"/>
          </a:p>
          <a:p>
            <a:r>
              <a:rPr lang="en-US" sz="1300" b="1"/>
              <a:t>Total Parliamentary Constituencies: 07</a:t>
            </a:r>
          </a:p>
          <a:p>
            <a:r>
              <a:rPr lang="en-US" sz="1300" b="1"/>
              <a:t>Reserved (SC)		: 01</a:t>
            </a:r>
          </a:p>
          <a:p>
            <a:endParaRPr lang="en-US" sz="1300" b="1"/>
          </a:p>
          <a:p>
            <a:r>
              <a:rPr lang="en-US" sz="1300" b="1"/>
              <a:t>Total Assembly Constituencies 	: 70</a:t>
            </a:r>
          </a:p>
          <a:p>
            <a:r>
              <a:rPr lang="en-US" sz="1300" b="1"/>
              <a:t>Reserved (SC)		: 12</a:t>
            </a:r>
          </a:p>
          <a:p>
            <a:endParaRPr lang="en-US" sz="1300" b="1"/>
          </a:p>
          <a:p>
            <a:r>
              <a:rPr lang="en-US" sz="1300" b="1"/>
              <a:t>Population of State (2011)	: 1.67 Cr.</a:t>
            </a:r>
          </a:p>
          <a:p>
            <a:r>
              <a:rPr lang="en-US" sz="1300" b="1"/>
              <a:t>Population of State (Projected 2013):1.74 Cr.</a:t>
            </a:r>
          </a:p>
          <a:p>
            <a:endParaRPr lang="en-US" sz="1300" b="1"/>
          </a:p>
          <a:p>
            <a:r>
              <a:rPr lang="en-US" sz="1300" b="1"/>
              <a:t>Polling Stations		: 11763</a:t>
            </a:r>
          </a:p>
          <a:p>
            <a:r>
              <a:rPr lang="en-US" sz="1300" b="1"/>
              <a:t>Polling Station Locations	: 2602</a:t>
            </a:r>
          </a:p>
          <a:p>
            <a:endParaRPr lang="en-US" sz="1300" b="1"/>
          </a:p>
          <a:p>
            <a:r>
              <a:rPr lang="en-US" sz="1300" b="1"/>
              <a:t>Voters in 2008 Assembly Elections	: 1.07 Cr.</a:t>
            </a:r>
          </a:p>
          <a:p>
            <a:r>
              <a:rPr lang="en-US" sz="1300" b="1"/>
              <a:t>Voters in 2009 Lok Sabha Elections: 1.11 Cr.</a:t>
            </a:r>
          </a:p>
          <a:p>
            <a:r>
              <a:rPr lang="en-US" sz="1300" b="1"/>
              <a:t>Voters in current Electoral Rolls	: 1.15 Cr.</a:t>
            </a:r>
          </a:p>
          <a:p>
            <a:endParaRPr lang="en-US" sz="13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488" cy="114300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eaLnBrk="1" hangingPunct="1">
              <a:defRPr/>
            </a:pPr>
            <a:r>
              <a:rPr lang="en-US" sz="2800" b="1" cap="none" dirty="0" smtClean="0">
                <a:latin typeface="Times New Roman" pitchFamily="18" charset="0"/>
              </a:rPr>
              <a:t>Expenditure Sensitive Constituency(ESC)</a:t>
            </a:r>
            <a:br>
              <a:rPr lang="en-US" sz="2800" b="1" cap="none" dirty="0" smtClean="0">
                <a:latin typeface="Times New Roman" pitchFamily="18" charset="0"/>
              </a:rPr>
            </a:br>
            <a:r>
              <a:rPr lang="en-US" sz="2800" b="1" cap="none" dirty="0" smtClean="0">
                <a:latin typeface="Times New Roman" pitchFamily="18" charset="0"/>
              </a:rPr>
              <a:t>Expenditure Sensitive pockets (ESP)</a:t>
            </a:r>
          </a:p>
        </p:txBody>
      </p:sp>
      <p:sp>
        <p:nvSpPr>
          <p:cNvPr id="84995" name="Content Placeholder 2"/>
          <p:cNvSpPr>
            <a:spLocks noGrp="1"/>
          </p:cNvSpPr>
          <p:nvPr>
            <p:ph sz="quarter" idx="1"/>
          </p:nvPr>
        </p:nvSpPr>
        <p:spPr>
          <a:xfrm>
            <a:off x="684213" y="1844675"/>
            <a:ext cx="7343775" cy="4629150"/>
          </a:xfrm>
        </p:spPr>
        <p:txBody>
          <a:bodyPr/>
          <a:lstStyle/>
          <a:p>
            <a:pPr eaLnBrk="1" hangingPunct="1"/>
            <a:r>
              <a:rPr lang="en-US" sz="2000" b="1" smtClean="0">
                <a:latin typeface="ariel narrow"/>
              </a:rPr>
              <a:t>ESC to be identified by CEO in consultation with DEOs based on profile of constituency</a:t>
            </a:r>
          </a:p>
          <a:p>
            <a:pPr eaLnBrk="1" hangingPunct="1"/>
            <a:r>
              <a:rPr lang="en-US" sz="2000" b="1" smtClean="0">
                <a:latin typeface="ariel narrow"/>
              </a:rPr>
              <a:t>More FSs and SSTs with CPF</a:t>
            </a:r>
          </a:p>
          <a:p>
            <a:pPr eaLnBrk="1" hangingPunct="1"/>
            <a:r>
              <a:rPr lang="en-US" sz="2000" b="1" smtClean="0">
                <a:latin typeface="ariel narrow"/>
              </a:rPr>
              <a:t>ESP to be identified in a constituency based on level of education, development and demography</a:t>
            </a:r>
          </a:p>
          <a:p>
            <a:pPr eaLnBrk="1" hangingPunct="1"/>
            <a:r>
              <a:rPr lang="en-US" sz="2000" b="1" smtClean="0">
                <a:latin typeface="ariel narrow"/>
              </a:rPr>
              <a:t>ESPs to be kept under close watch for SST</a:t>
            </a:r>
          </a:p>
          <a:p>
            <a:pPr eaLnBrk="1" hangingPunct="1"/>
            <a:r>
              <a:rPr lang="en-US" sz="2000" b="1" smtClean="0">
                <a:latin typeface="ariel narrow"/>
              </a:rPr>
              <a:t>ESPs to have 24X7 check post during last 72 hours before poll</a:t>
            </a:r>
          </a:p>
          <a:p>
            <a:pPr eaLnBrk="1" hangingPunct="1"/>
            <a:r>
              <a:rPr lang="en-US" sz="2000" b="1" smtClean="0">
                <a:latin typeface="ariel narrow"/>
              </a:rPr>
              <a:t>ESPs need more campaign for ethical voting</a:t>
            </a:r>
          </a:p>
          <a:p>
            <a:pPr eaLnBrk="1" hangingPunct="1"/>
            <a:r>
              <a:rPr lang="en-US" sz="2000" b="1" smtClean="0">
                <a:latin typeface="ariel narrow"/>
              </a:rPr>
              <a:t>Liquor sale to be closely monitored in ESPs</a:t>
            </a:r>
          </a:p>
        </p:txBody>
      </p:sp>
      <p:sp>
        <p:nvSpPr>
          <p:cNvPr id="84996" name="Slide Number Placeholder 3"/>
          <p:cNvSpPr>
            <a:spLocks noGrp="1"/>
          </p:cNvSpPr>
          <p:nvPr>
            <p:ph type="sldNum" sz="quarter" idx="12"/>
          </p:nvPr>
        </p:nvSpPr>
        <p:spPr bwMode="auto">
          <a:noFill/>
          <a:ln>
            <a:miter lim="800000"/>
            <a:headEnd/>
            <a:tailEnd/>
          </a:ln>
        </p:spPr>
        <p:txBody>
          <a:bodyPr/>
          <a:lstStyle/>
          <a:p>
            <a:fld id="{BF81FD9C-8D00-483A-8B4F-4208D695B7EE}" type="slidenum">
              <a:rPr lang="en-IN" smtClean="0"/>
              <a:pPr/>
              <a:t>30</a:t>
            </a:fld>
            <a:endParaRPr lang="en-I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14313" y="214313"/>
            <a:ext cx="8750300" cy="66675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eaLnBrk="1" hangingPunct="1"/>
            <a:r>
              <a:rPr lang="en-US" sz="2800" b="1" cap="none" dirty="0" smtClean="0">
                <a:latin typeface="Times New Roman" pitchFamily="18" charset="0"/>
              </a:rPr>
              <a:t>NEW EXPENDITURE MONITORING MACHINERY</a:t>
            </a:r>
            <a:endParaRPr lang="en-IN" sz="2800" b="1" cap="none" dirty="0" smtClean="0">
              <a:latin typeface="Times New Roman" pitchFamily="18" charset="0"/>
            </a:endParaRPr>
          </a:p>
        </p:txBody>
      </p:sp>
      <p:sp>
        <p:nvSpPr>
          <p:cNvPr id="35843" name="Content Placeholder 2"/>
          <p:cNvSpPr>
            <a:spLocks noGrp="1"/>
          </p:cNvSpPr>
          <p:nvPr>
            <p:ph sz="quarter" idx="1"/>
          </p:nvPr>
        </p:nvSpPr>
        <p:spPr>
          <a:xfrm>
            <a:off x="457200" y="1285875"/>
            <a:ext cx="8472488" cy="4840288"/>
          </a:xfrm>
        </p:spPr>
        <p:txBody>
          <a:bodyPr/>
          <a:lstStyle/>
          <a:p>
            <a:pPr eaLnBrk="1" hangingPunct="1">
              <a:lnSpc>
                <a:spcPct val="90000"/>
              </a:lnSpc>
            </a:pPr>
            <a:r>
              <a:rPr lang="en-US" sz="2800" b="1" smtClean="0"/>
              <a:t>Expenditure Observer (EO)</a:t>
            </a:r>
          </a:p>
          <a:p>
            <a:pPr eaLnBrk="1" hangingPunct="1">
              <a:lnSpc>
                <a:spcPct val="90000"/>
              </a:lnSpc>
            </a:pPr>
            <a:r>
              <a:rPr lang="en-US" sz="2800" b="1" smtClean="0"/>
              <a:t>Asst. Expenditure Observer (AEO)</a:t>
            </a:r>
          </a:p>
          <a:p>
            <a:pPr eaLnBrk="1" hangingPunct="1">
              <a:lnSpc>
                <a:spcPct val="90000"/>
              </a:lnSpc>
            </a:pPr>
            <a:r>
              <a:rPr lang="en-US" sz="2800" b="1" smtClean="0"/>
              <a:t>Flying Squad and Static Surveillance Teams (FS and SST)</a:t>
            </a:r>
          </a:p>
          <a:p>
            <a:pPr eaLnBrk="1" hangingPunct="1">
              <a:lnSpc>
                <a:spcPct val="90000"/>
              </a:lnSpc>
            </a:pPr>
            <a:r>
              <a:rPr lang="en-US" sz="2800" b="1" smtClean="0"/>
              <a:t>Video Surveillance Team (VST)</a:t>
            </a:r>
          </a:p>
          <a:p>
            <a:pPr eaLnBrk="1" hangingPunct="1">
              <a:lnSpc>
                <a:spcPct val="90000"/>
              </a:lnSpc>
            </a:pPr>
            <a:r>
              <a:rPr lang="en-US" sz="2800" b="1" smtClean="0"/>
              <a:t>Video Viewing Team (VVT)</a:t>
            </a:r>
          </a:p>
          <a:p>
            <a:pPr eaLnBrk="1" hangingPunct="1">
              <a:lnSpc>
                <a:spcPct val="90000"/>
              </a:lnSpc>
            </a:pPr>
            <a:r>
              <a:rPr lang="en-US" sz="2800" b="1" smtClean="0"/>
              <a:t>Media Certification and Monitoring Committee (MCMC)</a:t>
            </a:r>
          </a:p>
          <a:p>
            <a:pPr eaLnBrk="1" hangingPunct="1">
              <a:lnSpc>
                <a:spcPct val="90000"/>
              </a:lnSpc>
            </a:pPr>
            <a:r>
              <a:rPr lang="en-US" sz="2800" b="1" smtClean="0"/>
              <a:t>Dist. Exp. Monitoring Committee (DEMC)</a:t>
            </a:r>
          </a:p>
          <a:p>
            <a:pPr eaLnBrk="1" hangingPunct="1">
              <a:lnSpc>
                <a:spcPct val="90000"/>
              </a:lnSpc>
            </a:pPr>
            <a:r>
              <a:rPr lang="en-US" sz="2800" b="1" smtClean="0"/>
              <a:t>Accounting Team</a:t>
            </a:r>
          </a:p>
          <a:p>
            <a:pPr eaLnBrk="1" hangingPunct="1">
              <a:lnSpc>
                <a:spcPct val="90000"/>
              </a:lnSpc>
            </a:pPr>
            <a:r>
              <a:rPr lang="en-US" sz="2800" b="1" smtClean="0"/>
              <a:t>Liquor monitoring Team</a:t>
            </a:r>
          </a:p>
          <a:p>
            <a:pPr eaLnBrk="1" hangingPunct="1">
              <a:lnSpc>
                <a:spcPct val="90000"/>
              </a:lnSpc>
            </a:pPr>
            <a:endParaRPr lang="en-IN" smtClean="0"/>
          </a:p>
        </p:txBody>
      </p:sp>
      <p:sp>
        <p:nvSpPr>
          <p:cNvPr id="35844" name="Slide Number Placeholder 3"/>
          <p:cNvSpPr>
            <a:spLocks noGrp="1"/>
          </p:cNvSpPr>
          <p:nvPr>
            <p:ph type="sldNum" sz="quarter" idx="12"/>
          </p:nvPr>
        </p:nvSpPr>
        <p:spPr bwMode="auto">
          <a:noFill/>
          <a:ln>
            <a:miter lim="800000"/>
            <a:headEnd/>
            <a:tailEnd/>
          </a:ln>
        </p:spPr>
        <p:txBody>
          <a:bodyPr/>
          <a:lstStyle/>
          <a:p>
            <a:fld id="{C366D713-A04F-4E45-8C76-C73F51ECC6C6}" type="slidenum">
              <a:rPr lang="en-IN" smtClean="0"/>
              <a:pPr/>
              <a:t>31</a:t>
            </a:fld>
            <a:endParaRPr lang="en-IN"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28658"/>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eaLnBrk="1" hangingPunct="1">
              <a:defRPr/>
            </a:pPr>
            <a:r>
              <a:rPr lang="en-US" sz="2800" b="1" cap="none" dirty="0" smtClean="0">
                <a:latin typeface="Times New Roman" pitchFamily="18" charset="0"/>
              </a:rPr>
              <a:t>EXPENDITURE MONITORING MECHANISM</a:t>
            </a:r>
          </a:p>
        </p:txBody>
      </p:sp>
      <p:graphicFrame>
        <p:nvGraphicFramePr>
          <p:cNvPr id="4" name="Content Placeholder 3"/>
          <p:cNvGraphicFramePr>
            <a:graphicFrameLocks noGrp="1"/>
          </p:cNvGraphicFramePr>
          <p:nvPr>
            <p:ph idx="1"/>
          </p:nvPr>
        </p:nvGraphicFramePr>
        <p:xfrm>
          <a:off x="457200" y="1214422"/>
          <a:ext cx="8229600" cy="5189220"/>
        </p:xfrm>
        <a:graphic>
          <a:graphicData uri="http://schemas.openxmlformats.org/drawingml/2006/table">
            <a:tbl>
              <a:tblPr firstRow="1" bandRow="1">
                <a:tableStyleId>{5C22544A-7EE6-4342-B048-85BDC9FD1C3A}</a:tableStyleId>
              </a:tblPr>
              <a:tblGrid>
                <a:gridCol w="1807029"/>
                <a:gridCol w="1484811"/>
                <a:gridCol w="2423160"/>
                <a:gridCol w="868680"/>
                <a:gridCol w="1645920"/>
              </a:tblGrid>
              <a:tr h="800100">
                <a:tc>
                  <a:txBody>
                    <a:bodyPr/>
                    <a:lstStyle/>
                    <a:p>
                      <a:r>
                        <a:rPr lang="en-US" dirty="0" smtClean="0"/>
                        <a:t>Teams</a:t>
                      </a:r>
                      <a:endParaRPr lang="en-US" dirty="0"/>
                    </a:p>
                  </a:txBody>
                  <a:tcPr/>
                </a:tc>
                <a:tc>
                  <a:txBody>
                    <a:bodyPr/>
                    <a:lstStyle/>
                    <a:p>
                      <a:r>
                        <a:rPr lang="en-US" dirty="0" smtClean="0"/>
                        <a:t>Appointed by</a:t>
                      </a:r>
                      <a:endParaRPr lang="en-US" dirty="0"/>
                    </a:p>
                  </a:txBody>
                  <a:tcPr/>
                </a:tc>
                <a:tc>
                  <a:txBody>
                    <a:bodyPr/>
                    <a:lstStyle/>
                    <a:p>
                      <a:r>
                        <a:rPr lang="en-US" dirty="0" smtClean="0"/>
                        <a:t>Formation</a:t>
                      </a:r>
                      <a:endParaRPr lang="en-US" dirty="0"/>
                    </a:p>
                  </a:txBody>
                  <a:tcPr/>
                </a:tc>
                <a:tc>
                  <a:txBody>
                    <a:bodyPr/>
                    <a:lstStyle/>
                    <a:p>
                      <a:r>
                        <a:rPr lang="en-US" dirty="0" smtClean="0"/>
                        <a:t>Scale</a:t>
                      </a:r>
                      <a:endParaRPr lang="en-US" dirty="0"/>
                    </a:p>
                  </a:txBody>
                  <a:tcPr/>
                </a:tc>
                <a:tc>
                  <a:txBody>
                    <a:bodyPr/>
                    <a:lstStyle/>
                    <a:p>
                      <a:r>
                        <a:rPr lang="en-US" dirty="0" smtClean="0"/>
                        <a:t>Time</a:t>
                      </a:r>
                      <a:r>
                        <a:rPr lang="en-US" baseline="0" dirty="0" smtClean="0"/>
                        <a:t> line</a:t>
                      </a:r>
                      <a:endParaRPr lang="en-US" dirty="0"/>
                    </a:p>
                  </a:txBody>
                  <a:tcPr/>
                </a:tc>
              </a:tr>
              <a:tr h="1143000">
                <a:tc>
                  <a:txBody>
                    <a:bodyPr/>
                    <a:lstStyle/>
                    <a:p>
                      <a:r>
                        <a:rPr lang="en-US" dirty="0" smtClean="0"/>
                        <a:t>State</a:t>
                      </a:r>
                      <a:r>
                        <a:rPr lang="en-US" baseline="0" dirty="0" smtClean="0"/>
                        <a:t> level Exp. Monitoring cell (SEMC)</a:t>
                      </a:r>
                      <a:endParaRPr lang="en-US" dirty="0"/>
                    </a:p>
                  </a:txBody>
                  <a:tcPr/>
                </a:tc>
                <a:tc>
                  <a:txBody>
                    <a:bodyPr/>
                    <a:lstStyle/>
                    <a:p>
                      <a:r>
                        <a:rPr lang="en-US" dirty="0" smtClean="0"/>
                        <a:t>CEO</a:t>
                      </a:r>
                      <a:endParaRPr lang="en-US" dirty="0"/>
                    </a:p>
                  </a:txBody>
                  <a:tcPr/>
                </a:tc>
                <a:tc>
                  <a:txBody>
                    <a:bodyPr/>
                    <a:lstStyle/>
                    <a:p>
                      <a:r>
                        <a:rPr lang="en-US" sz="1600" dirty="0" smtClean="0"/>
                        <a:t>CEO,</a:t>
                      </a:r>
                    </a:p>
                    <a:p>
                      <a:r>
                        <a:rPr lang="en-US" sz="1600" dirty="0" smtClean="0"/>
                        <a:t>Sr. Officer not below Jt.CEO</a:t>
                      </a:r>
                      <a:r>
                        <a:rPr lang="en-US" sz="1600" baseline="0" dirty="0" smtClean="0"/>
                        <a:t> as Nodal Officer</a:t>
                      </a:r>
                      <a:endParaRPr lang="en-US" sz="1600" dirty="0"/>
                    </a:p>
                  </a:txBody>
                  <a:tcPr/>
                </a:tc>
                <a:tc>
                  <a:txBody>
                    <a:bodyPr/>
                    <a:lstStyle/>
                    <a:p>
                      <a:r>
                        <a:rPr lang="en-US" dirty="0" smtClean="0"/>
                        <a:t>One</a:t>
                      </a:r>
                      <a:endParaRPr lang="en-US" dirty="0"/>
                    </a:p>
                  </a:txBody>
                  <a:tcPr/>
                </a:tc>
                <a:tc>
                  <a:txBody>
                    <a:bodyPr/>
                    <a:lstStyle/>
                    <a:p>
                      <a:r>
                        <a:rPr lang="en-US" sz="1600" dirty="0" smtClean="0"/>
                        <a:t>From date</a:t>
                      </a:r>
                      <a:r>
                        <a:rPr lang="en-US" sz="1600" baseline="0" dirty="0" smtClean="0"/>
                        <a:t> of Announcement</a:t>
                      </a:r>
                      <a:endParaRPr lang="en-US" sz="1600" dirty="0"/>
                    </a:p>
                  </a:txBody>
                  <a:tcPr/>
                </a:tc>
              </a:tr>
              <a:tr h="1143000">
                <a:tc>
                  <a:txBody>
                    <a:bodyPr/>
                    <a:lstStyle/>
                    <a:p>
                      <a:r>
                        <a:rPr lang="en-US" dirty="0" smtClean="0"/>
                        <a:t>State MCMC</a:t>
                      </a:r>
                      <a:endParaRPr lang="en-US" dirty="0"/>
                    </a:p>
                  </a:txBody>
                  <a:tcPr/>
                </a:tc>
                <a:tc>
                  <a:txBody>
                    <a:bodyPr/>
                    <a:lstStyle/>
                    <a:p>
                      <a:r>
                        <a:rPr lang="en-US" dirty="0" smtClean="0"/>
                        <a:t>CEO</a:t>
                      </a:r>
                      <a:endParaRPr lang="en-US" dirty="0"/>
                    </a:p>
                  </a:txBody>
                  <a:tcPr/>
                </a:tc>
                <a:tc>
                  <a:txBody>
                    <a:bodyPr/>
                    <a:lstStyle/>
                    <a:p>
                      <a:r>
                        <a:rPr lang="en-US" sz="1600" dirty="0" smtClean="0"/>
                        <a:t>CEO, Observer by ECI, 01 expert,</a:t>
                      </a:r>
                      <a:r>
                        <a:rPr lang="en-US" sz="1600" baseline="0" dirty="0" smtClean="0"/>
                        <a:t> IIS officer, Journalist ,</a:t>
                      </a:r>
                      <a:r>
                        <a:rPr lang="en-US" sz="1600" baseline="0" dirty="0" err="1" smtClean="0"/>
                        <a:t>Addl</a:t>
                      </a:r>
                      <a:r>
                        <a:rPr lang="en-US" sz="1600" baseline="0" dirty="0" smtClean="0"/>
                        <a:t>/Jt.CEO</a:t>
                      </a:r>
                      <a:endParaRPr lang="en-US" sz="1600" dirty="0"/>
                    </a:p>
                  </a:txBody>
                  <a:tcPr/>
                </a:tc>
                <a:tc>
                  <a:txBody>
                    <a:bodyPr/>
                    <a:lstStyle/>
                    <a:p>
                      <a:r>
                        <a:rPr lang="en-US" dirty="0" smtClean="0"/>
                        <a:t>One</a:t>
                      </a:r>
                      <a:endParaRPr lang="en-US" dirty="0"/>
                    </a:p>
                  </a:txBody>
                  <a:tcPr/>
                </a:tc>
                <a:tc>
                  <a:txBody>
                    <a:bodyPr/>
                    <a:lstStyle/>
                    <a:p>
                      <a:r>
                        <a:rPr lang="en-US" sz="1600" dirty="0" smtClean="0"/>
                        <a:t>From</a:t>
                      </a:r>
                      <a:r>
                        <a:rPr lang="en-US" sz="1600" baseline="0" dirty="0" smtClean="0"/>
                        <a:t> date of Announcement</a:t>
                      </a:r>
                      <a:endParaRPr lang="en-US" sz="1600" dirty="0"/>
                    </a:p>
                  </a:txBody>
                  <a:tcPr/>
                </a:tc>
              </a:tr>
              <a:tr h="800100">
                <a:tc>
                  <a:txBody>
                    <a:bodyPr/>
                    <a:lstStyle/>
                    <a:p>
                      <a:r>
                        <a:rPr lang="en-US" dirty="0" smtClean="0"/>
                        <a:t>State</a:t>
                      </a:r>
                      <a:r>
                        <a:rPr lang="en-US" baseline="0" dirty="0" smtClean="0"/>
                        <a:t> Control Room &amp; Call Centre</a:t>
                      </a:r>
                      <a:endParaRPr lang="en-US" dirty="0"/>
                    </a:p>
                  </a:txBody>
                  <a:tcPr/>
                </a:tc>
                <a:tc>
                  <a:txBody>
                    <a:bodyPr/>
                    <a:lstStyle/>
                    <a:p>
                      <a:r>
                        <a:rPr lang="en-US" dirty="0" smtClean="0"/>
                        <a:t>CEO</a:t>
                      </a:r>
                      <a:endParaRPr lang="en-US" dirty="0"/>
                    </a:p>
                  </a:txBody>
                  <a:tcPr/>
                </a:tc>
                <a:tc>
                  <a:txBody>
                    <a:bodyPr/>
                    <a:lstStyle/>
                    <a:p>
                      <a:r>
                        <a:rPr lang="en-US" sz="1600" dirty="0" smtClean="0"/>
                        <a:t>01 Sr. Officer(</a:t>
                      </a:r>
                      <a:r>
                        <a:rPr lang="en-US" sz="1600" dirty="0" err="1" smtClean="0"/>
                        <a:t>Incharge</a:t>
                      </a:r>
                      <a:r>
                        <a:rPr lang="en-US" sz="1600" dirty="0" smtClean="0"/>
                        <a:t>)</a:t>
                      </a:r>
                      <a:r>
                        <a:rPr lang="en-US" sz="1600" baseline="0" dirty="0" smtClean="0"/>
                        <a:t> &amp; staff (round the clock)</a:t>
                      </a:r>
                      <a:endParaRPr lang="en-US" sz="1600" dirty="0"/>
                    </a:p>
                  </a:txBody>
                  <a:tcPr/>
                </a:tc>
                <a:tc>
                  <a:txBody>
                    <a:bodyPr/>
                    <a:lstStyle/>
                    <a:p>
                      <a:r>
                        <a:rPr lang="en-US" dirty="0" smtClean="0"/>
                        <a:t>One</a:t>
                      </a:r>
                      <a:endParaRPr lang="en-US" dirty="0"/>
                    </a:p>
                  </a:txBody>
                  <a:tcPr/>
                </a:tc>
                <a:tc>
                  <a:txBody>
                    <a:bodyPr/>
                    <a:lstStyle/>
                    <a:p>
                      <a:r>
                        <a:rPr lang="en-US" sz="1600" dirty="0" smtClean="0"/>
                        <a:t>From</a:t>
                      </a:r>
                      <a:r>
                        <a:rPr lang="en-US" sz="1600" baseline="0" dirty="0" smtClean="0"/>
                        <a:t> date of Announcement</a:t>
                      </a:r>
                      <a:endParaRPr lang="en-US" sz="1600" dirty="0"/>
                    </a:p>
                  </a:txBody>
                  <a:tcPr/>
                </a:tc>
              </a:tr>
              <a:tr h="1143000">
                <a:tc>
                  <a:txBody>
                    <a:bodyPr/>
                    <a:lstStyle/>
                    <a:p>
                      <a:r>
                        <a:rPr lang="en-US" dirty="0" smtClean="0"/>
                        <a:t>Exp.</a:t>
                      </a:r>
                      <a:r>
                        <a:rPr lang="en-US" baseline="0" dirty="0" smtClean="0"/>
                        <a:t> Observer</a:t>
                      </a:r>
                      <a:endParaRPr lang="en-US" dirty="0"/>
                    </a:p>
                  </a:txBody>
                  <a:tcPr/>
                </a:tc>
                <a:tc>
                  <a:txBody>
                    <a:bodyPr/>
                    <a:lstStyle/>
                    <a:p>
                      <a:r>
                        <a:rPr lang="en-US" dirty="0" smtClean="0"/>
                        <a:t>ECI</a:t>
                      </a:r>
                      <a:endParaRPr lang="en-US" dirty="0"/>
                    </a:p>
                  </a:txBody>
                  <a:tcPr/>
                </a:tc>
                <a:tc>
                  <a:txBody>
                    <a:bodyPr/>
                    <a:lstStyle/>
                    <a:p>
                      <a:r>
                        <a:rPr lang="en-US" sz="1600" dirty="0" smtClean="0"/>
                        <a:t>IRS</a:t>
                      </a:r>
                      <a:r>
                        <a:rPr lang="en-US" sz="1600" baseline="0" dirty="0" smtClean="0"/>
                        <a:t> Officer appointed by ECI</a:t>
                      </a:r>
                      <a:endParaRPr lang="en-US" sz="1600" dirty="0"/>
                    </a:p>
                  </a:txBody>
                  <a:tcPr/>
                </a:tc>
                <a:tc>
                  <a:txBody>
                    <a:bodyPr/>
                    <a:lstStyle/>
                    <a:p>
                      <a:r>
                        <a:rPr lang="en-US" dirty="0" smtClean="0"/>
                        <a:t>One for 4-5 AC</a:t>
                      </a:r>
                      <a:endParaRPr lang="en-US" dirty="0"/>
                    </a:p>
                  </a:txBody>
                  <a:tcPr/>
                </a:tc>
                <a:tc>
                  <a:txBody>
                    <a:bodyPr/>
                    <a:lstStyle/>
                    <a:p>
                      <a:r>
                        <a:rPr lang="en-US" sz="1600" dirty="0" smtClean="0"/>
                        <a:t>First visit on date of Notification</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8604"/>
            <a:ext cx="8229600" cy="561996"/>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eaLnBrk="1" hangingPunct="1">
              <a:defRPr/>
            </a:pPr>
            <a:r>
              <a:rPr lang="en-US" sz="2800" b="1" cap="none" dirty="0" smtClean="0">
                <a:latin typeface="Times New Roman" pitchFamily="18" charset="0"/>
              </a:rPr>
              <a:t>EXPENDITURE MONITORING MECHANISM</a:t>
            </a:r>
          </a:p>
        </p:txBody>
      </p:sp>
      <p:graphicFrame>
        <p:nvGraphicFramePr>
          <p:cNvPr id="4" name="Content Placeholder 3"/>
          <p:cNvGraphicFramePr>
            <a:graphicFrameLocks noGrp="1"/>
          </p:cNvGraphicFramePr>
          <p:nvPr>
            <p:ph idx="4294967295"/>
          </p:nvPr>
        </p:nvGraphicFramePr>
        <p:xfrm>
          <a:off x="533400" y="1071563"/>
          <a:ext cx="8229600" cy="5500727"/>
        </p:xfrm>
        <a:graphic>
          <a:graphicData uri="http://schemas.openxmlformats.org/drawingml/2006/table">
            <a:tbl>
              <a:tblPr firstRow="1" bandRow="1">
                <a:tableStyleId>{5C22544A-7EE6-4342-B048-85BDC9FD1C3A}</a:tableStyleId>
              </a:tblPr>
              <a:tblGrid>
                <a:gridCol w="1371600"/>
                <a:gridCol w="762000"/>
                <a:gridCol w="2804160"/>
                <a:gridCol w="1386840"/>
                <a:gridCol w="1905000"/>
              </a:tblGrid>
              <a:tr h="966344">
                <a:tc>
                  <a:txBody>
                    <a:bodyPr/>
                    <a:lstStyle/>
                    <a:p>
                      <a:r>
                        <a:rPr lang="en-US" sz="1400" dirty="0" smtClean="0"/>
                        <a:t>Teams</a:t>
                      </a:r>
                      <a:endParaRPr lang="en-US" sz="1400" dirty="0"/>
                    </a:p>
                  </a:txBody>
                  <a:tcPr/>
                </a:tc>
                <a:tc>
                  <a:txBody>
                    <a:bodyPr/>
                    <a:lstStyle/>
                    <a:p>
                      <a:r>
                        <a:rPr lang="en-US" sz="1400" dirty="0" smtClean="0"/>
                        <a:t>Appointed by</a:t>
                      </a:r>
                      <a:endParaRPr lang="en-US" sz="1400" dirty="0"/>
                    </a:p>
                  </a:txBody>
                  <a:tcPr/>
                </a:tc>
                <a:tc>
                  <a:txBody>
                    <a:bodyPr/>
                    <a:lstStyle/>
                    <a:p>
                      <a:r>
                        <a:rPr lang="en-US" sz="1400" dirty="0" smtClean="0"/>
                        <a:t>Formation</a:t>
                      </a:r>
                      <a:endParaRPr lang="en-US" sz="1400" dirty="0"/>
                    </a:p>
                  </a:txBody>
                  <a:tcPr/>
                </a:tc>
                <a:tc>
                  <a:txBody>
                    <a:bodyPr/>
                    <a:lstStyle/>
                    <a:p>
                      <a:r>
                        <a:rPr lang="en-US" sz="1400" dirty="0" smtClean="0"/>
                        <a:t>Scale</a:t>
                      </a:r>
                      <a:endParaRPr lang="en-US" sz="1400" dirty="0"/>
                    </a:p>
                  </a:txBody>
                  <a:tcPr/>
                </a:tc>
                <a:tc>
                  <a:txBody>
                    <a:bodyPr/>
                    <a:lstStyle/>
                    <a:p>
                      <a:r>
                        <a:rPr lang="en-US" sz="1400" dirty="0" smtClean="0"/>
                        <a:t>Time</a:t>
                      </a:r>
                      <a:r>
                        <a:rPr lang="en-US" sz="1400" baseline="0" dirty="0" smtClean="0"/>
                        <a:t> line</a:t>
                      </a:r>
                      <a:endParaRPr lang="en-US" sz="1400" dirty="0"/>
                    </a:p>
                  </a:txBody>
                  <a:tcPr/>
                </a:tc>
              </a:tr>
              <a:tr h="966344">
                <a:tc>
                  <a:txBody>
                    <a:bodyPr/>
                    <a:lstStyle/>
                    <a:p>
                      <a:r>
                        <a:rPr lang="en-US" sz="1400" dirty="0" err="1" smtClean="0"/>
                        <a:t>Asstt</a:t>
                      </a:r>
                      <a:r>
                        <a:rPr lang="en-US" sz="1400" dirty="0" smtClean="0"/>
                        <a:t>.</a:t>
                      </a:r>
                      <a:r>
                        <a:rPr lang="en-US" sz="1400" baseline="0" dirty="0" smtClean="0"/>
                        <a:t> Exp. Observer</a:t>
                      </a:r>
                      <a:endParaRPr lang="en-US" sz="1400" dirty="0"/>
                    </a:p>
                  </a:txBody>
                  <a:tcPr/>
                </a:tc>
                <a:tc>
                  <a:txBody>
                    <a:bodyPr/>
                    <a:lstStyle/>
                    <a:p>
                      <a:r>
                        <a:rPr lang="en-US" sz="1400" dirty="0" smtClean="0"/>
                        <a:t>DEO</a:t>
                      </a:r>
                      <a:endParaRPr lang="en-US" sz="1400" dirty="0"/>
                    </a:p>
                  </a:txBody>
                  <a:tcPr/>
                </a:tc>
                <a:tc>
                  <a:txBody>
                    <a:bodyPr/>
                    <a:lstStyle/>
                    <a:p>
                      <a:r>
                        <a:rPr lang="en-US" sz="1400" dirty="0" smtClean="0"/>
                        <a:t>Group-</a:t>
                      </a:r>
                      <a:r>
                        <a:rPr lang="en-US" sz="1400" baseline="0" dirty="0" smtClean="0"/>
                        <a:t>B officer or </a:t>
                      </a:r>
                      <a:r>
                        <a:rPr lang="en-US" sz="1400" baseline="0" dirty="0" err="1" smtClean="0"/>
                        <a:t>equ</a:t>
                      </a:r>
                      <a:r>
                        <a:rPr lang="en-US" sz="1400" baseline="0" dirty="0" smtClean="0"/>
                        <a:t>. (C. </a:t>
                      </a:r>
                      <a:r>
                        <a:rPr lang="en-US" sz="1400" baseline="0" dirty="0" err="1" smtClean="0"/>
                        <a:t>Govt</a:t>
                      </a:r>
                      <a:r>
                        <a:rPr lang="en-US" sz="1400" baseline="0" dirty="0" smtClean="0"/>
                        <a:t>, ITO, Central Excise, A &amp; A, Central PSU)</a:t>
                      </a:r>
                      <a:endParaRPr lang="en-US" sz="1400" dirty="0"/>
                    </a:p>
                  </a:txBody>
                  <a:tcPr/>
                </a:tc>
                <a:tc>
                  <a:txBody>
                    <a:bodyPr/>
                    <a:lstStyle/>
                    <a:p>
                      <a:r>
                        <a:rPr lang="en-US" sz="1400" dirty="0" smtClean="0"/>
                        <a:t>One per AC more in ESCs</a:t>
                      </a:r>
                      <a:r>
                        <a:rPr lang="en-US" sz="1400" baseline="0" dirty="0" smtClean="0"/>
                        <a:t>/ ESPs</a:t>
                      </a:r>
                      <a:endParaRPr lang="en-US" sz="1400" dirty="0"/>
                    </a:p>
                  </a:txBody>
                  <a:tcPr/>
                </a:tc>
                <a:tc>
                  <a:txBody>
                    <a:bodyPr/>
                    <a:lstStyle/>
                    <a:p>
                      <a:r>
                        <a:rPr lang="en-US" sz="1400" dirty="0" smtClean="0"/>
                        <a:t>Fro m date of  </a:t>
                      </a:r>
                      <a:r>
                        <a:rPr lang="en-US" sz="1400" baseline="0" dirty="0" smtClean="0"/>
                        <a:t>Announcement</a:t>
                      </a:r>
                      <a:endParaRPr lang="en-US" sz="1400" dirty="0"/>
                    </a:p>
                  </a:txBody>
                  <a:tcPr/>
                </a:tc>
              </a:tr>
              <a:tr h="1412349">
                <a:tc>
                  <a:txBody>
                    <a:bodyPr/>
                    <a:lstStyle/>
                    <a:p>
                      <a:r>
                        <a:rPr lang="en-US" sz="1400" dirty="0" smtClean="0"/>
                        <a:t>Flying squad</a:t>
                      </a:r>
                      <a:endParaRPr lang="en-US" sz="1400" dirty="0"/>
                    </a:p>
                  </a:txBody>
                  <a:tcPr/>
                </a:tc>
                <a:tc>
                  <a:txBody>
                    <a:bodyPr/>
                    <a:lstStyle/>
                    <a:p>
                      <a:r>
                        <a:rPr lang="en-US" sz="1400" dirty="0" smtClean="0"/>
                        <a:t>DEO</a:t>
                      </a:r>
                      <a:endParaRPr lang="en-US" sz="1400" dirty="0"/>
                    </a:p>
                  </a:txBody>
                  <a:tcPr/>
                </a:tc>
                <a:tc>
                  <a:txBody>
                    <a:bodyPr/>
                    <a:lstStyle/>
                    <a:p>
                      <a:r>
                        <a:rPr lang="en-US" sz="1400" dirty="0" smtClean="0"/>
                        <a:t>01 Ex.</a:t>
                      </a:r>
                      <a:r>
                        <a:rPr lang="en-US" sz="1400" baseline="0" dirty="0" smtClean="0"/>
                        <a:t> Magistrate, 3-4 Armed police personnel (01 CPF/SAP)</a:t>
                      </a:r>
                    </a:p>
                    <a:p>
                      <a:r>
                        <a:rPr lang="en-US" sz="1400" baseline="0" dirty="0" smtClean="0"/>
                        <a:t>01 Sr. Police officer, 01 video </a:t>
                      </a:r>
                      <a:r>
                        <a:rPr lang="en-US" sz="1400" baseline="0" dirty="0" err="1" smtClean="0"/>
                        <a:t>grapher</a:t>
                      </a:r>
                      <a:r>
                        <a:rPr lang="en-US" sz="1400" baseline="0" dirty="0" smtClean="0"/>
                        <a:t> </a:t>
                      </a:r>
                    </a:p>
                    <a:p>
                      <a:r>
                        <a:rPr lang="en-US" sz="1400" baseline="0" dirty="0" smtClean="0"/>
                        <a:t>(vehicle, mobile)</a:t>
                      </a:r>
                      <a:endParaRPr lang="en-US" sz="1400" dirty="0"/>
                    </a:p>
                  </a:txBody>
                  <a:tcPr/>
                </a:tc>
                <a:tc>
                  <a:txBody>
                    <a:bodyPr/>
                    <a:lstStyle/>
                    <a:p>
                      <a:r>
                        <a:rPr lang="en-US" sz="1400" dirty="0" smtClean="0"/>
                        <a:t>03 per AC</a:t>
                      </a:r>
                      <a:endParaRPr lang="en-US" sz="1400" dirty="0"/>
                    </a:p>
                  </a:txBody>
                  <a:tcPr/>
                </a:tc>
                <a:tc>
                  <a:txBody>
                    <a:bodyPr/>
                    <a:lstStyle/>
                    <a:p>
                      <a:r>
                        <a:rPr lang="en-US" sz="1400" dirty="0" smtClean="0"/>
                        <a:t>From</a:t>
                      </a:r>
                      <a:r>
                        <a:rPr lang="en-US" sz="1400" baseline="0" dirty="0" smtClean="0"/>
                        <a:t> date of Announcement</a:t>
                      </a:r>
                      <a:endParaRPr lang="en-US" sz="1400" dirty="0"/>
                    </a:p>
                  </a:txBody>
                  <a:tcPr/>
                </a:tc>
              </a:tr>
              <a:tr h="966344">
                <a:tc>
                  <a:txBody>
                    <a:bodyPr/>
                    <a:lstStyle/>
                    <a:p>
                      <a:r>
                        <a:rPr lang="en-US" sz="1400" dirty="0" smtClean="0"/>
                        <a:t>Static</a:t>
                      </a:r>
                      <a:r>
                        <a:rPr lang="en-US" sz="1400" baseline="0" dirty="0" smtClean="0"/>
                        <a:t> Surveillance Team (SST)</a:t>
                      </a:r>
                      <a:endParaRPr lang="en-US" sz="1400" dirty="0"/>
                    </a:p>
                  </a:txBody>
                  <a:tcPr/>
                </a:tc>
                <a:tc>
                  <a:txBody>
                    <a:bodyPr/>
                    <a:lstStyle/>
                    <a:p>
                      <a:r>
                        <a:rPr lang="en-US" sz="1400" dirty="0" smtClean="0"/>
                        <a:t>DEO</a:t>
                      </a:r>
                      <a:endParaRPr lang="en-US" sz="1400" dirty="0"/>
                    </a:p>
                  </a:txBody>
                  <a:tcPr/>
                </a:tc>
                <a:tc>
                  <a:txBody>
                    <a:bodyPr/>
                    <a:lstStyle/>
                    <a:p>
                      <a:r>
                        <a:rPr lang="en-US" sz="1400" dirty="0" smtClean="0"/>
                        <a:t>01 Ex. Magistrate,</a:t>
                      </a:r>
                      <a:r>
                        <a:rPr lang="en-US" sz="1400" baseline="0" dirty="0" smtClean="0"/>
                        <a:t> 3-4 Police personnel (01 CPF), 01 videographer</a:t>
                      </a:r>
                      <a:endParaRPr lang="en-US" sz="1400" dirty="0"/>
                    </a:p>
                  </a:txBody>
                  <a:tcPr/>
                </a:tc>
                <a:tc>
                  <a:txBody>
                    <a:bodyPr/>
                    <a:lstStyle/>
                    <a:p>
                      <a:r>
                        <a:rPr lang="en-US" sz="1400" dirty="0" smtClean="0"/>
                        <a:t>03 per AC</a:t>
                      </a:r>
                      <a:endParaRPr lang="en-US" sz="1400" dirty="0"/>
                    </a:p>
                  </a:txBody>
                  <a:tcPr/>
                </a:tc>
                <a:tc>
                  <a:txBody>
                    <a:bodyPr/>
                    <a:lstStyle/>
                    <a:p>
                      <a:r>
                        <a:rPr lang="en-US" sz="1400" dirty="0" smtClean="0"/>
                        <a:t>From</a:t>
                      </a:r>
                      <a:r>
                        <a:rPr lang="en-US" sz="1400" baseline="0" dirty="0" smtClean="0"/>
                        <a:t> date of Notification</a:t>
                      </a:r>
                      <a:endParaRPr lang="en-US" sz="1400" dirty="0"/>
                    </a:p>
                  </a:txBody>
                  <a:tcPr/>
                </a:tc>
              </a:tr>
              <a:tr h="1189346">
                <a:tc>
                  <a:txBody>
                    <a:bodyPr/>
                    <a:lstStyle/>
                    <a:p>
                      <a:r>
                        <a:rPr lang="en-US" sz="1400" dirty="0" smtClean="0"/>
                        <a:t>Video Surveillance Team (VST)</a:t>
                      </a:r>
                      <a:endParaRPr lang="en-US" sz="1400" dirty="0"/>
                    </a:p>
                  </a:txBody>
                  <a:tcPr/>
                </a:tc>
                <a:tc>
                  <a:txBody>
                    <a:bodyPr/>
                    <a:lstStyle/>
                    <a:p>
                      <a:r>
                        <a:rPr lang="en-US" sz="1400" dirty="0" smtClean="0"/>
                        <a:t>DEO</a:t>
                      </a:r>
                      <a:endParaRPr lang="en-US" sz="1400" dirty="0"/>
                    </a:p>
                  </a:txBody>
                  <a:tcPr/>
                </a:tc>
                <a:tc>
                  <a:txBody>
                    <a:bodyPr/>
                    <a:lstStyle/>
                    <a:p>
                      <a:r>
                        <a:rPr lang="en-US" sz="1400" dirty="0" smtClean="0"/>
                        <a:t>01 official,</a:t>
                      </a:r>
                      <a:r>
                        <a:rPr lang="en-US" sz="1400" baseline="0" dirty="0" smtClean="0"/>
                        <a:t> 01 videographer </a:t>
                      </a:r>
                    </a:p>
                    <a:p>
                      <a:r>
                        <a:rPr lang="en-US" sz="1400" baseline="0" dirty="0" smtClean="0"/>
                        <a:t>(vehicle)</a:t>
                      </a:r>
                      <a:endParaRPr lang="en-US" sz="1400" dirty="0"/>
                    </a:p>
                  </a:txBody>
                  <a:tcPr/>
                </a:tc>
                <a:tc>
                  <a:txBody>
                    <a:bodyPr/>
                    <a:lstStyle/>
                    <a:p>
                      <a:r>
                        <a:rPr lang="en-US" sz="1400" dirty="0" smtClean="0"/>
                        <a:t>One per AC</a:t>
                      </a:r>
                    </a:p>
                    <a:p>
                      <a:r>
                        <a:rPr lang="en-US" sz="1400" dirty="0" smtClean="0"/>
                        <a:t>02 in ESCs/ESPs</a:t>
                      </a:r>
                      <a:endParaRPr lang="en-US" sz="1400" dirty="0"/>
                    </a:p>
                  </a:txBody>
                  <a:tcPr/>
                </a:tc>
                <a:tc>
                  <a:txBody>
                    <a:bodyPr/>
                    <a:lstStyle/>
                    <a:p>
                      <a:r>
                        <a:rPr lang="en-US" sz="1400" dirty="0" smtClean="0"/>
                        <a:t>From date of </a:t>
                      </a:r>
                      <a:r>
                        <a:rPr lang="en-US" sz="1400" baseline="0" dirty="0" smtClean="0"/>
                        <a:t>Announcement</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111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fontScale="90000"/>
          </a:bodyPr>
          <a:lstStyle/>
          <a:p>
            <a:pPr eaLnBrk="1" hangingPunct="1">
              <a:defRPr/>
            </a:pPr>
            <a:r>
              <a:rPr lang="en-US" sz="2800" b="1" cap="none" dirty="0" smtClean="0">
                <a:latin typeface="Times New Roman" pitchFamily="18" charset="0"/>
              </a:rPr>
              <a:t>EXPENDITURE MONITORING MECHANISM</a:t>
            </a:r>
          </a:p>
        </p:txBody>
      </p:sp>
      <p:graphicFrame>
        <p:nvGraphicFramePr>
          <p:cNvPr id="4" name="Content Placeholder 3"/>
          <p:cNvGraphicFramePr>
            <a:graphicFrameLocks noGrp="1"/>
          </p:cNvGraphicFramePr>
          <p:nvPr>
            <p:ph idx="4294967295"/>
          </p:nvPr>
        </p:nvGraphicFramePr>
        <p:xfrm>
          <a:off x="228600" y="928688"/>
          <a:ext cx="8763000" cy="3933460"/>
        </p:xfrm>
        <a:graphic>
          <a:graphicData uri="http://schemas.openxmlformats.org/drawingml/2006/table">
            <a:tbl>
              <a:tblPr firstRow="1" bandRow="1">
                <a:tableStyleId>{5C22544A-7EE6-4342-B048-85BDC9FD1C3A}</a:tableStyleId>
              </a:tblPr>
              <a:tblGrid>
                <a:gridCol w="1752600"/>
                <a:gridCol w="1006122"/>
                <a:gridCol w="2499078"/>
                <a:gridCol w="1469036"/>
                <a:gridCol w="2036164"/>
              </a:tblGrid>
              <a:tr h="935116">
                <a:tc>
                  <a:txBody>
                    <a:bodyPr/>
                    <a:lstStyle/>
                    <a:p>
                      <a:r>
                        <a:rPr lang="en-US" dirty="0" smtClean="0"/>
                        <a:t>Teams</a:t>
                      </a:r>
                      <a:endParaRPr lang="en-US" dirty="0"/>
                    </a:p>
                  </a:txBody>
                  <a:tcPr/>
                </a:tc>
                <a:tc>
                  <a:txBody>
                    <a:bodyPr/>
                    <a:lstStyle/>
                    <a:p>
                      <a:r>
                        <a:rPr lang="en-US" dirty="0" smtClean="0"/>
                        <a:t>Appointed by</a:t>
                      </a:r>
                      <a:endParaRPr lang="en-US" dirty="0"/>
                    </a:p>
                  </a:txBody>
                  <a:tcPr/>
                </a:tc>
                <a:tc>
                  <a:txBody>
                    <a:bodyPr/>
                    <a:lstStyle/>
                    <a:p>
                      <a:r>
                        <a:rPr lang="en-US" dirty="0" smtClean="0"/>
                        <a:t>Formation</a:t>
                      </a:r>
                      <a:endParaRPr lang="en-US" dirty="0"/>
                    </a:p>
                  </a:txBody>
                  <a:tcPr/>
                </a:tc>
                <a:tc>
                  <a:txBody>
                    <a:bodyPr/>
                    <a:lstStyle/>
                    <a:p>
                      <a:r>
                        <a:rPr lang="en-US" dirty="0" smtClean="0"/>
                        <a:t>Scale</a:t>
                      </a:r>
                      <a:endParaRPr lang="en-US" dirty="0"/>
                    </a:p>
                  </a:txBody>
                  <a:tcPr/>
                </a:tc>
                <a:tc>
                  <a:txBody>
                    <a:bodyPr/>
                    <a:lstStyle/>
                    <a:p>
                      <a:r>
                        <a:rPr lang="en-US" dirty="0" smtClean="0"/>
                        <a:t>Time</a:t>
                      </a:r>
                      <a:r>
                        <a:rPr lang="en-US" baseline="0" dirty="0" smtClean="0"/>
                        <a:t> line</a:t>
                      </a:r>
                      <a:endParaRPr lang="en-US" dirty="0"/>
                    </a:p>
                  </a:txBody>
                  <a:tcPr/>
                </a:tc>
              </a:tr>
              <a:tr h="822556">
                <a:tc>
                  <a:txBody>
                    <a:bodyPr/>
                    <a:lstStyle/>
                    <a:p>
                      <a:r>
                        <a:rPr lang="en-US" dirty="0" smtClean="0"/>
                        <a:t>Video Viewing Team</a:t>
                      </a:r>
                      <a:r>
                        <a:rPr lang="en-US" baseline="0" dirty="0" smtClean="0"/>
                        <a:t> (VVT)</a:t>
                      </a:r>
                      <a:endParaRPr lang="en-US" dirty="0"/>
                    </a:p>
                  </a:txBody>
                  <a:tcPr/>
                </a:tc>
                <a:tc>
                  <a:txBody>
                    <a:bodyPr/>
                    <a:lstStyle/>
                    <a:p>
                      <a:r>
                        <a:rPr lang="en-US" dirty="0" smtClean="0"/>
                        <a:t>DEO</a:t>
                      </a:r>
                      <a:endParaRPr lang="en-US" dirty="0"/>
                    </a:p>
                  </a:txBody>
                  <a:tcPr/>
                </a:tc>
                <a:tc>
                  <a:txBody>
                    <a:bodyPr/>
                    <a:lstStyle/>
                    <a:p>
                      <a:r>
                        <a:rPr lang="en-US" dirty="0" smtClean="0"/>
                        <a:t>01 officer, 02 clerks, computers</a:t>
                      </a:r>
                      <a:endParaRPr lang="en-US" dirty="0"/>
                    </a:p>
                  </a:txBody>
                  <a:tcPr/>
                </a:tc>
                <a:tc>
                  <a:txBody>
                    <a:bodyPr/>
                    <a:lstStyle/>
                    <a:p>
                      <a:r>
                        <a:rPr lang="en-US" dirty="0" smtClean="0"/>
                        <a:t>One per AC</a:t>
                      </a:r>
                      <a:endParaRPr lang="en-US" dirty="0"/>
                    </a:p>
                  </a:txBody>
                  <a:tcPr/>
                </a:tc>
                <a:tc>
                  <a:txBody>
                    <a:bodyPr/>
                    <a:lstStyle/>
                    <a:p>
                      <a:r>
                        <a:rPr lang="en-US" dirty="0" smtClean="0"/>
                        <a:t>From</a:t>
                      </a:r>
                      <a:r>
                        <a:rPr lang="en-US" baseline="0" dirty="0" smtClean="0"/>
                        <a:t> date of </a:t>
                      </a:r>
                      <a:r>
                        <a:rPr lang="en-US" sz="1800" baseline="0" dirty="0" smtClean="0"/>
                        <a:t>Announcement</a:t>
                      </a:r>
                      <a:endParaRPr lang="en-US" dirty="0"/>
                    </a:p>
                  </a:txBody>
                  <a:tcPr/>
                </a:tc>
              </a:tr>
              <a:tr h="987068">
                <a:tc>
                  <a:txBody>
                    <a:bodyPr/>
                    <a:lstStyle/>
                    <a:p>
                      <a:r>
                        <a:rPr lang="en-US" dirty="0" smtClean="0"/>
                        <a:t>Accounting Team</a:t>
                      </a:r>
                      <a:endParaRPr lang="en-US" dirty="0"/>
                    </a:p>
                  </a:txBody>
                  <a:tcPr/>
                </a:tc>
                <a:tc>
                  <a:txBody>
                    <a:bodyPr/>
                    <a:lstStyle/>
                    <a:p>
                      <a:r>
                        <a:rPr lang="en-US" dirty="0" smtClean="0"/>
                        <a:t>DEO</a:t>
                      </a:r>
                      <a:endParaRPr lang="en-US" dirty="0"/>
                    </a:p>
                  </a:txBody>
                  <a:tcPr/>
                </a:tc>
                <a:tc>
                  <a:txBody>
                    <a:bodyPr/>
                    <a:lstStyle/>
                    <a:p>
                      <a:r>
                        <a:rPr lang="en-US" dirty="0" smtClean="0"/>
                        <a:t>One account official,</a:t>
                      </a:r>
                      <a:r>
                        <a:rPr lang="en-US" baseline="0" dirty="0" smtClean="0"/>
                        <a:t> 01 account clerk (</a:t>
                      </a:r>
                      <a:r>
                        <a:rPr lang="en-US" baseline="0" dirty="0" err="1" smtClean="0"/>
                        <a:t>Acctt</a:t>
                      </a:r>
                      <a:r>
                        <a:rPr lang="en-US" baseline="0" dirty="0" smtClean="0"/>
                        <a:t>- wings of C. Govt. </a:t>
                      </a:r>
                      <a:r>
                        <a:rPr lang="en-US" baseline="0" dirty="0" err="1" smtClean="0"/>
                        <a:t>Deptt</a:t>
                      </a:r>
                      <a:r>
                        <a:rPr lang="en-US" baseline="0" dirty="0" smtClean="0"/>
                        <a:t>)</a:t>
                      </a:r>
                      <a:endParaRPr lang="en-US" dirty="0"/>
                    </a:p>
                  </a:txBody>
                  <a:tcPr/>
                </a:tc>
                <a:tc>
                  <a:txBody>
                    <a:bodyPr/>
                    <a:lstStyle/>
                    <a:p>
                      <a:r>
                        <a:rPr lang="en-US" dirty="0" smtClean="0"/>
                        <a:t>One per AC</a:t>
                      </a:r>
                      <a:endParaRPr lang="en-US" dirty="0"/>
                    </a:p>
                  </a:txBody>
                  <a:tcPr/>
                </a:tc>
                <a:tc>
                  <a:txBody>
                    <a:bodyPr/>
                    <a:lstStyle/>
                    <a:p>
                      <a:r>
                        <a:rPr lang="en-US" dirty="0" smtClean="0"/>
                        <a:t>From date of </a:t>
                      </a:r>
                      <a:r>
                        <a:rPr lang="en-US" sz="1800" baseline="0" dirty="0" smtClean="0"/>
                        <a:t>Announcement</a:t>
                      </a:r>
                      <a:endParaRPr lang="en-US" dirty="0"/>
                    </a:p>
                  </a:txBody>
                  <a:tcPr/>
                </a:tc>
              </a:tr>
              <a:tr h="987068">
                <a:tc>
                  <a:txBody>
                    <a:bodyPr/>
                    <a:lstStyle/>
                    <a:p>
                      <a:r>
                        <a:rPr lang="en-US" dirty="0" err="1" smtClean="0"/>
                        <a:t>Distt</a:t>
                      </a:r>
                      <a:r>
                        <a:rPr lang="en-US" dirty="0" smtClean="0"/>
                        <a:t>.</a:t>
                      </a:r>
                      <a:r>
                        <a:rPr lang="en-US" baseline="0" dirty="0" smtClean="0"/>
                        <a:t> Exp. Monitoring cell (DEMC)</a:t>
                      </a:r>
                      <a:endParaRPr lang="en-US" dirty="0"/>
                    </a:p>
                  </a:txBody>
                  <a:tcPr/>
                </a:tc>
                <a:tc>
                  <a:txBody>
                    <a:bodyPr/>
                    <a:lstStyle/>
                    <a:p>
                      <a:r>
                        <a:rPr lang="en-US" dirty="0" smtClean="0"/>
                        <a:t>DEO</a:t>
                      </a:r>
                      <a:endParaRPr lang="en-US" dirty="0"/>
                    </a:p>
                  </a:txBody>
                  <a:tcPr/>
                </a:tc>
                <a:tc>
                  <a:txBody>
                    <a:bodyPr/>
                    <a:lstStyle/>
                    <a:p>
                      <a:r>
                        <a:rPr lang="en-US" dirty="0" smtClean="0"/>
                        <a:t>DEO,</a:t>
                      </a:r>
                      <a:r>
                        <a:rPr lang="en-US" baseline="0" dirty="0" smtClean="0"/>
                        <a:t> Dy. DEO, Ex. Observer, Nodal Officer (ADM/SDM)</a:t>
                      </a:r>
                      <a:endParaRPr lang="en-US" dirty="0"/>
                    </a:p>
                  </a:txBody>
                  <a:tcPr/>
                </a:tc>
                <a:tc>
                  <a:txBody>
                    <a:bodyPr/>
                    <a:lstStyle/>
                    <a:p>
                      <a:r>
                        <a:rPr lang="en-US" dirty="0" smtClean="0"/>
                        <a:t>One per district</a:t>
                      </a:r>
                      <a:endParaRPr lang="en-US" dirty="0"/>
                    </a:p>
                  </a:txBody>
                  <a:tcPr/>
                </a:tc>
                <a:tc>
                  <a:txBody>
                    <a:bodyPr/>
                    <a:lstStyle/>
                    <a:p>
                      <a:r>
                        <a:rPr lang="en-US" dirty="0" smtClean="0"/>
                        <a:t>From date of Announcement</a:t>
                      </a:r>
                      <a:endParaRPr lang="en-US"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38162"/>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eaLnBrk="1" hangingPunct="1">
              <a:defRPr/>
            </a:pPr>
            <a:r>
              <a:rPr lang="en-US" sz="2500" b="1" cap="none" dirty="0" smtClean="0">
                <a:latin typeface="Times New Roman" pitchFamily="18" charset="0"/>
              </a:rPr>
              <a:t>EXPENDITURE MONITORING MECHANISM</a:t>
            </a:r>
          </a:p>
        </p:txBody>
      </p:sp>
      <p:graphicFrame>
        <p:nvGraphicFramePr>
          <p:cNvPr id="4" name="Content Placeholder 3"/>
          <p:cNvGraphicFramePr>
            <a:graphicFrameLocks noGrp="1"/>
          </p:cNvGraphicFramePr>
          <p:nvPr>
            <p:ph idx="4294967295"/>
          </p:nvPr>
        </p:nvGraphicFramePr>
        <p:xfrm>
          <a:off x="428596" y="1000108"/>
          <a:ext cx="8229600" cy="4754880"/>
        </p:xfrm>
        <a:graphic>
          <a:graphicData uri="http://schemas.openxmlformats.org/drawingml/2006/table">
            <a:tbl>
              <a:tblPr firstRow="1" bandRow="1">
                <a:tableStyleId>{5C22544A-7EE6-4342-B048-85BDC9FD1C3A}</a:tableStyleId>
              </a:tblPr>
              <a:tblGrid>
                <a:gridCol w="1645920"/>
                <a:gridCol w="792480"/>
                <a:gridCol w="2499360"/>
                <a:gridCol w="1539240"/>
                <a:gridCol w="1752600"/>
              </a:tblGrid>
              <a:tr h="618375">
                <a:tc>
                  <a:txBody>
                    <a:bodyPr/>
                    <a:lstStyle/>
                    <a:p>
                      <a:r>
                        <a:rPr lang="en-US" sz="1600" dirty="0" smtClean="0"/>
                        <a:t>Teams</a:t>
                      </a:r>
                      <a:endParaRPr lang="en-US" sz="1600" dirty="0"/>
                    </a:p>
                  </a:txBody>
                  <a:tcPr/>
                </a:tc>
                <a:tc>
                  <a:txBody>
                    <a:bodyPr/>
                    <a:lstStyle/>
                    <a:p>
                      <a:r>
                        <a:rPr lang="en-US" sz="1600" dirty="0" smtClean="0"/>
                        <a:t>Appointed by</a:t>
                      </a:r>
                      <a:endParaRPr lang="en-US" sz="1600" dirty="0"/>
                    </a:p>
                  </a:txBody>
                  <a:tcPr/>
                </a:tc>
                <a:tc>
                  <a:txBody>
                    <a:bodyPr/>
                    <a:lstStyle/>
                    <a:p>
                      <a:r>
                        <a:rPr lang="en-US" sz="1600" dirty="0" smtClean="0"/>
                        <a:t>Formation</a:t>
                      </a:r>
                      <a:endParaRPr lang="en-US" sz="1600" dirty="0"/>
                    </a:p>
                  </a:txBody>
                  <a:tcPr/>
                </a:tc>
                <a:tc>
                  <a:txBody>
                    <a:bodyPr/>
                    <a:lstStyle/>
                    <a:p>
                      <a:r>
                        <a:rPr lang="en-US" sz="1600" dirty="0" smtClean="0"/>
                        <a:t>Scale</a:t>
                      </a:r>
                      <a:endParaRPr lang="en-US" sz="1600" dirty="0"/>
                    </a:p>
                  </a:txBody>
                  <a:tcPr/>
                </a:tc>
                <a:tc>
                  <a:txBody>
                    <a:bodyPr/>
                    <a:lstStyle/>
                    <a:p>
                      <a:r>
                        <a:rPr lang="en-US" sz="1600" dirty="0" smtClean="0"/>
                        <a:t>Time</a:t>
                      </a:r>
                      <a:r>
                        <a:rPr lang="en-US" sz="1600" baseline="0" dirty="0" smtClean="0"/>
                        <a:t> line</a:t>
                      </a:r>
                      <a:endParaRPr lang="en-US" sz="1600" dirty="0"/>
                    </a:p>
                  </a:txBody>
                  <a:tcPr/>
                </a:tc>
              </a:tr>
              <a:tr h="475673">
                <a:tc>
                  <a:txBody>
                    <a:bodyPr/>
                    <a:lstStyle/>
                    <a:p>
                      <a:r>
                        <a:rPr lang="en-US" sz="1600" dirty="0" err="1" smtClean="0"/>
                        <a:t>Distt</a:t>
                      </a:r>
                      <a:r>
                        <a:rPr lang="en-US" sz="1600" dirty="0" smtClean="0"/>
                        <a:t>.</a:t>
                      </a:r>
                      <a:r>
                        <a:rPr lang="en-US" sz="1600" baseline="0" dirty="0" smtClean="0"/>
                        <a:t> Control Room &amp; Call Centre</a:t>
                      </a:r>
                      <a:endParaRPr lang="en-US" sz="1600" dirty="0"/>
                    </a:p>
                  </a:txBody>
                  <a:tcPr/>
                </a:tc>
                <a:tc>
                  <a:txBody>
                    <a:bodyPr/>
                    <a:lstStyle/>
                    <a:p>
                      <a:r>
                        <a:rPr lang="en-US" sz="1600" dirty="0" smtClean="0"/>
                        <a:t>DEO</a:t>
                      </a:r>
                      <a:endParaRPr lang="en-US" sz="1600" dirty="0"/>
                    </a:p>
                  </a:txBody>
                  <a:tcPr/>
                </a:tc>
                <a:tc>
                  <a:txBody>
                    <a:bodyPr/>
                    <a:lstStyle/>
                    <a:p>
                      <a:r>
                        <a:rPr lang="en-US" sz="1600" dirty="0" smtClean="0"/>
                        <a:t> One Sr. officer &amp; adequate staff</a:t>
                      </a:r>
                    </a:p>
                    <a:p>
                      <a:r>
                        <a:rPr lang="en-US" sz="1600" dirty="0" smtClean="0"/>
                        <a:t>(Toll</a:t>
                      </a:r>
                      <a:r>
                        <a:rPr lang="en-US" sz="1600" baseline="0" dirty="0" smtClean="0"/>
                        <a:t> free Tel. </a:t>
                      </a:r>
                      <a:r>
                        <a:rPr lang="en-US" sz="1600" baseline="0" dirty="0" err="1" smtClean="0"/>
                        <a:t>Nos</a:t>
                      </a:r>
                      <a:r>
                        <a:rPr lang="en-US" sz="1600" baseline="0" dirty="0" smtClean="0"/>
                        <a:t> with 3-4 hunting lines)</a:t>
                      </a:r>
                      <a:endParaRPr lang="en-US" sz="1600" dirty="0"/>
                    </a:p>
                  </a:txBody>
                  <a:tcPr/>
                </a:tc>
                <a:tc>
                  <a:txBody>
                    <a:bodyPr/>
                    <a:lstStyle/>
                    <a:p>
                      <a:r>
                        <a:rPr lang="en-US" sz="1600" dirty="0" smtClean="0"/>
                        <a:t>One per district</a:t>
                      </a:r>
                      <a:endParaRPr lang="en-US" sz="1600" dirty="0"/>
                    </a:p>
                  </a:txBody>
                  <a:tcPr/>
                </a:tc>
                <a:tc>
                  <a:txBody>
                    <a:bodyPr/>
                    <a:lstStyle/>
                    <a:p>
                      <a:r>
                        <a:rPr lang="en-US" sz="1600" dirty="0" smtClean="0"/>
                        <a:t>From</a:t>
                      </a:r>
                      <a:r>
                        <a:rPr lang="en-US" sz="1600" baseline="0" dirty="0" smtClean="0"/>
                        <a:t> date of Announcement</a:t>
                      </a:r>
                      <a:endParaRPr lang="en-US" sz="1600" dirty="0"/>
                    </a:p>
                  </a:txBody>
                  <a:tcPr/>
                </a:tc>
              </a:tr>
              <a:tr h="475673">
                <a:tc>
                  <a:txBody>
                    <a:bodyPr/>
                    <a:lstStyle/>
                    <a:p>
                      <a:r>
                        <a:rPr lang="en-US" sz="1600" dirty="0" err="1" smtClean="0"/>
                        <a:t>Distt</a:t>
                      </a:r>
                      <a:r>
                        <a:rPr lang="en-US" sz="1600" dirty="0" smtClean="0"/>
                        <a:t>.</a:t>
                      </a:r>
                      <a:r>
                        <a:rPr lang="en-US" sz="1600" baseline="0" dirty="0" smtClean="0"/>
                        <a:t> MCMC</a:t>
                      </a:r>
                      <a:endParaRPr lang="en-US" sz="1600" dirty="0"/>
                    </a:p>
                  </a:txBody>
                  <a:tcPr/>
                </a:tc>
                <a:tc>
                  <a:txBody>
                    <a:bodyPr/>
                    <a:lstStyle/>
                    <a:p>
                      <a:r>
                        <a:rPr lang="en-US" sz="1600" dirty="0" smtClean="0"/>
                        <a:t>DEO</a:t>
                      </a:r>
                      <a:endParaRPr lang="en-US" sz="1600" dirty="0"/>
                    </a:p>
                  </a:txBody>
                  <a:tcPr/>
                </a:tc>
                <a:tc>
                  <a:txBody>
                    <a:bodyPr/>
                    <a:lstStyle/>
                    <a:p>
                      <a:r>
                        <a:rPr lang="en-US" sz="1600" dirty="0" smtClean="0"/>
                        <a:t>DEO,</a:t>
                      </a:r>
                      <a:r>
                        <a:rPr lang="en-US" sz="1600" baseline="0" dirty="0" smtClean="0"/>
                        <a:t> I &amp; B officer, IIS officer, 01 Journalist, DPRO or DIO (3-4 TVs with cable connection- all channels, all newspapers inc. locals, Recording Device, Separate room)</a:t>
                      </a:r>
                      <a:endParaRPr lang="en-US" sz="1600" dirty="0"/>
                    </a:p>
                  </a:txBody>
                  <a:tcPr/>
                </a:tc>
                <a:tc>
                  <a:txBody>
                    <a:bodyPr/>
                    <a:lstStyle/>
                    <a:p>
                      <a:r>
                        <a:rPr lang="en-US" sz="1600" dirty="0" smtClean="0"/>
                        <a:t>One per district</a:t>
                      </a:r>
                      <a:endParaRPr lang="en-US" sz="1600" dirty="0"/>
                    </a:p>
                  </a:txBody>
                  <a:tcPr/>
                </a:tc>
                <a:tc>
                  <a:txBody>
                    <a:bodyPr/>
                    <a:lstStyle/>
                    <a:p>
                      <a:r>
                        <a:rPr lang="en-US" sz="1600" dirty="0" smtClean="0"/>
                        <a:t>From date of </a:t>
                      </a:r>
                      <a:r>
                        <a:rPr lang="en-US" sz="1600" baseline="0" dirty="0" smtClean="0"/>
                        <a:t>Announcement</a:t>
                      </a:r>
                      <a:endParaRPr lang="en-US" sz="1600" dirty="0"/>
                    </a:p>
                  </a:txBody>
                  <a:tcPr/>
                </a:tc>
              </a:tr>
              <a:tr h="475673">
                <a:tc>
                  <a:txBody>
                    <a:bodyPr/>
                    <a:lstStyle/>
                    <a:p>
                      <a:r>
                        <a:rPr lang="en-US" sz="1600" dirty="0" smtClean="0"/>
                        <a:t>Police</a:t>
                      </a:r>
                      <a:r>
                        <a:rPr lang="en-US" sz="1600" baseline="0" dirty="0" smtClean="0"/>
                        <a:t> observer</a:t>
                      </a:r>
                      <a:endParaRPr lang="en-US" sz="1600" dirty="0"/>
                    </a:p>
                  </a:txBody>
                  <a:tcPr/>
                </a:tc>
                <a:tc>
                  <a:txBody>
                    <a:bodyPr/>
                    <a:lstStyle/>
                    <a:p>
                      <a:r>
                        <a:rPr lang="en-US" sz="1600" dirty="0" smtClean="0"/>
                        <a:t>ECI</a:t>
                      </a:r>
                      <a:endParaRPr lang="en-US" sz="1600" dirty="0"/>
                    </a:p>
                  </a:txBody>
                  <a:tcPr/>
                </a:tc>
                <a:tc>
                  <a:txBody>
                    <a:bodyPr/>
                    <a:lstStyle/>
                    <a:p>
                      <a:r>
                        <a:rPr lang="en-US" sz="1600" dirty="0" smtClean="0"/>
                        <a:t>IPS officer (not below</a:t>
                      </a:r>
                      <a:r>
                        <a:rPr lang="en-US" sz="1600" baseline="0" dirty="0" smtClean="0"/>
                        <a:t> rank of DIG level from outside state)</a:t>
                      </a:r>
                      <a:endParaRPr lang="en-US" sz="1600" dirty="0"/>
                    </a:p>
                  </a:txBody>
                  <a:tcPr/>
                </a:tc>
                <a:tc>
                  <a:txBody>
                    <a:bodyPr/>
                    <a:lstStyle/>
                    <a:p>
                      <a:r>
                        <a:rPr lang="en-US" sz="1600" dirty="0" smtClean="0"/>
                        <a:t>In ESCs comprising in</a:t>
                      </a:r>
                      <a:r>
                        <a:rPr lang="en-US" sz="1600" baseline="0" dirty="0" smtClean="0"/>
                        <a:t> few districts</a:t>
                      </a:r>
                      <a:endParaRPr lang="en-US" sz="1600" dirty="0"/>
                    </a:p>
                  </a:txBody>
                  <a:tcPr/>
                </a:tc>
                <a:tc>
                  <a:txBody>
                    <a:bodyPr/>
                    <a:lstStyle/>
                    <a:p>
                      <a:r>
                        <a:rPr lang="en-US" sz="1600" dirty="0" smtClean="0"/>
                        <a:t>From date of Notification</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313" y="5214938"/>
            <a:ext cx="2590800" cy="50006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VST</a:t>
            </a:r>
          </a:p>
        </p:txBody>
      </p:sp>
      <p:cxnSp>
        <p:nvCxnSpPr>
          <p:cNvPr id="7" name="Straight Arrow Connector 6"/>
          <p:cNvCxnSpPr/>
          <p:nvPr/>
        </p:nvCxnSpPr>
        <p:spPr>
          <a:xfrm rot="5400000">
            <a:off x="1393825" y="5965826"/>
            <a:ext cx="4984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29500" y="5643563"/>
            <a:ext cx="0" cy="6477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64163" y="2500313"/>
            <a:ext cx="2879725" cy="598487"/>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Expenditure monitoring control room</a:t>
            </a:r>
          </a:p>
        </p:txBody>
      </p:sp>
      <p:sp>
        <p:nvSpPr>
          <p:cNvPr id="10" name="Rectangle 9"/>
          <p:cNvSpPr/>
          <p:nvPr/>
        </p:nvSpPr>
        <p:spPr>
          <a:xfrm>
            <a:off x="1754188" y="714375"/>
            <a:ext cx="4032250" cy="714375"/>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Expenditure Monitoring Cell</a:t>
            </a:r>
          </a:p>
        </p:txBody>
      </p:sp>
      <p:sp>
        <p:nvSpPr>
          <p:cNvPr id="11" name="Rectangle 10"/>
          <p:cNvSpPr/>
          <p:nvPr/>
        </p:nvSpPr>
        <p:spPr>
          <a:xfrm>
            <a:off x="0" y="2357438"/>
            <a:ext cx="2592388" cy="11430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cs typeface="Arial" pitchFamily="34" charset="0"/>
              </a:rPr>
              <a:t>MCMC</a:t>
            </a:r>
          </a:p>
          <a:p>
            <a:pPr algn="ctr">
              <a:defRPr/>
            </a:pPr>
            <a:r>
              <a:rPr lang="en-US" sz="2000">
                <a:solidFill>
                  <a:schemeClr val="tx1"/>
                </a:solidFill>
                <a:cs typeface="Arial" pitchFamily="34" charset="0"/>
              </a:rPr>
              <a:t>(Dist./ State Level)</a:t>
            </a:r>
          </a:p>
          <a:p>
            <a:pPr algn="ctr">
              <a:defRPr/>
            </a:pPr>
            <a:r>
              <a:rPr lang="en-US" sz="2400" b="1">
                <a:solidFill>
                  <a:schemeClr val="tx1"/>
                </a:solidFill>
                <a:cs typeface="Arial" pitchFamily="34" charset="0"/>
              </a:rPr>
              <a:t>DEMC</a:t>
            </a:r>
          </a:p>
          <a:p>
            <a:pPr algn="ctr">
              <a:defRPr/>
            </a:pPr>
            <a:endParaRPr lang="en-US" sz="2000">
              <a:solidFill>
                <a:schemeClr val="tx1"/>
              </a:solidFill>
              <a:cs typeface="Arial" pitchFamily="34" charset="0"/>
            </a:endParaRPr>
          </a:p>
        </p:txBody>
      </p:sp>
      <p:sp>
        <p:nvSpPr>
          <p:cNvPr id="12" name="Rectangle 11"/>
          <p:cNvSpPr/>
          <p:nvPr/>
        </p:nvSpPr>
        <p:spPr>
          <a:xfrm>
            <a:off x="2695575" y="3357563"/>
            <a:ext cx="2590800" cy="642937"/>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Accounting Team</a:t>
            </a:r>
          </a:p>
          <a:p>
            <a:pPr algn="ctr" fontAlgn="auto">
              <a:spcBef>
                <a:spcPts val="0"/>
              </a:spcBef>
              <a:spcAft>
                <a:spcPts val="0"/>
              </a:spcAft>
              <a:defRPr/>
            </a:pPr>
            <a:r>
              <a:rPr lang="en-US" sz="2000" b="1" dirty="0">
                <a:solidFill>
                  <a:schemeClr val="tx1"/>
                </a:solidFill>
              </a:rPr>
              <a:t>(SOR  / FE )</a:t>
            </a:r>
          </a:p>
        </p:txBody>
      </p:sp>
      <p:sp>
        <p:nvSpPr>
          <p:cNvPr id="13" name="Rectangle 12"/>
          <p:cNvSpPr/>
          <p:nvPr/>
        </p:nvSpPr>
        <p:spPr>
          <a:xfrm>
            <a:off x="468313" y="4221163"/>
            <a:ext cx="2590800" cy="36036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VVT</a:t>
            </a:r>
          </a:p>
        </p:txBody>
      </p:sp>
      <p:sp>
        <p:nvSpPr>
          <p:cNvPr id="14" name="Rectangle 13"/>
          <p:cNvSpPr/>
          <p:nvPr/>
        </p:nvSpPr>
        <p:spPr>
          <a:xfrm>
            <a:off x="5435600" y="4929188"/>
            <a:ext cx="3157538" cy="11303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cs typeface="Arial" charset="0"/>
              </a:rPr>
              <a:t>F S- complaints of cash transactions /freebies</a:t>
            </a:r>
          </a:p>
        </p:txBody>
      </p:sp>
      <p:sp>
        <p:nvSpPr>
          <p:cNvPr id="15" name="Rectangle 14"/>
          <p:cNvSpPr/>
          <p:nvPr/>
        </p:nvSpPr>
        <p:spPr>
          <a:xfrm>
            <a:off x="5508625" y="3071813"/>
            <a:ext cx="2592388" cy="358775"/>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24x7 Call Centre</a:t>
            </a:r>
          </a:p>
        </p:txBody>
      </p:sp>
      <p:cxnSp>
        <p:nvCxnSpPr>
          <p:cNvPr id="21" name="Straight Arrow Connector 20"/>
          <p:cNvCxnSpPr/>
          <p:nvPr/>
        </p:nvCxnSpPr>
        <p:spPr>
          <a:xfrm rot="5400000" flipH="1" flipV="1">
            <a:off x="1357313" y="4929188"/>
            <a:ext cx="5715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49" idx="2"/>
          </p:cNvCxnSpPr>
          <p:nvPr/>
        </p:nvCxnSpPr>
        <p:spPr>
          <a:xfrm rot="16200000" flipV="1">
            <a:off x="2659063" y="2230437"/>
            <a:ext cx="1214438" cy="10398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86063" y="4000500"/>
            <a:ext cx="357187" cy="2143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85750" y="71438"/>
            <a:ext cx="3000375" cy="5715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rPr>
              <a:t>DEO</a:t>
            </a:r>
          </a:p>
        </p:txBody>
      </p:sp>
      <p:sp>
        <p:nvSpPr>
          <p:cNvPr id="45" name="Rounded Rectangle 44"/>
          <p:cNvSpPr/>
          <p:nvPr/>
        </p:nvSpPr>
        <p:spPr>
          <a:xfrm>
            <a:off x="4286250" y="71438"/>
            <a:ext cx="4357688" cy="5715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u="sng" dirty="0">
                <a:solidFill>
                  <a:schemeClr val="tx1"/>
                </a:solidFill>
              </a:rPr>
              <a:t>Expenditure Observer</a:t>
            </a:r>
          </a:p>
        </p:txBody>
      </p:sp>
      <p:sp>
        <p:nvSpPr>
          <p:cNvPr id="49" name="Rounded Rectangle 48"/>
          <p:cNvSpPr/>
          <p:nvPr/>
        </p:nvSpPr>
        <p:spPr>
          <a:xfrm>
            <a:off x="2205038" y="1638300"/>
            <a:ext cx="1081087" cy="5048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R.O.</a:t>
            </a:r>
          </a:p>
        </p:txBody>
      </p:sp>
      <p:sp>
        <p:nvSpPr>
          <p:cNvPr id="72" name="Oval 71"/>
          <p:cNvSpPr/>
          <p:nvPr/>
        </p:nvSpPr>
        <p:spPr>
          <a:xfrm>
            <a:off x="107950" y="6215063"/>
            <a:ext cx="3392488" cy="582612"/>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Public meeting/Rally</a:t>
            </a:r>
          </a:p>
        </p:txBody>
      </p:sp>
      <p:sp>
        <p:nvSpPr>
          <p:cNvPr id="73" name="Right Arrow 72"/>
          <p:cNvSpPr/>
          <p:nvPr/>
        </p:nvSpPr>
        <p:spPr>
          <a:xfrm>
            <a:off x="6265863" y="6137275"/>
            <a:ext cx="2592387" cy="660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Illegal Expenditure. </a:t>
            </a:r>
          </a:p>
        </p:txBody>
      </p:sp>
      <p:sp>
        <p:nvSpPr>
          <p:cNvPr id="43" name="Rounded Rectangle 42"/>
          <p:cNvSpPr/>
          <p:nvPr/>
        </p:nvSpPr>
        <p:spPr>
          <a:xfrm>
            <a:off x="3990975" y="1638300"/>
            <a:ext cx="4224338" cy="78263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rPr>
              <a:t>AEO</a:t>
            </a:r>
          </a:p>
        </p:txBody>
      </p:sp>
      <p:cxnSp>
        <p:nvCxnSpPr>
          <p:cNvPr id="54" name="Straight Arrow Connector 53"/>
          <p:cNvCxnSpPr/>
          <p:nvPr/>
        </p:nvCxnSpPr>
        <p:spPr>
          <a:xfrm>
            <a:off x="2571750" y="2894013"/>
            <a:ext cx="928688" cy="463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V="1">
            <a:off x="4572000" y="2786063"/>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4357688" y="4000500"/>
            <a:ext cx="1643062" cy="10001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5286375" y="3286125"/>
            <a:ext cx="214313" cy="142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4284663" y="2493963"/>
            <a:ext cx="936625" cy="7905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12" idx="0"/>
          </p:cNvCxnSpPr>
          <p:nvPr/>
        </p:nvCxnSpPr>
        <p:spPr>
          <a:xfrm rot="16200000" flipH="1">
            <a:off x="2852738" y="2219325"/>
            <a:ext cx="1214438" cy="10620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105275" y="2530476"/>
            <a:ext cx="936625" cy="717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flipV="1">
            <a:off x="3286125" y="1785938"/>
            <a:ext cx="7143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286125" y="1998663"/>
            <a:ext cx="704850"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6200000" flipV="1">
            <a:off x="1821656" y="1607344"/>
            <a:ext cx="1928813" cy="1571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215856" y="1142207"/>
            <a:ext cx="1000125"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1965326" y="749300"/>
            <a:ext cx="214312"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2251076" y="749300"/>
            <a:ext cx="214312"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0800000">
            <a:off x="3286125" y="285750"/>
            <a:ext cx="100012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3286125" y="428625"/>
            <a:ext cx="928688"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084888" y="3716338"/>
            <a:ext cx="2592387" cy="106045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cs typeface="Arial" charset="0"/>
              </a:rPr>
              <a:t>SST – Check post monitoring teams</a:t>
            </a:r>
          </a:p>
        </p:txBody>
      </p:sp>
      <p:cxnSp>
        <p:nvCxnSpPr>
          <p:cNvPr id="41" name="Straight Arrow Connector 40"/>
          <p:cNvCxnSpPr/>
          <p:nvPr/>
        </p:nvCxnSpPr>
        <p:spPr>
          <a:xfrm rot="10800000">
            <a:off x="5214938" y="4000500"/>
            <a:ext cx="869950" cy="4365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2929732" y="1486694"/>
            <a:ext cx="342900" cy="841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6084094" y="1124744"/>
            <a:ext cx="100806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5000625" y="1500188"/>
            <a:ext cx="214313" cy="714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0"/>
          </p:cNvCxnSpPr>
          <p:nvPr/>
        </p:nvCxnSpPr>
        <p:spPr>
          <a:xfrm rot="5400000" flipH="1" flipV="1">
            <a:off x="481013" y="1506537"/>
            <a:ext cx="1665288" cy="365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14313" y="71438"/>
            <a:ext cx="8472487" cy="642937"/>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3600" b="1" u="sng" cap="none" smtClean="0"/>
              <a:t>EXPENDITURE OBSERVER (EO)</a:t>
            </a:r>
            <a:endParaRPr lang="en-IN" sz="3600" b="1" u="sng" cap="none" smtClean="0"/>
          </a:p>
        </p:txBody>
      </p:sp>
      <p:sp>
        <p:nvSpPr>
          <p:cNvPr id="39939" name="Content Placeholder 2"/>
          <p:cNvSpPr>
            <a:spLocks noGrp="1"/>
          </p:cNvSpPr>
          <p:nvPr>
            <p:ph idx="1"/>
          </p:nvPr>
        </p:nvSpPr>
        <p:spPr>
          <a:xfrm>
            <a:off x="0" y="857250"/>
            <a:ext cx="8715375" cy="5715000"/>
          </a:xfrm>
        </p:spPr>
        <p:txBody>
          <a:bodyPr/>
          <a:lstStyle/>
          <a:p>
            <a:pPr marL="457200" indent="-457200" algn="just" eaLnBrk="1" hangingPunct="1">
              <a:buFont typeface="Arial" pitchFamily="34" charset="0"/>
              <a:buNone/>
              <a:tabLst>
                <a:tab pos="363538" algn="l"/>
              </a:tabLst>
            </a:pPr>
            <a:r>
              <a:rPr lang="en-US" smtClean="0"/>
              <a:t>	</a:t>
            </a:r>
            <a:endParaRPr lang="en-US" b="1" smtClean="0"/>
          </a:p>
          <a:p>
            <a:pPr marL="857250" lvl="1" indent="-457200" algn="just" eaLnBrk="1" hangingPunct="1">
              <a:buFont typeface="Wingdings" pitchFamily="2" charset="2"/>
              <a:buChar char="§"/>
              <a:tabLst>
                <a:tab pos="363538" algn="l"/>
              </a:tabLst>
            </a:pPr>
            <a:r>
              <a:rPr lang="en-US" sz="2400" smtClean="0"/>
              <a:t>EOs are responsible for </a:t>
            </a:r>
            <a:r>
              <a:rPr lang="en-US" sz="2400" b="1" smtClean="0"/>
              <a:t>overall supervision of expenditure monitoring</a:t>
            </a:r>
            <a:r>
              <a:rPr lang="en-US" sz="2400" smtClean="0"/>
              <a:t> for two or more Assembly segments.</a:t>
            </a:r>
          </a:p>
          <a:p>
            <a:pPr marL="857250" lvl="1" indent="-457200" algn="just" eaLnBrk="1" hangingPunct="1">
              <a:buFont typeface="Wingdings" pitchFamily="2" charset="2"/>
              <a:buChar char="§"/>
              <a:tabLst>
                <a:tab pos="363538" algn="l"/>
              </a:tabLst>
            </a:pPr>
            <a:r>
              <a:rPr lang="en-US" sz="2400" smtClean="0"/>
              <a:t>They will train the Asst. Expenditure Observers and </a:t>
            </a:r>
            <a:r>
              <a:rPr lang="en-US" sz="2400" b="1" smtClean="0"/>
              <a:t>inspect functioning of different teams</a:t>
            </a:r>
            <a:r>
              <a:rPr lang="en-US" sz="2400" smtClean="0"/>
              <a:t> engaged in expenditure monitoring in each constituency</a:t>
            </a:r>
          </a:p>
          <a:p>
            <a:pPr marL="857250" lvl="1" indent="-457200" algn="just" eaLnBrk="1" hangingPunct="1">
              <a:buFont typeface="Wingdings" pitchFamily="2" charset="2"/>
              <a:buChar char="§"/>
              <a:tabLst>
                <a:tab pos="363538" algn="l"/>
              </a:tabLst>
            </a:pPr>
            <a:r>
              <a:rPr lang="en-US" sz="2400" smtClean="0"/>
              <a:t>They will </a:t>
            </a:r>
            <a:r>
              <a:rPr lang="en-US" sz="2400" b="1" smtClean="0"/>
              <a:t>coordinate</a:t>
            </a:r>
            <a:r>
              <a:rPr lang="en-US" sz="2400" smtClean="0"/>
              <a:t> with various law enforcement agencies of Income tax, Police, BSF/SSB, State Excise and  DRI</a:t>
            </a:r>
          </a:p>
          <a:p>
            <a:pPr marL="857250" lvl="1" indent="-457200" algn="just" eaLnBrk="1" hangingPunct="1">
              <a:buFont typeface="Wingdings" pitchFamily="2" charset="2"/>
              <a:buChar char="§"/>
              <a:tabLst>
                <a:tab pos="363538" algn="l"/>
              </a:tabLst>
            </a:pPr>
            <a:r>
              <a:rPr lang="en-US" sz="2400" smtClean="0"/>
              <a:t>They will assist the DEO in preparation of scrutiny report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bwMode="auto">
          <a:xfrm>
            <a:off x="214313" y="214313"/>
            <a:ext cx="8429625" cy="7143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eaLnBrk="1" hangingPunct="1">
              <a:defRPr/>
            </a:pPr>
            <a:r>
              <a:rPr lang="en-US" sz="2500" b="1" cap="none" dirty="0" smtClean="0">
                <a:latin typeface="Times New Roman" pitchFamily="18" charset="0"/>
              </a:rPr>
              <a:t>		</a:t>
            </a:r>
            <a:r>
              <a:rPr lang="en-US" sz="3200" b="1" cap="none" dirty="0" smtClean="0">
                <a:latin typeface="Times New Roman" pitchFamily="18" charset="0"/>
              </a:rPr>
              <a:t>Visit of Expenditure Observer</a:t>
            </a:r>
            <a:endParaRPr lang="en-IN" sz="3200" b="1" cap="none" dirty="0" smtClean="0">
              <a:latin typeface="Times New Roman" pitchFamily="18" charset="0"/>
            </a:endParaRPr>
          </a:p>
        </p:txBody>
      </p:sp>
      <p:sp>
        <p:nvSpPr>
          <p:cNvPr id="56323" name="Rectangle 3"/>
          <p:cNvSpPr>
            <a:spLocks noGrp="1"/>
          </p:cNvSpPr>
          <p:nvPr>
            <p:ph type="body" idx="4294967295"/>
          </p:nvPr>
        </p:nvSpPr>
        <p:spPr>
          <a:xfrm>
            <a:off x="468313" y="1071563"/>
            <a:ext cx="7704137" cy="5500687"/>
          </a:xfrm>
        </p:spPr>
        <p:txBody>
          <a:bodyPr/>
          <a:lstStyle/>
          <a:p>
            <a:pPr algn="just"/>
            <a:r>
              <a:rPr lang="en-IN" dirty="0" smtClean="0"/>
              <a:t>To reach the constituency on the day of notification of elections,</a:t>
            </a:r>
          </a:p>
          <a:p>
            <a:pPr algn="just"/>
            <a:r>
              <a:rPr lang="en-IN" dirty="0" smtClean="0"/>
              <a:t>EO to leave the constituency after submitting the poll preparedness report-I,</a:t>
            </a:r>
          </a:p>
          <a:p>
            <a:pPr algn="just"/>
            <a:r>
              <a:rPr lang="en-IN" dirty="0" smtClean="0"/>
              <a:t>2</a:t>
            </a:r>
            <a:r>
              <a:rPr lang="en-IN" baseline="30000" dirty="0" smtClean="0"/>
              <a:t>nd</a:t>
            </a:r>
            <a:r>
              <a:rPr lang="en-IN" dirty="0" smtClean="0"/>
              <a:t> Visit on date immediately after the date of withdrawal of candidature and remain in the constituency during entire campaign period and leave the constituency only after the completion of poll and sending  his Report-III,</a:t>
            </a:r>
          </a:p>
          <a:p>
            <a:pPr algn="just"/>
            <a:r>
              <a:rPr lang="en-IN" dirty="0" smtClean="0"/>
              <a:t>3</a:t>
            </a:r>
            <a:r>
              <a:rPr lang="en-IN" baseline="30000" dirty="0" smtClean="0"/>
              <a:t>rd</a:t>
            </a:r>
            <a:r>
              <a:rPr lang="en-IN" dirty="0" smtClean="0"/>
              <a:t> visit after 30 days from declaration of results to assist in finalisation of scrutiny report prepared by DEO. He would He will send his final(IV) Report after that.(would stay for 7 days)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214313" y="274638"/>
            <a:ext cx="8429625" cy="114300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3200" b="1" cap="none" smtClean="0"/>
              <a:t>INSPECTION OF ACCOUNTS OF ELECTION EXPENDITURE</a:t>
            </a:r>
            <a:endParaRPr lang="en-IN" sz="3200" b="1" cap="none" smtClean="0"/>
          </a:p>
        </p:txBody>
      </p:sp>
      <p:sp>
        <p:nvSpPr>
          <p:cNvPr id="57347" name="Rectangle 3"/>
          <p:cNvSpPr>
            <a:spLocks noGrp="1" noChangeArrowheads="1"/>
          </p:cNvSpPr>
          <p:nvPr>
            <p:ph sz="quarter" idx="1"/>
          </p:nvPr>
        </p:nvSpPr>
        <p:spPr>
          <a:xfrm>
            <a:off x="457200" y="1600200"/>
            <a:ext cx="7786688" cy="4900613"/>
          </a:xfrm>
        </p:spPr>
        <p:txBody>
          <a:bodyPr/>
          <a:lstStyle/>
          <a:p>
            <a:pPr algn="just" eaLnBrk="1" hangingPunct="1">
              <a:lnSpc>
                <a:spcPct val="81000"/>
              </a:lnSpc>
            </a:pPr>
            <a:r>
              <a:rPr lang="en-US" smtClean="0">
                <a:latin typeface="Calibri" pitchFamily="34" charset="0"/>
              </a:rPr>
              <a:t>Candidates are required to produce their accounts for </a:t>
            </a:r>
            <a:r>
              <a:rPr lang="en-US" b="1" u="sng" smtClean="0">
                <a:latin typeface="Calibri" pitchFamily="34" charset="0"/>
              </a:rPr>
              <a:t>Inspection</a:t>
            </a:r>
            <a:r>
              <a:rPr lang="en-US" u="sng" smtClean="0">
                <a:latin typeface="Calibri" pitchFamily="34" charset="0"/>
              </a:rPr>
              <a:t> </a:t>
            </a:r>
            <a:r>
              <a:rPr lang="en-US" b="1" u="sng" smtClean="0">
                <a:latin typeface="Calibri" pitchFamily="34" charset="0"/>
              </a:rPr>
              <a:t>3 times or more</a:t>
            </a:r>
            <a:r>
              <a:rPr lang="en-US" smtClean="0">
                <a:latin typeface="Calibri" pitchFamily="34" charset="0"/>
              </a:rPr>
              <a:t> before the Expenditure Observer (EO) or any officer authorized by him. The </a:t>
            </a:r>
            <a:r>
              <a:rPr lang="en-US" b="1" smtClean="0">
                <a:latin typeface="Calibri" pitchFamily="34" charset="0"/>
              </a:rPr>
              <a:t>RO will notify 3 dates</a:t>
            </a:r>
            <a:r>
              <a:rPr lang="en-US" smtClean="0">
                <a:latin typeface="Calibri" pitchFamily="34" charset="0"/>
              </a:rPr>
              <a:t> &amp; timing well in advance in consultation with EO for inspection of election expenditure accounts maintained by candidates, </a:t>
            </a:r>
          </a:p>
          <a:p>
            <a:pPr algn="just" eaLnBrk="1" hangingPunct="1">
              <a:lnSpc>
                <a:spcPct val="81000"/>
              </a:lnSpc>
            </a:pPr>
            <a:r>
              <a:rPr lang="en-US" smtClean="0">
                <a:latin typeface="Calibri" pitchFamily="34" charset="0"/>
              </a:rPr>
              <a:t>RO will ensure that the latest </a:t>
            </a:r>
            <a:r>
              <a:rPr lang="en-US" b="1" smtClean="0">
                <a:latin typeface="Calibri" pitchFamily="34" charset="0"/>
              </a:rPr>
              <a:t>Instructions of the Commission on expenditure monitoring are given to the candidates, in local language,</a:t>
            </a:r>
          </a:p>
          <a:p>
            <a:pPr algn="just" eaLnBrk="1" hangingPunct="1">
              <a:lnSpc>
                <a:spcPct val="81000"/>
              </a:lnSpc>
            </a:pPr>
            <a:r>
              <a:rPr lang="en-US" smtClean="0">
                <a:latin typeface="Calibri" pitchFamily="34" charset="0"/>
              </a:rPr>
              <a:t>All the teams should be trained as per the latest Instructions on EEM.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6841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fontScale="90000"/>
          </a:bodyPr>
          <a:lstStyle/>
          <a:p>
            <a:pPr algn="ctr" eaLnBrk="1" fontAlgn="auto" hangingPunct="1">
              <a:spcAft>
                <a:spcPts val="0"/>
              </a:spcAft>
              <a:defRPr/>
            </a:pPr>
            <a:r>
              <a:rPr lang="en-US" sz="3600" dirty="0" smtClean="0">
                <a:latin typeface="Aharoni" pitchFamily="2" charset="-79"/>
                <a:cs typeface="Aharoni" pitchFamily="2" charset="-79"/>
              </a:rPr>
              <a:t>ELECTION SCHEDULE OF PREVIOUS TWO ASSEMBLY ELECTIONS DELHI &amp; LOK SABHA ELECTION</a:t>
            </a:r>
          </a:p>
        </p:txBody>
      </p:sp>
      <p:graphicFrame>
        <p:nvGraphicFramePr>
          <p:cNvPr id="4" name="Content Placeholder 3"/>
          <p:cNvGraphicFramePr>
            <a:graphicFrameLocks/>
          </p:cNvGraphicFramePr>
          <p:nvPr/>
        </p:nvGraphicFramePr>
        <p:xfrm>
          <a:off x="642938" y="1785938"/>
          <a:ext cx="8143930" cy="4968851"/>
        </p:xfrm>
        <a:graphic>
          <a:graphicData uri="http://schemas.openxmlformats.org/drawingml/2006/table">
            <a:tbl>
              <a:tblPr firstRow="1" bandRow="1">
                <a:tableStyleId>{5C22544A-7EE6-4342-B048-85BDC9FD1C3A}</a:tableStyleId>
              </a:tblPr>
              <a:tblGrid>
                <a:gridCol w="763884"/>
                <a:gridCol w="3101033"/>
                <a:gridCol w="1242294"/>
                <a:gridCol w="1311311"/>
                <a:gridCol w="1725408"/>
              </a:tblGrid>
              <a:tr h="896891">
                <a:tc>
                  <a:txBody>
                    <a:bodyPr/>
                    <a:lstStyle/>
                    <a:p>
                      <a:pPr algn="ctr"/>
                      <a:r>
                        <a:rPr lang="en-IN" sz="1400" dirty="0" smtClean="0"/>
                        <a:t>S. No.</a:t>
                      </a:r>
                      <a:endParaRPr lang="en-IN" sz="1400" dirty="0"/>
                    </a:p>
                  </a:txBody>
                  <a:tcPr/>
                </a:tc>
                <a:tc>
                  <a:txBody>
                    <a:bodyPr/>
                    <a:lstStyle/>
                    <a:p>
                      <a:pPr algn="ctr"/>
                      <a:r>
                        <a:rPr lang="en-IN" sz="1400" dirty="0" smtClean="0"/>
                        <a:t>Programme</a:t>
                      </a:r>
                      <a:endParaRPr lang="en-IN" sz="1400" dirty="0"/>
                    </a:p>
                  </a:txBody>
                  <a:tcPr/>
                </a:tc>
                <a:tc>
                  <a:txBody>
                    <a:bodyPr/>
                    <a:lstStyle/>
                    <a:p>
                      <a:pPr algn="ctr"/>
                      <a:r>
                        <a:rPr lang="en-IN" sz="1400" dirty="0" smtClean="0"/>
                        <a:t>Assembly Election</a:t>
                      </a:r>
                    </a:p>
                    <a:p>
                      <a:pPr algn="ctr"/>
                      <a:r>
                        <a:rPr lang="en-IN" sz="1400" dirty="0" smtClean="0"/>
                        <a:t>2003</a:t>
                      </a:r>
                      <a:endParaRPr lang="en-IN" sz="1400" dirty="0"/>
                    </a:p>
                  </a:txBody>
                  <a:tcPr/>
                </a:tc>
                <a:tc>
                  <a:txBody>
                    <a:bodyPr/>
                    <a:lstStyle/>
                    <a:p>
                      <a:pPr algn="ctr"/>
                      <a:r>
                        <a:rPr lang="en-IN" sz="1400" dirty="0" smtClean="0"/>
                        <a:t>Assembly Election</a:t>
                      </a:r>
                    </a:p>
                    <a:p>
                      <a:pPr algn="ctr"/>
                      <a:r>
                        <a:rPr lang="en-IN" sz="1400" dirty="0" smtClean="0"/>
                        <a:t>2008</a:t>
                      </a:r>
                      <a:endParaRPr lang="en-IN" sz="1400" dirty="0"/>
                    </a:p>
                  </a:txBody>
                  <a:tcPr/>
                </a:tc>
                <a:tc>
                  <a:txBody>
                    <a:bodyPr/>
                    <a:lstStyle/>
                    <a:p>
                      <a:pPr algn="ctr"/>
                      <a:r>
                        <a:rPr lang="en-IN" sz="1400" dirty="0" err="1" smtClean="0"/>
                        <a:t>Lok</a:t>
                      </a:r>
                      <a:r>
                        <a:rPr lang="en-IN" sz="1400" dirty="0" smtClean="0"/>
                        <a:t> </a:t>
                      </a:r>
                      <a:r>
                        <a:rPr lang="en-IN" sz="1400" dirty="0" err="1" smtClean="0"/>
                        <a:t>Sabha</a:t>
                      </a:r>
                      <a:r>
                        <a:rPr lang="en-IN" sz="1400" dirty="0" smtClean="0"/>
                        <a:t>  Election 2009</a:t>
                      </a:r>
                      <a:endParaRPr lang="en-IN" sz="1400" dirty="0"/>
                    </a:p>
                  </a:txBody>
                  <a:tcPr/>
                </a:tc>
              </a:tr>
              <a:tr h="454674">
                <a:tc>
                  <a:txBody>
                    <a:bodyPr/>
                    <a:lstStyle/>
                    <a:p>
                      <a:r>
                        <a:rPr lang="en-IN" sz="1400" b="1" dirty="0" smtClean="0"/>
                        <a:t>1.</a:t>
                      </a:r>
                      <a:endParaRPr lang="en-IN" sz="1400" b="1" dirty="0"/>
                    </a:p>
                  </a:txBody>
                  <a:tcPr/>
                </a:tc>
                <a:tc>
                  <a:txBody>
                    <a:bodyPr/>
                    <a:lstStyle/>
                    <a:p>
                      <a:r>
                        <a:rPr lang="en-IN" sz="1400" b="1" dirty="0" smtClean="0"/>
                        <a:t>Date of announcement of Election</a:t>
                      </a:r>
                      <a:endParaRPr lang="en-IN" sz="1400" b="1" dirty="0"/>
                    </a:p>
                  </a:txBody>
                  <a:tcPr/>
                </a:tc>
                <a:tc>
                  <a:txBody>
                    <a:bodyPr/>
                    <a:lstStyle/>
                    <a:p>
                      <a:pPr algn="r"/>
                      <a:r>
                        <a:rPr lang="en-IN" sz="1400" b="1" dirty="0" smtClean="0"/>
                        <a:t>06-10-2003</a:t>
                      </a:r>
                      <a:endParaRPr lang="en-IN" sz="1400" b="1" dirty="0"/>
                    </a:p>
                  </a:txBody>
                  <a:tcPr/>
                </a:tc>
                <a:tc>
                  <a:txBody>
                    <a:bodyPr/>
                    <a:lstStyle/>
                    <a:p>
                      <a:pPr algn="r"/>
                      <a:r>
                        <a:rPr lang="en-IN" sz="1400" b="1" dirty="0" smtClean="0"/>
                        <a:t>14-10-2008</a:t>
                      </a:r>
                      <a:endParaRPr lang="en-IN" sz="1400" b="1" dirty="0"/>
                    </a:p>
                  </a:txBody>
                  <a:tcPr/>
                </a:tc>
                <a:tc>
                  <a:txBody>
                    <a:bodyPr/>
                    <a:lstStyle/>
                    <a:p>
                      <a:pPr algn="r"/>
                      <a:r>
                        <a:rPr lang="en-IN" sz="1400" b="1" dirty="0" smtClean="0"/>
                        <a:t>02-03-2009</a:t>
                      </a:r>
                      <a:endParaRPr lang="en-IN" sz="1400" b="1" dirty="0"/>
                    </a:p>
                  </a:txBody>
                  <a:tcPr/>
                </a:tc>
              </a:tr>
              <a:tr h="454674">
                <a:tc>
                  <a:txBody>
                    <a:bodyPr/>
                    <a:lstStyle/>
                    <a:p>
                      <a:r>
                        <a:rPr lang="en-IN" sz="1400" b="1" dirty="0" smtClean="0"/>
                        <a:t>2.</a:t>
                      </a:r>
                      <a:endParaRPr lang="en-IN" sz="1400" b="1" dirty="0"/>
                    </a:p>
                  </a:txBody>
                  <a:tcPr/>
                </a:tc>
                <a:tc>
                  <a:txBody>
                    <a:bodyPr/>
                    <a:lstStyle/>
                    <a:p>
                      <a:r>
                        <a:rPr lang="en-IN" sz="1400" b="1" dirty="0" smtClean="0"/>
                        <a:t>Date of Issue of Notification</a:t>
                      </a:r>
                      <a:endParaRPr lang="en-IN" sz="1400" b="1" dirty="0"/>
                    </a:p>
                  </a:txBody>
                  <a:tcPr/>
                </a:tc>
                <a:tc>
                  <a:txBody>
                    <a:bodyPr/>
                    <a:lstStyle/>
                    <a:p>
                      <a:pPr algn="r"/>
                      <a:r>
                        <a:rPr lang="en-IN" sz="1400" b="1" dirty="0" smtClean="0"/>
                        <a:t>07-11-2003</a:t>
                      </a:r>
                      <a:endParaRPr lang="en-IN" sz="1400" b="1" dirty="0"/>
                    </a:p>
                  </a:txBody>
                  <a:tcPr/>
                </a:tc>
                <a:tc>
                  <a:txBody>
                    <a:bodyPr/>
                    <a:lstStyle/>
                    <a:p>
                      <a:pPr algn="r"/>
                      <a:r>
                        <a:rPr lang="en-IN" sz="1400" b="1" dirty="0" smtClean="0"/>
                        <a:t>04-11-2008</a:t>
                      </a:r>
                      <a:endParaRPr lang="en-IN" sz="1400" b="1" dirty="0"/>
                    </a:p>
                  </a:txBody>
                  <a:tcPr/>
                </a:tc>
                <a:tc>
                  <a:txBody>
                    <a:bodyPr/>
                    <a:lstStyle/>
                    <a:p>
                      <a:pPr algn="r"/>
                      <a:r>
                        <a:rPr lang="en-IN" sz="1400" b="1" dirty="0" smtClean="0"/>
                        <a:t>11-04-2009</a:t>
                      </a:r>
                      <a:endParaRPr lang="en-IN" sz="1400" b="1" dirty="0"/>
                    </a:p>
                  </a:txBody>
                  <a:tcPr/>
                </a:tc>
              </a:tr>
              <a:tr h="454674">
                <a:tc>
                  <a:txBody>
                    <a:bodyPr/>
                    <a:lstStyle/>
                    <a:p>
                      <a:r>
                        <a:rPr lang="en-IN" sz="1400" b="1" dirty="0" smtClean="0"/>
                        <a:t>3.</a:t>
                      </a:r>
                      <a:endParaRPr lang="en-IN" sz="1400" b="1" dirty="0"/>
                    </a:p>
                  </a:txBody>
                  <a:tcPr/>
                </a:tc>
                <a:tc>
                  <a:txBody>
                    <a:bodyPr/>
                    <a:lstStyle/>
                    <a:p>
                      <a:r>
                        <a:rPr lang="en-IN" sz="1400" b="1" dirty="0" smtClean="0"/>
                        <a:t>Last date for making</a:t>
                      </a:r>
                      <a:r>
                        <a:rPr lang="en-IN" sz="1400" b="1" baseline="0" dirty="0" smtClean="0"/>
                        <a:t> nominations</a:t>
                      </a:r>
                      <a:endParaRPr lang="en-IN" sz="1400" b="1" dirty="0"/>
                    </a:p>
                  </a:txBody>
                  <a:tcPr/>
                </a:tc>
                <a:tc>
                  <a:txBody>
                    <a:bodyPr/>
                    <a:lstStyle/>
                    <a:p>
                      <a:pPr algn="r"/>
                      <a:r>
                        <a:rPr lang="en-IN" sz="1400" b="1" dirty="0" smtClean="0"/>
                        <a:t>14-11-2003</a:t>
                      </a:r>
                      <a:endParaRPr lang="en-IN" sz="1400" b="1" dirty="0"/>
                    </a:p>
                  </a:txBody>
                  <a:tcPr/>
                </a:tc>
                <a:tc>
                  <a:txBody>
                    <a:bodyPr/>
                    <a:lstStyle/>
                    <a:p>
                      <a:pPr algn="r"/>
                      <a:r>
                        <a:rPr lang="en-IN" sz="1400" b="1" dirty="0" smtClean="0"/>
                        <a:t>11-11-2008</a:t>
                      </a:r>
                      <a:endParaRPr lang="en-IN" sz="1400" b="1" dirty="0"/>
                    </a:p>
                  </a:txBody>
                  <a:tcPr/>
                </a:tc>
                <a:tc>
                  <a:txBody>
                    <a:bodyPr/>
                    <a:lstStyle/>
                    <a:p>
                      <a:pPr algn="r"/>
                      <a:r>
                        <a:rPr lang="en-IN" sz="1400" b="1" dirty="0" smtClean="0"/>
                        <a:t>18-04-2009</a:t>
                      </a:r>
                      <a:endParaRPr lang="en-IN" sz="1400" b="1" dirty="0"/>
                    </a:p>
                  </a:txBody>
                  <a:tcPr/>
                </a:tc>
              </a:tr>
              <a:tr h="454674">
                <a:tc>
                  <a:txBody>
                    <a:bodyPr/>
                    <a:lstStyle/>
                    <a:p>
                      <a:r>
                        <a:rPr lang="en-IN" sz="1400" b="1" dirty="0" smtClean="0"/>
                        <a:t>4.</a:t>
                      </a:r>
                      <a:endParaRPr lang="en-IN" sz="1400" b="1" dirty="0"/>
                    </a:p>
                  </a:txBody>
                  <a:tcPr/>
                </a:tc>
                <a:tc>
                  <a:txBody>
                    <a:bodyPr/>
                    <a:lstStyle/>
                    <a:p>
                      <a:r>
                        <a:rPr lang="en-IN" sz="1400" b="1" dirty="0" smtClean="0"/>
                        <a:t>Date of Scrutiny of nominations</a:t>
                      </a:r>
                      <a:endParaRPr lang="en-IN" sz="1400" b="1" dirty="0"/>
                    </a:p>
                  </a:txBody>
                  <a:tcPr/>
                </a:tc>
                <a:tc>
                  <a:txBody>
                    <a:bodyPr/>
                    <a:lstStyle/>
                    <a:p>
                      <a:pPr algn="r"/>
                      <a:r>
                        <a:rPr lang="en-IN" sz="1400" b="1" dirty="0" smtClean="0"/>
                        <a:t>15-11-2003</a:t>
                      </a:r>
                      <a:endParaRPr lang="en-IN" sz="1400" b="1" dirty="0"/>
                    </a:p>
                  </a:txBody>
                  <a:tcPr/>
                </a:tc>
                <a:tc>
                  <a:txBody>
                    <a:bodyPr/>
                    <a:lstStyle/>
                    <a:p>
                      <a:pPr algn="r"/>
                      <a:r>
                        <a:rPr lang="en-IN" sz="1400" b="1" dirty="0" smtClean="0"/>
                        <a:t>12-11-2008</a:t>
                      </a:r>
                      <a:endParaRPr lang="en-IN" sz="1400" b="1" dirty="0"/>
                    </a:p>
                  </a:txBody>
                  <a:tcPr/>
                </a:tc>
                <a:tc>
                  <a:txBody>
                    <a:bodyPr/>
                    <a:lstStyle/>
                    <a:p>
                      <a:pPr algn="r"/>
                      <a:r>
                        <a:rPr lang="en-IN" sz="1400" b="1" dirty="0" smtClean="0"/>
                        <a:t>20-04-2009</a:t>
                      </a:r>
                      <a:endParaRPr lang="en-IN" sz="1400" b="1" dirty="0"/>
                    </a:p>
                  </a:txBody>
                  <a:tcPr/>
                </a:tc>
              </a:tr>
              <a:tr h="454674">
                <a:tc>
                  <a:txBody>
                    <a:bodyPr/>
                    <a:lstStyle/>
                    <a:p>
                      <a:r>
                        <a:rPr lang="en-IN" sz="1400" b="1" dirty="0" smtClean="0"/>
                        <a:t>5.</a:t>
                      </a:r>
                      <a:endParaRPr lang="en-IN" sz="1400" b="1" dirty="0"/>
                    </a:p>
                  </a:txBody>
                  <a:tcPr/>
                </a:tc>
                <a:tc>
                  <a:txBody>
                    <a:bodyPr/>
                    <a:lstStyle/>
                    <a:p>
                      <a:r>
                        <a:rPr lang="en-IN" sz="1400" b="1" dirty="0" smtClean="0"/>
                        <a:t>Last Date for withdrawal</a:t>
                      </a:r>
                      <a:r>
                        <a:rPr lang="en-IN" sz="1400" b="1" baseline="0" dirty="0" smtClean="0"/>
                        <a:t> of candidature</a:t>
                      </a:r>
                      <a:endParaRPr lang="en-IN" sz="1400" b="1" dirty="0"/>
                    </a:p>
                  </a:txBody>
                  <a:tcPr/>
                </a:tc>
                <a:tc>
                  <a:txBody>
                    <a:bodyPr/>
                    <a:lstStyle/>
                    <a:p>
                      <a:pPr algn="r"/>
                      <a:r>
                        <a:rPr lang="en-IN" sz="1400" b="1" dirty="0" smtClean="0"/>
                        <a:t>17-11-2003</a:t>
                      </a:r>
                      <a:endParaRPr lang="en-IN" sz="1400" b="1" dirty="0"/>
                    </a:p>
                  </a:txBody>
                  <a:tcPr/>
                </a:tc>
                <a:tc>
                  <a:txBody>
                    <a:bodyPr/>
                    <a:lstStyle/>
                    <a:p>
                      <a:pPr algn="r"/>
                      <a:r>
                        <a:rPr lang="en-IN" sz="1400" b="1" dirty="0" smtClean="0"/>
                        <a:t>14-11-2008</a:t>
                      </a:r>
                      <a:endParaRPr lang="en-IN" sz="1400" b="1" dirty="0"/>
                    </a:p>
                  </a:txBody>
                  <a:tcPr/>
                </a:tc>
                <a:tc>
                  <a:txBody>
                    <a:bodyPr/>
                    <a:lstStyle/>
                    <a:p>
                      <a:pPr algn="r"/>
                      <a:r>
                        <a:rPr lang="en-IN" sz="1400" b="1" dirty="0" smtClean="0"/>
                        <a:t>22-04-2009</a:t>
                      </a:r>
                      <a:endParaRPr lang="en-IN" sz="1400" b="1" dirty="0"/>
                    </a:p>
                  </a:txBody>
                  <a:tcPr/>
                </a:tc>
              </a:tr>
              <a:tr h="454674">
                <a:tc>
                  <a:txBody>
                    <a:bodyPr/>
                    <a:lstStyle/>
                    <a:p>
                      <a:r>
                        <a:rPr lang="en-IN" sz="1400" b="1" dirty="0" smtClean="0"/>
                        <a:t>6.</a:t>
                      </a:r>
                      <a:endParaRPr lang="en-IN" sz="1400" b="1" dirty="0"/>
                    </a:p>
                  </a:txBody>
                  <a:tcPr/>
                </a:tc>
                <a:tc>
                  <a:txBody>
                    <a:bodyPr/>
                    <a:lstStyle/>
                    <a:p>
                      <a:r>
                        <a:rPr lang="en-IN" sz="1400" b="1" dirty="0" smtClean="0"/>
                        <a:t>Date</a:t>
                      </a:r>
                      <a:r>
                        <a:rPr lang="en-IN" sz="1400" b="1" baseline="0" dirty="0" smtClean="0"/>
                        <a:t> of Poll</a:t>
                      </a:r>
                      <a:endParaRPr lang="en-IN" sz="1400" b="1" dirty="0"/>
                    </a:p>
                  </a:txBody>
                  <a:tcPr/>
                </a:tc>
                <a:tc>
                  <a:txBody>
                    <a:bodyPr/>
                    <a:lstStyle/>
                    <a:p>
                      <a:pPr algn="r"/>
                      <a:r>
                        <a:rPr lang="en-IN" sz="1400" b="1" dirty="0" smtClean="0"/>
                        <a:t>01-12-2003</a:t>
                      </a:r>
                      <a:endParaRPr lang="en-IN" sz="1400" b="1" dirty="0"/>
                    </a:p>
                  </a:txBody>
                  <a:tcPr/>
                </a:tc>
                <a:tc>
                  <a:txBody>
                    <a:bodyPr/>
                    <a:lstStyle/>
                    <a:p>
                      <a:pPr algn="r"/>
                      <a:r>
                        <a:rPr lang="en-IN" sz="1400" b="1" dirty="0" smtClean="0"/>
                        <a:t>29-11-2008</a:t>
                      </a:r>
                      <a:endParaRPr lang="en-IN" sz="1400" b="1" dirty="0"/>
                    </a:p>
                  </a:txBody>
                  <a:tcPr/>
                </a:tc>
                <a:tc>
                  <a:txBody>
                    <a:bodyPr/>
                    <a:lstStyle/>
                    <a:p>
                      <a:pPr algn="r"/>
                      <a:r>
                        <a:rPr lang="en-IN" sz="1400" b="1" dirty="0" smtClean="0"/>
                        <a:t>07-05-2009</a:t>
                      </a:r>
                      <a:endParaRPr lang="en-IN" sz="1400" b="1" dirty="0"/>
                    </a:p>
                  </a:txBody>
                  <a:tcPr/>
                </a:tc>
              </a:tr>
              <a:tr h="635298">
                <a:tc>
                  <a:txBody>
                    <a:bodyPr/>
                    <a:lstStyle/>
                    <a:p>
                      <a:r>
                        <a:rPr lang="en-IN" sz="1400" b="1" dirty="0" smtClean="0"/>
                        <a:t>7.</a:t>
                      </a:r>
                      <a:endParaRPr lang="en-IN" sz="1400" b="1" dirty="0"/>
                    </a:p>
                  </a:txBody>
                  <a:tcPr/>
                </a:tc>
                <a:tc>
                  <a:txBody>
                    <a:bodyPr/>
                    <a:lstStyle/>
                    <a:p>
                      <a:r>
                        <a:rPr lang="en-IN" sz="1400" b="1" dirty="0" smtClean="0"/>
                        <a:t>Hours of Poll</a:t>
                      </a:r>
                      <a:endParaRPr lang="en-IN" sz="1400" b="1" dirty="0"/>
                    </a:p>
                  </a:txBody>
                  <a:tcPr/>
                </a:tc>
                <a:tc>
                  <a:txBody>
                    <a:bodyPr/>
                    <a:lstStyle/>
                    <a:p>
                      <a:pPr algn="r"/>
                      <a:r>
                        <a:rPr lang="en-IN" sz="1400" b="1" dirty="0" smtClean="0"/>
                        <a:t>8.00 AM to 5.00</a:t>
                      </a:r>
                      <a:r>
                        <a:rPr lang="en-IN" sz="1400" b="1" baseline="0" dirty="0" smtClean="0"/>
                        <a:t> PM</a:t>
                      </a:r>
                      <a:endParaRPr lang="en-IN" sz="1400" b="1" dirty="0"/>
                    </a:p>
                  </a:txBody>
                  <a:tcPr/>
                </a:tc>
                <a:tc>
                  <a:txBody>
                    <a:bodyPr/>
                    <a:lstStyle/>
                    <a:p>
                      <a:pPr algn="r"/>
                      <a:r>
                        <a:rPr lang="en-IN" sz="1400" b="1" dirty="0" smtClean="0"/>
                        <a:t>8.00 AM to 5.00</a:t>
                      </a:r>
                      <a:r>
                        <a:rPr lang="en-IN" sz="1400" b="1" baseline="0" dirty="0" smtClean="0"/>
                        <a:t> PM</a:t>
                      </a:r>
                      <a:endParaRPr lang="en-IN" sz="1400" b="1" dirty="0"/>
                    </a:p>
                  </a:txBody>
                  <a:tcPr/>
                </a:tc>
                <a:tc>
                  <a:txBody>
                    <a:bodyPr/>
                    <a:lstStyle/>
                    <a:p>
                      <a:pPr algn="r"/>
                      <a:r>
                        <a:rPr lang="en-IN" sz="1400" b="1" dirty="0" smtClean="0"/>
                        <a:t>7.00 AM</a:t>
                      </a:r>
                      <a:r>
                        <a:rPr lang="en-IN" sz="1400" b="1" baseline="0" dirty="0" smtClean="0"/>
                        <a:t> to 5.00 PM</a:t>
                      </a:r>
                      <a:endParaRPr lang="en-IN" sz="1400" b="1" dirty="0"/>
                    </a:p>
                  </a:txBody>
                  <a:tcPr/>
                </a:tc>
              </a:tr>
              <a:tr h="454674">
                <a:tc>
                  <a:txBody>
                    <a:bodyPr/>
                    <a:lstStyle/>
                    <a:p>
                      <a:r>
                        <a:rPr lang="en-IN" sz="1400" b="1" dirty="0" smtClean="0"/>
                        <a:t>8.</a:t>
                      </a:r>
                      <a:endParaRPr lang="en-IN" sz="1400" b="1" dirty="0"/>
                    </a:p>
                  </a:txBody>
                  <a:tcPr/>
                </a:tc>
                <a:tc>
                  <a:txBody>
                    <a:bodyPr/>
                    <a:lstStyle/>
                    <a:p>
                      <a:r>
                        <a:rPr lang="en-IN" sz="1400" b="1" dirty="0" smtClean="0"/>
                        <a:t>Counting of  Votes</a:t>
                      </a:r>
                      <a:endParaRPr lang="en-IN" sz="1400" b="1" dirty="0"/>
                    </a:p>
                  </a:txBody>
                  <a:tcPr/>
                </a:tc>
                <a:tc>
                  <a:txBody>
                    <a:bodyPr/>
                    <a:lstStyle/>
                    <a:p>
                      <a:pPr algn="r"/>
                      <a:r>
                        <a:rPr lang="en-IN" sz="1400" b="1" dirty="0" smtClean="0"/>
                        <a:t>04-12-2003</a:t>
                      </a:r>
                      <a:endParaRPr lang="en-IN" sz="1400" b="1" dirty="0"/>
                    </a:p>
                  </a:txBody>
                  <a:tcPr/>
                </a:tc>
                <a:tc>
                  <a:txBody>
                    <a:bodyPr/>
                    <a:lstStyle/>
                    <a:p>
                      <a:pPr algn="r"/>
                      <a:r>
                        <a:rPr lang="en-IN" sz="1400" b="1" dirty="0" smtClean="0"/>
                        <a:t>08-12-2008</a:t>
                      </a:r>
                      <a:endParaRPr lang="en-IN" sz="1400" b="1" dirty="0"/>
                    </a:p>
                  </a:txBody>
                  <a:tcPr/>
                </a:tc>
                <a:tc>
                  <a:txBody>
                    <a:bodyPr/>
                    <a:lstStyle/>
                    <a:p>
                      <a:pPr algn="r"/>
                      <a:r>
                        <a:rPr lang="en-IN" sz="1400" b="1" dirty="0" smtClean="0"/>
                        <a:t>16-05-2009</a:t>
                      </a:r>
                      <a:endParaRPr lang="en-IN" sz="1400" b="1"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28625" y="0"/>
            <a:ext cx="8229600" cy="9810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eaLnBrk="1" hangingPunct="1">
              <a:defRPr/>
            </a:pPr>
            <a:r>
              <a:rPr lang="en-US" b="1" dirty="0" smtClean="0"/>
              <a:t>Inspection of Accounts</a:t>
            </a:r>
            <a:endParaRPr lang="en-IN" b="1" dirty="0" smtClean="0"/>
          </a:p>
        </p:txBody>
      </p:sp>
      <p:sp>
        <p:nvSpPr>
          <p:cNvPr id="58371" name="Content Placeholder 2"/>
          <p:cNvSpPr>
            <a:spLocks noGrp="1"/>
          </p:cNvSpPr>
          <p:nvPr>
            <p:ph idx="1"/>
          </p:nvPr>
        </p:nvSpPr>
        <p:spPr>
          <a:xfrm>
            <a:off x="611188" y="1214438"/>
            <a:ext cx="7345362" cy="5429250"/>
          </a:xfrm>
        </p:spPr>
        <p:txBody>
          <a:bodyPr/>
          <a:lstStyle/>
          <a:p>
            <a:pPr algn="just" eaLnBrk="1" hangingPunct="1">
              <a:lnSpc>
                <a:spcPct val="81000"/>
              </a:lnSpc>
            </a:pPr>
            <a:r>
              <a:rPr lang="en-US" b="1" smtClean="0">
                <a:latin typeface="Calibri" pitchFamily="34" charset="0"/>
              </a:rPr>
              <a:t>Gap between the two inspection should not be less than 3 days</a:t>
            </a:r>
            <a:r>
              <a:rPr lang="en-US" smtClean="0">
                <a:latin typeface="Calibri" pitchFamily="34" charset="0"/>
              </a:rPr>
              <a:t> and inspection to be done in such a way that major portion of expenses are covered under inspection,</a:t>
            </a:r>
          </a:p>
          <a:p>
            <a:pPr algn="just" eaLnBrk="1" hangingPunct="1"/>
            <a:r>
              <a:rPr lang="en-US" smtClean="0">
                <a:latin typeface="Calibri" pitchFamily="34" charset="0"/>
              </a:rPr>
              <a:t>Candidate can have a </a:t>
            </a:r>
            <a:r>
              <a:rPr lang="en-US" b="1" smtClean="0">
                <a:latin typeface="Calibri" pitchFamily="34" charset="0"/>
              </a:rPr>
              <a:t>separate agent for election expenses,</a:t>
            </a:r>
          </a:p>
          <a:p>
            <a:pPr algn="just" eaLnBrk="1" hangingPunct="1"/>
            <a:r>
              <a:rPr lang="en-US" smtClean="0">
                <a:latin typeface="Calibri" pitchFamily="34" charset="0"/>
              </a:rPr>
              <a:t>Inspection to be done in the </a:t>
            </a:r>
            <a:r>
              <a:rPr lang="en-US" b="1" smtClean="0">
                <a:latin typeface="Calibri" pitchFamily="34" charset="0"/>
              </a:rPr>
              <a:t>office chamber of RO or any other Office room NOT AT THE GUEST HOUSE</a:t>
            </a:r>
            <a:r>
              <a:rPr lang="en-US" smtClean="0">
                <a:latin typeface="Calibri" pitchFamily="34" charset="0"/>
              </a:rPr>
              <a:t> </a:t>
            </a:r>
            <a:r>
              <a:rPr lang="en-US" b="1" smtClean="0">
                <a:latin typeface="Calibri" pitchFamily="34" charset="0"/>
              </a:rPr>
              <a:t>between 10AM to 5PM,</a:t>
            </a:r>
          </a:p>
          <a:p>
            <a:pPr algn="just" eaLnBrk="1" hangingPunct="1"/>
            <a:r>
              <a:rPr lang="en-US" smtClean="0">
                <a:latin typeface="Calibri" pitchFamily="34" charset="0"/>
              </a:rPr>
              <a:t>Publicity has to be given about </a:t>
            </a:r>
            <a:r>
              <a:rPr lang="en-US" b="1" smtClean="0">
                <a:latin typeface="Calibri" pitchFamily="34" charset="0"/>
              </a:rPr>
              <a:t>the contact number of EO and time of inspection,</a:t>
            </a:r>
          </a:p>
          <a:p>
            <a:pPr algn="just" eaLnBrk="1" hangingPunct="1">
              <a:lnSpc>
                <a:spcPct val="81000"/>
              </a:lnSpc>
            </a:pPr>
            <a:endParaRPr lang="en-US" smtClean="0">
              <a:latin typeface="Calibri" pitchFamily="34" charset="0"/>
            </a:endParaRPr>
          </a:p>
          <a:p>
            <a:pPr algn="just" eaLnBrk="1" hangingPunct="1">
              <a:lnSpc>
                <a:spcPct val="81000"/>
              </a:lnSpc>
            </a:pPr>
            <a:endParaRPr lang="en-IN" sz="2800" smtClean="0">
              <a:latin typeface="Calibri" pitchFamily="34" charset="0"/>
            </a:endParaRPr>
          </a:p>
        </p:txBody>
      </p:sp>
      <p:sp>
        <p:nvSpPr>
          <p:cNvPr id="58372" name="Slide Number Placeholder 3"/>
          <p:cNvSpPr>
            <a:spLocks noGrp="1"/>
          </p:cNvSpPr>
          <p:nvPr>
            <p:ph type="sldNum" sz="quarter" idx="11"/>
          </p:nvPr>
        </p:nvSpPr>
        <p:spPr bwMode="auto">
          <a:xfrm rot="5400000">
            <a:off x="6989763" y="3736975"/>
            <a:ext cx="3200400" cy="365125"/>
          </a:xfrm>
          <a:noFill/>
          <a:ln>
            <a:miter lim="800000"/>
            <a:headEnd/>
            <a:tailEnd/>
          </a:ln>
        </p:spPr>
        <p:txBody>
          <a:bodyPr wrap="square" lIns="91440" tIns="45720" rIns="91440" bIns="45720" numCol="1" anchorCtr="0" compatLnSpc="1">
            <a:prstTxWarp prst="textNoShape">
              <a:avLst/>
            </a:prstTxWarp>
          </a:bodyPr>
          <a:lstStyle/>
          <a:p>
            <a:pPr algn="l"/>
            <a:fld id="{7FD59527-4128-48F2-9994-F191FF73E74F}" type="slidenum">
              <a:rPr lang="en-IN" sz="1200" b="0" smtClean="0">
                <a:solidFill>
                  <a:schemeClr val="tx2"/>
                </a:solidFill>
                <a:latin typeface="Arial" pitchFamily="34" charset="0"/>
                <a:cs typeface="Arial" pitchFamily="34" charset="0"/>
              </a:rPr>
              <a:pPr algn="l"/>
              <a:t>40</a:t>
            </a:fld>
            <a:endParaRPr lang="en-IN" sz="1200" b="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43973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hangingPunct="1">
              <a:defRPr/>
            </a:pPr>
            <a:r>
              <a:rPr lang="en-US" b="1" dirty="0" smtClean="0"/>
              <a:t>Inspection of Accounts</a:t>
            </a:r>
            <a:endParaRPr lang="en-IN" b="1" dirty="0" smtClean="0"/>
          </a:p>
        </p:txBody>
      </p:sp>
      <p:sp>
        <p:nvSpPr>
          <p:cNvPr id="59395" name="Content Placeholder 2"/>
          <p:cNvSpPr>
            <a:spLocks noGrp="1"/>
          </p:cNvSpPr>
          <p:nvPr>
            <p:ph idx="1"/>
          </p:nvPr>
        </p:nvSpPr>
        <p:spPr>
          <a:xfrm>
            <a:off x="468313" y="928688"/>
            <a:ext cx="7704137" cy="5715000"/>
          </a:xfrm>
        </p:spPr>
        <p:txBody>
          <a:bodyPr/>
          <a:lstStyle/>
          <a:p>
            <a:pPr algn="just" eaLnBrk="1" hangingPunct="1"/>
            <a:r>
              <a:rPr lang="en-US" smtClean="0"/>
              <a:t>The Accounting Team alongwith the AEO to be present with </a:t>
            </a:r>
            <a:r>
              <a:rPr lang="en-US" b="1" smtClean="0"/>
              <a:t>Shadow Observation  Register and folder of evidence during inspections,</a:t>
            </a:r>
            <a:endParaRPr lang="en-IN" b="1" smtClean="0"/>
          </a:p>
          <a:p>
            <a:pPr algn="just" eaLnBrk="1" hangingPunct="1"/>
            <a:r>
              <a:rPr lang="en-US" smtClean="0"/>
              <a:t>The details of  excess expenditure, if any found based on evidences gathered, must be recorded in writing on the register maintained by the candidate and also on the  SOR/FE and signatures of candidate/Agent obtained on both. It must be counter signed by EO/AEO and  Accounting team head,</a:t>
            </a:r>
            <a:endParaRPr lang="en-US" b="1" smtClean="0"/>
          </a:p>
          <a:p>
            <a:pPr algn="just" eaLnBrk="1" hangingPunct="1"/>
            <a:r>
              <a:rPr lang="en-US" smtClean="0"/>
              <a:t>Commission considers the </a:t>
            </a:r>
            <a:r>
              <a:rPr lang="en-US" b="1" smtClean="0"/>
              <a:t>comments of Expenditure Observer in the register </a:t>
            </a:r>
            <a:r>
              <a:rPr lang="en-US" smtClean="0"/>
              <a:t>at the time of disqualification proceedings.</a:t>
            </a:r>
            <a:endParaRPr lang="en-IN" smtClean="0"/>
          </a:p>
          <a:p>
            <a:pPr eaLnBrk="1" hangingPunct="1"/>
            <a:endParaRPr lang="en-US" smtClean="0"/>
          </a:p>
          <a:p>
            <a:pPr eaLnBrk="1" hangingPunct="1"/>
            <a:endParaRPr lang="en-IN"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43973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hangingPunct="1">
              <a:defRPr/>
            </a:pPr>
            <a:r>
              <a:rPr lang="en-US" b="1" dirty="0" smtClean="0"/>
              <a:t>Inspection of Accounts</a:t>
            </a:r>
            <a:endParaRPr lang="en-IN" b="1" dirty="0" smtClean="0"/>
          </a:p>
        </p:txBody>
      </p:sp>
      <p:sp>
        <p:nvSpPr>
          <p:cNvPr id="60419" name="Content Placeholder 2"/>
          <p:cNvSpPr>
            <a:spLocks noGrp="1"/>
          </p:cNvSpPr>
          <p:nvPr>
            <p:ph idx="1"/>
          </p:nvPr>
        </p:nvSpPr>
        <p:spPr>
          <a:xfrm>
            <a:off x="214313" y="928688"/>
            <a:ext cx="7886700" cy="5643562"/>
          </a:xfrm>
        </p:spPr>
        <p:txBody>
          <a:bodyPr/>
          <a:lstStyle/>
          <a:p>
            <a:pPr algn="just" eaLnBrk="1" hangingPunct="1"/>
            <a:r>
              <a:rPr lang="en-US" smtClean="0"/>
              <a:t>Instances of suspected </a:t>
            </a:r>
            <a:r>
              <a:rPr lang="en-US" b="1" smtClean="0"/>
              <a:t>Paid News </a:t>
            </a:r>
            <a:r>
              <a:rPr lang="en-US" smtClean="0"/>
              <a:t>will also be noted in the register</a:t>
            </a:r>
            <a:r>
              <a:rPr lang="en-US" b="1" smtClean="0"/>
              <a:t>,</a:t>
            </a:r>
          </a:p>
          <a:p>
            <a:pPr algn="just" eaLnBrk="1" hangingPunct="1"/>
            <a:r>
              <a:rPr lang="en-US" smtClean="0"/>
              <a:t>RO to issue </a:t>
            </a:r>
            <a:r>
              <a:rPr lang="en-US" b="1" smtClean="0"/>
              <a:t>notice to candidate </a:t>
            </a:r>
            <a:r>
              <a:rPr lang="en-US" smtClean="0"/>
              <a:t>on all such discrepancies and also on all advertisements / Paid News,</a:t>
            </a:r>
          </a:p>
          <a:p>
            <a:pPr algn="just" eaLnBrk="1" hangingPunct="1"/>
            <a:r>
              <a:rPr lang="en-US" smtClean="0"/>
              <a:t>A </a:t>
            </a:r>
            <a:r>
              <a:rPr lang="en-US" b="1" smtClean="0"/>
              <a:t>photocopy of the accounts maintained by the candidates should be obtained after each inspection and RO will display a copy on the notice board</a:t>
            </a:r>
          </a:p>
          <a:p>
            <a:pPr algn="just" eaLnBrk="1" hangingPunct="1"/>
            <a:endParaRPr lang="en-US" b="1"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8572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ctr" eaLnBrk="1" hangingPunct="1">
              <a:defRPr/>
            </a:pPr>
            <a:r>
              <a:rPr lang="en-US" sz="3200" b="1" dirty="0" smtClean="0"/>
              <a:t>Inspection of Accounts</a:t>
            </a:r>
            <a:endParaRPr lang="en-IN" sz="3200" b="1" dirty="0" smtClean="0"/>
          </a:p>
        </p:txBody>
      </p:sp>
      <p:sp>
        <p:nvSpPr>
          <p:cNvPr id="35843" name="Content Placeholder 2"/>
          <p:cNvSpPr>
            <a:spLocks noGrp="1"/>
          </p:cNvSpPr>
          <p:nvPr>
            <p:ph idx="1"/>
          </p:nvPr>
        </p:nvSpPr>
        <p:spPr>
          <a:xfrm>
            <a:off x="214313" y="857250"/>
            <a:ext cx="8029575" cy="5786438"/>
          </a:xfrm>
        </p:spPr>
        <p:txBody>
          <a:bodyPr/>
          <a:lstStyle/>
          <a:p>
            <a:pPr algn="just" eaLnBrk="1" hangingPunct="1">
              <a:lnSpc>
                <a:spcPct val="81000"/>
              </a:lnSpc>
            </a:pPr>
            <a:r>
              <a:rPr lang="en-US" smtClean="0">
                <a:latin typeface="Calibri" pitchFamily="34" charset="0"/>
              </a:rPr>
              <a:t>Notice to be issued to candidate in case of failure to produce accounts for inspection and FIR to be filed if failure continues (Sec 171-I of IPC),</a:t>
            </a:r>
          </a:p>
          <a:p>
            <a:pPr algn="just" eaLnBrk="1" hangingPunct="1">
              <a:lnSpc>
                <a:spcPct val="81000"/>
              </a:lnSpc>
            </a:pPr>
            <a:endParaRPr lang="en-US" smtClean="0">
              <a:latin typeface="Calibri" pitchFamily="34" charset="0"/>
            </a:endParaRPr>
          </a:p>
          <a:p>
            <a:pPr algn="just" eaLnBrk="1" hangingPunct="1">
              <a:lnSpc>
                <a:spcPct val="81000"/>
              </a:lnSpc>
            </a:pPr>
            <a:r>
              <a:rPr lang="en-US" smtClean="0">
                <a:latin typeface="Calibri" pitchFamily="34" charset="0"/>
              </a:rPr>
              <a:t>Withdrawal of permission for use of campaign vehicle, if the failure continues in spite of notice,</a:t>
            </a:r>
          </a:p>
          <a:p>
            <a:pPr algn="just" eaLnBrk="1" hangingPunct="1">
              <a:lnSpc>
                <a:spcPct val="81000"/>
              </a:lnSpc>
            </a:pPr>
            <a:endParaRPr lang="en-US" smtClean="0">
              <a:latin typeface="Calibri" pitchFamily="34" charset="0"/>
            </a:endParaRPr>
          </a:p>
          <a:p>
            <a:pPr algn="just" eaLnBrk="1" hangingPunct="1">
              <a:lnSpc>
                <a:spcPct val="81000"/>
              </a:lnSpc>
            </a:pPr>
            <a:r>
              <a:rPr lang="en-US" smtClean="0"/>
              <a:t>Intimation of such </a:t>
            </a:r>
            <a:r>
              <a:rPr lang="en-US" b="1" smtClean="0"/>
              <a:t>withdrawal of permission to the Flying Squad </a:t>
            </a:r>
            <a:r>
              <a:rPr lang="en-US" smtClean="0"/>
              <a:t>to take the vehicle out of campaign,</a:t>
            </a:r>
          </a:p>
          <a:p>
            <a:pPr algn="just" eaLnBrk="1" hangingPunct="1">
              <a:lnSpc>
                <a:spcPct val="81000"/>
              </a:lnSpc>
            </a:pPr>
            <a:endParaRPr lang="en-US" smtClean="0"/>
          </a:p>
          <a:p>
            <a:pPr algn="just" eaLnBrk="1" hangingPunct="1">
              <a:lnSpc>
                <a:spcPct val="81000"/>
              </a:lnSpc>
            </a:pPr>
            <a:r>
              <a:rPr lang="en-US" smtClean="0">
                <a:latin typeface="Calibri" pitchFamily="34" charset="0"/>
              </a:rPr>
              <a:t>Any member of </a:t>
            </a:r>
            <a:r>
              <a:rPr lang="en-US" u="sng" smtClean="0">
                <a:latin typeface="Calibri" pitchFamily="34" charset="0"/>
              </a:rPr>
              <a:t>Public</a:t>
            </a:r>
            <a:r>
              <a:rPr lang="en-US" smtClean="0">
                <a:latin typeface="Calibri" pitchFamily="34" charset="0"/>
              </a:rPr>
              <a:t> can obtain copy of Shadow Observation Register after inspection, notices and replies by candidates on payment of Re. 1/- per page. </a:t>
            </a:r>
          </a:p>
          <a:p>
            <a:pPr eaLnBrk="1" hangingPunct="1">
              <a:lnSpc>
                <a:spcPct val="81000"/>
              </a:lnSpc>
            </a:pPr>
            <a:endParaRPr lang="en-IN" smtClean="0">
              <a:latin typeface="Comic Sans MS" pitchFamily="66" charset="0"/>
            </a:endParaRPr>
          </a:p>
          <a:p>
            <a:pPr algn="just" eaLnBrk="1" hangingPunct="1">
              <a:lnSpc>
                <a:spcPct val="81000"/>
              </a:lnSpc>
            </a:pPr>
            <a:endParaRPr lang="en-US" sz="3200" smtClean="0"/>
          </a:p>
          <a:p>
            <a:pPr eaLnBrk="1" hangingPunct="1"/>
            <a:endParaRPr lang="en-IN"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28625" y="214313"/>
            <a:ext cx="8229600" cy="142873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fontAlgn="auto" hangingPunct="1">
              <a:spcAft>
                <a:spcPts val="0"/>
              </a:spcAft>
              <a:defRPr/>
            </a:pP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2700" b="1" dirty="0" smtClean="0"/>
              <a:t>REGISTRES MAINTAINED BY CANDIDATES TO BE CHECKED DURING INSPECTIONS</a:t>
            </a:r>
            <a:r>
              <a:rPr lang="en-US" sz="3100" b="1" dirty="0" smtClean="0"/>
              <a:t/>
            </a:r>
            <a:br>
              <a:rPr lang="en-US" sz="3100" b="1" dirty="0" smtClean="0"/>
            </a:br>
            <a:endParaRPr lang="en-US" sz="2200" dirty="0" smtClean="0"/>
          </a:p>
        </p:txBody>
      </p:sp>
      <p:sp>
        <p:nvSpPr>
          <p:cNvPr id="3" name="Content Placeholder 2"/>
          <p:cNvSpPr>
            <a:spLocks noGrp="1"/>
          </p:cNvSpPr>
          <p:nvPr>
            <p:ph sz="quarter" idx="1"/>
          </p:nvPr>
        </p:nvSpPr>
        <p:spPr>
          <a:xfrm>
            <a:off x="285750" y="1643063"/>
            <a:ext cx="8572500" cy="4786312"/>
          </a:xfrm>
        </p:spPr>
        <p:txBody>
          <a:bodyPr>
            <a:normAutofit/>
          </a:bodyPr>
          <a:lstStyle/>
          <a:p>
            <a:pPr marL="182563" indent="-457200" algn="just" eaLnBrk="1" hangingPunct="1">
              <a:spcBef>
                <a:spcPct val="0"/>
              </a:spcBef>
              <a:tabLst>
                <a:tab pos="406400" algn="l"/>
                <a:tab pos="465138" algn="l"/>
                <a:tab pos="508000" algn="l"/>
                <a:tab pos="566738" algn="l"/>
              </a:tabLst>
            </a:pPr>
            <a:r>
              <a:rPr lang="en-US" b="1" smtClean="0">
                <a:latin typeface="Arial Narrow" pitchFamily="34" charset="0"/>
                <a:cs typeface="Aharoni" pitchFamily="2" charset="-79"/>
              </a:rPr>
              <a:t>Register  for maintenance of day to day a/c’s of election 	expenses by contesting candidates  Refer  annexure-14 of the  			instructions :     </a:t>
            </a:r>
          </a:p>
          <a:p>
            <a:pPr marL="182563" indent="-457200" algn="just" eaLnBrk="1" hangingPunct="1">
              <a:spcBef>
                <a:spcPct val="0"/>
              </a:spcBef>
              <a:tabLst>
                <a:tab pos="406400" algn="l"/>
                <a:tab pos="465138" algn="l"/>
                <a:tab pos="508000" algn="l"/>
                <a:tab pos="566738" algn="l"/>
              </a:tabLst>
            </a:pPr>
            <a:endParaRPr lang="en-US" b="1" smtClean="0">
              <a:latin typeface="Arial Narrow" pitchFamily="34" charset="0"/>
              <a:cs typeface="Aharoni" pitchFamily="2" charset="-79"/>
            </a:endParaRPr>
          </a:p>
          <a:p>
            <a:pPr marL="182563" indent="-457200" algn="just" eaLnBrk="1" hangingPunct="1">
              <a:spcBef>
                <a:spcPct val="0"/>
              </a:spcBef>
              <a:tabLst>
                <a:tab pos="406400" algn="l"/>
                <a:tab pos="465138" algn="l"/>
                <a:tab pos="508000" algn="l"/>
                <a:tab pos="566738" algn="l"/>
              </a:tabLst>
            </a:pPr>
            <a:r>
              <a:rPr lang="en-US" b="1" smtClean="0">
                <a:latin typeface="Arial Narrow" pitchFamily="34" charset="0"/>
                <a:cs typeface="Aharoni" pitchFamily="2" charset="-79"/>
              </a:rPr>
              <a:t>DAILY    REGISTER :     PART     -A    (Color:    WHITE PAGES)</a:t>
            </a:r>
            <a:endParaRPr lang="en-US" sz="2800" b="1" smtClean="0">
              <a:latin typeface="Arial Narrow" pitchFamily="34" charset="0"/>
              <a:cs typeface="Aharoni" pitchFamily="2" charset="-79"/>
            </a:endParaRPr>
          </a:p>
          <a:p>
            <a:pPr marL="182563" indent="-457200" algn="just" eaLnBrk="1" hangingPunct="1">
              <a:spcBef>
                <a:spcPct val="0"/>
              </a:spcBef>
              <a:buFont typeface="Wingdings" pitchFamily="2" charset="2"/>
              <a:buNone/>
              <a:tabLst>
                <a:tab pos="406400" algn="l"/>
                <a:tab pos="465138" algn="l"/>
                <a:tab pos="508000" algn="l"/>
                <a:tab pos="566738" algn="l"/>
              </a:tabLst>
            </a:pPr>
            <a:endParaRPr lang="en-US" sz="2800" b="1" smtClean="0">
              <a:latin typeface="Arial Narrow" pitchFamily="34" charset="0"/>
              <a:cs typeface="Aharoni" pitchFamily="2" charset="-79"/>
            </a:endParaRPr>
          </a:p>
          <a:p>
            <a:pPr marL="182563" indent="-457200" algn="just" eaLnBrk="1" hangingPunct="1">
              <a:spcBef>
                <a:spcPct val="0"/>
              </a:spcBef>
              <a:tabLst>
                <a:tab pos="406400" algn="l"/>
                <a:tab pos="465138" algn="l"/>
                <a:tab pos="508000" algn="l"/>
                <a:tab pos="566738" algn="l"/>
              </a:tabLst>
            </a:pPr>
            <a:r>
              <a:rPr lang="en-US" b="1" smtClean="0">
                <a:latin typeface="Arial Narrow" pitchFamily="34" charset="0"/>
              </a:rPr>
              <a:t>CASH REGISTER: </a:t>
            </a:r>
            <a:r>
              <a:rPr lang="en-US" b="1" smtClean="0">
                <a:latin typeface="Arial Narrow" pitchFamily="34" charset="0"/>
                <a:cs typeface="Aharoni" pitchFamily="2" charset="-79"/>
              </a:rPr>
              <a:t>PART -B </a:t>
            </a:r>
            <a:r>
              <a:rPr lang="en-US" b="1" smtClean="0">
                <a:latin typeface="Arial Narrow" pitchFamily="34" charset="0"/>
              </a:rPr>
              <a:t>(Color: PINK PAGES)</a:t>
            </a:r>
            <a:r>
              <a:rPr lang="en-US" b="1" u="sng" smtClean="0">
                <a:latin typeface="Arial Narrow" pitchFamily="34" charset="0"/>
              </a:rPr>
              <a:t/>
            </a:r>
            <a:br>
              <a:rPr lang="en-US" b="1" u="sng" smtClean="0">
                <a:latin typeface="Arial Narrow" pitchFamily="34" charset="0"/>
              </a:rPr>
            </a:br>
            <a:endParaRPr lang="en-US" b="1" smtClean="0">
              <a:latin typeface="Arial Narrow" pitchFamily="34" charset="0"/>
              <a:cs typeface="Aharoni" pitchFamily="2" charset="-79"/>
            </a:endParaRPr>
          </a:p>
          <a:p>
            <a:pPr marL="182563" indent="-457200" algn="just" eaLnBrk="1" hangingPunct="1">
              <a:spcBef>
                <a:spcPct val="0"/>
              </a:spcBef>
              <a:tabLst>
                <a:tab pos="406400" algn="l"/>
                <a:tab pos="465138" algn="l"/>
                <a:tab pos="508000" algn="l"/>
                <a:tab pos="566738" algn="l"/>
              </a:tabLst>
            </a:pPr>
            <a:r>
              <a:rPr lang="en-US" b="1" smtClean="0">
                <a:latin typeface="Arial Narrow" pitchFamily="34" charset="0"/>
              </a:rPr>
              <a:t>BANK  REGISTER: PART -C (Color: YELLOW  PAGES) </a:t>
            </a:r>
            <a:br>
              <a:rPr lang="en-US" b="1" smtClean="0">
                <a:latin typeface="Arial Narrow" pitchFamily="34" charset="0"/>
              </a:rPr>
            </a:br>
            <a:r>
              <a:rPr lang="en-US" b="1" smtClean="0">
                <a:latin typeface="Arial Narrow" pitchFamily="34" charset="0"/>
              </a:rPr>
              <a:t>  </a:t>
            </a:r>
            <a:r>
              <a:rPr lang="en-US" smtClean="0"/>
              <a:t/>
            </a:r>
            <a:br>
              <a:rPr lang="en-US" smtClean="0"/>
            </a:br>
            <a:endParaRPr lang="en-US" b="1" smtClean="0">
              <a:latin typeface="Arial Narrow" pitchFamily="34" charset="0"/>
              <a:cs typeface="Aharoni" pitchFamily="2" charset="-79"/>
            </a:endParaRPr>
          </a:p>
          <a:p>
            <a:pPr marL="182563" indent="-457200" algn="just" eaLnBrk="1" hangingPunct="1">
              <a:spcBef>
                <a:spcPct val="0"/>
              </a:spcBef>
              <a:tabLst>
                <a:tab pos="406400" algn="l"/>
                <a:tab pos="465138" algn="l"/>
                <a:tab pos="508000" algn="l"/>
                <a:tab pos="566738" algn="l"/>
              </a:tabLst>
            </a:pPr>
            <a:endParaRPr lang="en-US" b="1" smtClean="0">
              <a:latin typeface="Arial Narrow" pitchFamily="34" charset="0"/>
              <a:cs typeface="Aharoni" pitchFamily="2" charset="-79"/>
            </a:endParaRPr>
          </a:p>
          <a:p>
            <a:pPr marL="182563" indent="-457200" algn="just" eaLnBrk="1" hangingPunct="1">
              <a:spcBef>
                <a:spcPct val="0"/>
              </a:spcBef>
              <a:tabLst>
                <a:tab pos="406400" algn="l"/>
                <a:tab pos="465138" algn="l"/>
                <a:tab pos="508000" algn="l"/>
                <a:tab pos="566738" algn="l"/>
              </a:tabLst>
            </a:pPr>
            <a:endParaRPr lang="en-US" smtClean="0"/>
          </a:p>
        </p:txBody>
      </p:sp>
      <p:sp>
        <p:nvSpPr>
          <p:cNvPr id="62468"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522049A-2F5F-4C0B-8E54-D02A05A81989}" type="slidenum">
              <a:rPr lang="en-IN" smtClean="0">
                <a:latin typeface="Arial" pitchFamily="34" charset="0"/>
                <a:cs typeface="Arial" pitchFamily="34" charset="0"/>
              </a:rPr>
              <a:pPr/>
              <a:t>44</a:t>
            </a:fld>
            <a:endParaRPr lang="en-IN"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1438"/>
            <a:ext cx="8229600" cy="5492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eaLnBrk="1" hangingPunct="1">
              <a:defRPr/>
            </a:pPr>
            <a:r>
              <a:rPr lang="en-US" sz="2800" b="1" u="sng" dirty="0" smtClean="0">
                <a:latin typeface="Times New Roman" pitchFamily="18" charset="0"/>
              </a:rPr>
              <a:t>District Complaint Monitoring Cell</a:t>
            </a:r>
            <a:endParaRPr lang="en-IN" sz="2800" b="1" u="sng" dirty="0" smtClean="0">
              <a:latin typeface="Times New Roman" pitchFamily="18" charset="0"/>
            </a:endParaRPr>
          </a:p>
        </p:txBody>
      </p:sp>
      <p:sp>
        <p:nvSpPr>
          <p:cNvPr id="63491" name="Content Placeholder 2"/>
          <p:cNvSpPr>
            <a:spLocks noGrp="1"/>
          </p:cNvSpPr>
          <p:nvPr>
            <p:ph idx="1"/>
          </p:nvPr>
        </p:nvSpPr>
        <p:spPr>
          <a:xfrm>
            <a:off x="250825" y="857250"/>
            <a:ext cx="8137525" cy="5786438"/>
          </a:xfrm>
        </p:spPr>
        <p:txBody>
          <a:bodyPr/>
          <a:lstStyle/>
          <a:p>
            <a:pPr algn="just" eaLnBrk="1" hangingPunct="1">
              <a:buFont typeface="Wingdings" pitchFamily="2" charset="2"/>
              <a:buNone/>
            </a:pPr>
            <a:endParaRPr lang="en-US" smtClean="0">
              <a:latin typeface="Arial Narrow" pitchFamily="34" charset="0"/>
            </a:endParaRPr>
          </a:p>
          <a:p>
            <a:pPr algn="just" eaLnBrk="1" hangingPunct="1"/>
            <a:r>
              <a:rPr lang="en-US" smtClean="0">
                <a:latin typeface="Arial Narrow" pitchFamily="34" charset="0"/>
              </a:rPr>
              <a:t>Copies of all </a:t>
            </a:r>
            <a:r>
              <a:rPr lang="en-US" b="1" smtClean="0">
                <a:latin typeface="Arial Narrow" pitchFamily="34" charset="0"/>
              </a:rPr>
              <a:t>complaints received and reports of inquiries conducted shall be put on the notice board </a:t>
            </a:r>
            <a:r>
              <a:rPr lang="en-US" smtClean="0">
                <a:latin typeface="Arial Narrow" pitchFamily="34" charset="0"/>
              </a:rPr>
              <a:t>of the RO for information of the Public. Any member of the Public can obtain copies of these documents on payment of a fee of Re. 1 per page.</a:t>
            </a:r>
          </a:p>
          <a:p>
            <a:pPr algn="just" eaLnBrk="1" hangingPunct="1">
              <a:buFont typeface="Wingdings" pitchFamily="2" charset="2"/>
              <a:buNone/>
            </a:pPr>
            <a:endParaRPr lang="en-US" smtClean="0">
              <a:latin typeface="Arial Narrow" pitchFamily="34" charset="0"/>
            </a:endParaRPr>
          </a:p>
          <a:p>
            <a:pPr algn="just" eaLnBrk="1" hangingPunct="1"/>
            <a:r>
              <a:rPr lang="en-US" smtClean="0">
                <a:latin typeface="Arial Narrow" pitchFamily="34" charset="0"/>
              </a:rPr>
              <a:t>All complaints filed with DISTRICT LEVEL Complaint Monitoring cell to be recorded and  investigated</a:t>
            </a:r>
          </a:p>
        </p:txBody>
      </p:sp>
      <p:sp>
        <p:nvSpPr>
          <p:cNvPr id="63492" name="Slide Number Placeholder 3"/>
          <p:cNvSpPr>
            <a:spLocks noGrp="1"/>
          </p:cNvSpPr>
          <p:nvPr>
            <p:ph type="sldNum" sz="quarter" idx="11"/>
          </p:nvPr>
        </p:nvSpPr>
        <p:spPr bwMode="auto">
          <a:xfrm rot="5400000">
            <a:off x="6989763" y="3736975"/>
            <a:ext cx="3200400" cy="365125"/>
          </a:xfrm>
          <a:noFill/>
          <a:ln>
            <a:miter lim="800000"/>
            <a:headEnd/>
            <a:tailEnd/>
          </a:ln>
        </p:spPr>
        <p:txBody>
          <a:bodyPr wrap="square" lIns="91440" tIns="45720" rIns="91440" bIns="45720" numCol="1" anchorCtr="0" compatLnSpc="1">
            <a:prstTxWarp prst="textNoShape">
              <a:avLst/>
            </a:prstTxWarp>
          </a:bodyPr>
          <a:lstStyle/>
          <a:p>
            <a:pPr algn="l"/>
            <a:fld id="{F8F6D5A1-6C38-4CFE-8F02-290DE5541A22}" type="slidenum">
              <a:rPr lang="en-IN" sz="1000" b="0" smtClean="0">
                <a:solidFill>
                  <a:schemeClr val="tx2"/>
                </a:solidFill>
                <a:latin typeface="Arial" pitchFamily="34" charset="0"/>
                <a:cs typeface="Arial" pitchFamily="34" charset="0"/>
              </a:rPr>
              <a:pPr algn="l"/>
              <a:t>45</a:t>
            </a:fld>
            <a:endParaRPr lang="en-IN" sz="1000" b="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214313" y="0"/>
            <a:ext cx="8472487" cy="57150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2400" cap="none" smtClean="0"/>
              <a:t>ASSISTANT EXPENDITURE OBSERVER</a:t>
            </a:r>
            <a:endParaRPr lang="en-IN" sz="2400" cap="none" smtClean="0"/>
          </a:p>
        </p:txBody>
      </p:sp>
      <p:sp>
        <p:nvSpPr>
          <p:cNvPr id="64515" name="Content Placeholder 2"/>
          <p:cNvSpPr>
            <a:spLocks noGrp="1"/>
          </p:cNvSpPr>
          <p:nvPr>
            <p:ph idx="1"/>
          </p:nvPr>
        </p:nvSpPr>
        <p:spPr>
          <a:xfrm>
            <a:off x="142875" y="785813"/>
            <a:ext cx="8101013" cy="5715000"/>
          </a:xfrm>
        </p:spPr>
        <p:txBody>
          <a:bodyPr/>
          <a:lstStyle/>
          <a:p>
            <a:pPr marL="457200" indent="-457200" algn="just" eaLnBrk="1" hangingPunct="1">
              <a:buFont typeface="Arial" pitchFamily="34" charset="0"/>
              <a:buNone/>
              <a:tabLst>
                <a:tab pos="363538" algn="l"/>
              </a:tabLst>
            </a:pPr>
            <a:r>
              <a:rPr lang="en-US" sz="2800" smtClean="0"/>
              <a:t>	</a:t>
            </a:r>
            <a:r>
              <a:rPr lang="en-US" sz="2800" b="1" smtClean="0"/>
              <a:t> </a:t>
            </a:r>
            <a:r>
              <a:rPr lang="en-US" b="1" smtClean="0"/>
              <a:t>One Asst. Expenditure Observer (AEO) for each Assembly segment:</a:t>
            </a:r>
          </a:p>
          <a:p>
            <a:pPr marL="857250" lvl="1" indent="-457200" algn="just" eaLnBrk="1" hangingPunct="1">
              <a:buFont typeface="Wingdings" pitchFamily="2" charset="2"/>
              <a:buChar char="§"/>
              <a:tabLst>
                <a:tab pos="363538" algn="l"/>
              </a:tabLst>
            </a:pPr>
            <a:r>
              <a:rPr lang="en-US" sz="2400" smtClean="0"/>
              <a:t>AEOs should be </a:t>
            </a:r>
            <a:r>
              <a:rPr lang="en-US" sz="2400" b="1" smtClean="0"/>
              <a:t>of the rank Group ‘B’ Central Govt. Officers</a:t>
            </a:r>
            <a:r>
              <a:rPr lang="en-US" sz="2400" smtClean="0"/>
              <a:t>. In case of shortage of officers Officers of state finance or treasury may be deployed.</a:t>
            </a:r>
          </a:p>
          <a:p>
            <a:pPr marL="857250" lvl="1" indent="-457200" algn="just" eaLnBrk="1" hangingPunct="1">
              <a:buFont typeface="Wingdings" pitchFamily="2" charset="2"/>
              <a:buChar char="§"/>
              <a:tabLst>
                <a:tab pos="363538" algn="l"/>
              </a:tabLst>
            </a:pPr>
            <a:r>
              <a:rPr lang="en-US" sz="2400" smtClean="0"/>
              <a:t>AEOs are appointed from date of announcement of election by DEO.  </a:t>
            </a:r>
          </a:p>
          <a:p>
            <a:pPr marL="857250" lvl="1" indent="-457200" algn="just" eaLnBrk="1" hangingPunct="1">
              <a:buFont typeface="Wingdings" pitchFamily="2" charset="2"/>
              <a:buChar char="§"/>
              <a:tabLst>
                <a:tab pos="363538" algn="l"/>
              </a:tabLst>
            </a:pPr>
            <a:r>
              <a:rPr lang="en-US" sz="2400" smtClean="0"/>
              <a:t>He would assist the Expenditure Observer and the DEO in </a:t>
            </a:r>
            <a:r>
              <a:rPr lang="en-US" sz="2400" b="1" smtClean="0"/>
              <a:t>scrutiny of the account </a:t>
            </a:r>
            <a:r>
              <a:rPr lang="en-US" sz="2400" smtClean="0"/>
              <a:t>election expenses submitted after the declaration of result.</a:t>
            </a:r>
          </a:p>
          <a:p>
            <a:pPr marL="857250" lvl="1" indent="-457200" algn="just" eaLnBrk="1" hangingPunct="1">
              <a:buFont typeface="Wingdings" pitchFamily="2" charset="2"/>
              <a:buChar char="§"/>
              <a:tabLst>
                <a:tab pos="363538" algn="l"/>
              </a:tabLst>
            </a:pPr>
            <a:endParaRPr lang="en-US" sz="2400" smtClean="0"/>
          </a:p>
          <a:p>
            <a:pPr marL="857250" lvl="1" indent="-457200" algn="just" eaLnBrk="1" hangingPunct="1">
              <a:buFont typeface="Wingdings" pitchFamily="2" charset="2"/>
              <a:buChar char="§"/>
              <a:tabLst>
                <a:tab pos="363538" algn="l"/>
              </a:tabLst>
            </a:pPr>
            <a:endParaRPr lang="en-US" smtClean="0"/>
          </a:p>
          <a:p>
            <a:pPr marL="457200" indent="-457200" eaLnBrk="1" hangingPunct="1">
              <a:tabLst>
                <a:tab pos="363538" algn="l"/>
              </a:tabLst>
            </a:pPr>
            <a:endParaRPr lang="en-IN" sz="28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3" y="0"/>
            <a:ext cx="8501062" cy="85090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2800" b="1" dirty="0" smtClean="0">
                <a:solidFill>
                  <a:srgbClr val="000000"/>
                </a:solidFill>
              </a:rPr>
              <a:t>Video surveillance team</a:t>
            </a:r>
          </a:p>
        </p:txBody>
      </p:sp>
      <p:graphicFrame>
        <p:nvGraphicFramePr>
          <p:cNvPr id="4" name="Content Placeholder 3"/>
          <p:cNvGraphicFramePr>
            <a:graphicFrameLocks noGrp="1"/>
          </p:cNvGraphicFramePr>
          <p:nvPr>
            <p:ph idx="4294967295"/>
          </p:nvPr>
        </p:nvGraphicFramePr>
        <p:xfrm>
          <a:off x="214282" y="966788"/>
          <a:ext cx="8501122"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Slide Number Placeholder 5"/>
          <p:cNvSpPr txBox="1">
            <a:spLocks noGrp="1"/>
          </p:cNvSpPr>
          <p:nvPr/>
        </p:nvSpPr>
        <p:spPr bwMode="auto">
          <a:xfrm>
            <a:off x="6842125" y="6492875"/>
            <a:ext cx="2133600" cy="365125"/>
          </a:xfrm>
          <a:prstGeom prst="rect">
            <a:avLst/>
          </a:prstGeom>
          <a:noFill/>
          <a:ln w="9525">
            <a:noFill/>
            <a:miter lim="800000"/>
            <a:headEnd/>
            <a:tailEnd/>
          </a:ln>
        </p:spPr>
        <p:txBody>
          <a:bodyPr anchor="ctr"/>
          <a:lstStyle/>
          <a:p>
            <a:pPr algn="r" defTabSz="457200"/>
            <a:fld id="{43B448DA-2567-497C-99CE-AE3F6E36A81D}" type="slidenum">
              <a:rPr lang="en-US" sz="1200">
                <a:solidFill>
                  <a:srgbClr val="898989"/>
                </a:solidFill>
                <a:latin typeface="Century Schoolbook" pitchFamily="18" charset="0"/>
              </a:rPr>
              <a:pPr algn="r" defTabSz="457200"/>
              <a:t>47</a:t>
            </a:fld>
            <a:endParaRPr lang="en-US" sz="1200">
              <a:solidFill>
                <a:srgbClr val="898989"/>
              </a:solidFill>
              <a:latin typeface="Century Schoolbook" pitchFamily="18" charset="0"/>
            </a:endParaRPr>
          </a:p>
        </p:txBody>
      </p:sp>
      <p:pic>
        <p:nvPicPr>
          <p:cNvPr id="41989" name="Picture 8" descr="pop out glasses.jpg"/>
          <p:cNvPicPr>
            <a:picLocks noChangeAspect="1"/>
          </p:cNvPicPr>
          <p:nvPr/>
        </p:nvPicPr>
        <p:blipFill>
          <a:blip r:embed="rId6"/>
          <a:srcRect/>
          <a:stretch>
            <a:fillRect/>
          </a:stretch>
        </p:blipFill>
        <p:spPr bwMode="auto">
          <a:xfrm>
            <a:off x="214313" y="928688"/>
            <a:ext cx="2063750" cy="2108200"/>
          </a:xfrm>
          <a:prstGeom prst="rect">
            <a:avLst/>
          </a:prstGeom>
          <a:noFill/>
          <a:ln w="9525">
            <a:noFill/>
            <a:miter lim="800000"/>
            <a:headEnd/>
            <a:tailEnd/>
          </a:ln>
        </p:spPr>
      </p:pic>
    </p:spTree>
  </p:cSld>
  <p:clrMapOvr>
    <a:masterClrMapping/>
  </p:clrMapOvr>
  <p:transition spd="slow" advClick="0">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3" y="0"/>
            <a:ext cx="8501062" cy="85090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2800" b="1" dirty="0" smtClean="0">
                <a:solidFill>
                  <a:srgbClr val="000000"/>
                </a:solidFill>
              </a:rPr>
              <a:t>Video viewing team</a:t>
            </a:r>
          </a:p>
        </p:txBody>
      </p:sp>
      <p:graphicFrame>
        <p:nvGraphicFramePr>
          <p:cNvPr id="4" name="Content Placeholder 3"/>
          <p:cNvGraphicFramePr>
            <a:graphicFrameLocks noGrp="1"/>
          </p:cNvGraphicFramePr>
          <p:nvPr>
            <p:ph idx="4294967295"/>
          </p:nvPr>
        </p:nvGraphicFramePr>
        <p:xfrm>
          <a:off x="198407" y="1082675"/>
          <a:ext cx="8501122"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2" name="Slide Number Placeholder 5"/>
          <p:cNvSpPr txBox="1">
            <a:spLocks noGrp="1"/>
          </p:cNvSpPr>
          <p:nvPr/>
        </p:nvSpPr>
        <p:spPr bwMode="auto">
          <a:xfrm>
            <a:off x="6842125" y="6492875"/>
            <a:ext cx="2133600" cy="365125"/>
          </a:xfrm>
          <a:prstGeom prst="rect">
            <a:avLst/>
          </a:prstGeom>
          <a:noFill/>
          <a:ln w="9525">
            <a:noFill/>
            <a:miter lim="800000"/>
            <a:headEnd/>
            <a:tailEnd/>
          </a:ln>
        </p:spPr>
        <p:txBody>
          <a:bodyPr anchor="ctr"/>
          <a:lstStyle/>
          <a:p>
            <a:pPr algn="r" defTabSz="457200"/>
            <a:fld id="{02947C61-14DF-4E7A-B22C-40A77F4F5F27}" type="slidenum">
              <a:rPr lang="en-US" sz="1200">
                <a:solidFill>
                  <a:srgbClr val="898989"/>
                </a:solidFill>
                <a:latin typeface="Century Schoolbook" pitchFamily="18" charset="0"/>
              </a:rPr>
              <a:pPr algn="r" defTabSz="457200"/>
              <a:t>48</a:t>
            </a:fld>
            <a:endParaRPr lang="en-US" sz="1200">
              <a:solidFill>
                <a:srgbClr val="898989"/>
              </a:solidFill>
              <a:latin typeface="Century Schoolbook" pitchFamily="18" charset="0"/>
            </a:endParaRPr>
          </a:p>
        </p:txBody>
      </p:sp>
    </p:spTree>
  </p:cSld>
  <p:clrMapOvr>
    <a:masterClrMapping/>
  </p:clrMapOvr>
  <p:transition spd="slow" advClick="0">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3" y="0"/>
            <a:ext cx="8501062" cy="1071563"/>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2800" b="1" dirty="0" smtClean="0">
                <a:solidFill>
                  <a:srgbClr val="000000"/>
                </a:solidFill>
              </a:rPr>
              <a:t>Accounting team</a:t>
            </a:r>
          </a:p>
        </p:txBody>
      </p:sp>
      <p:graphicFrame>
        <p:nvGraphicFramePr>
          <p:cNvPr id="4" name="Content Placeholder 3"/>
          <p:cNvGraphicFramePr>
            <a:graphicFrameLocks noGrp="1"/>
          </p:cNvGraphicFramePr>
          <p:nvPr>
            <p:ph idx="4294967295"/>
          </p:nvPr>
        </p:nvGraphicFramePr>
        <p:xfrm>
          <a:off x="214282" y="1009650"/>
          <a:ext cx="8572560" cy="574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Slide Number Placeholder 5"/>
          <p:cNvSpPr txBox="1">
            <a:spLocks noGrp="1"/>
          </p:cNvSpPr>
          <p:nvPr/>
        </p:nvSpPr>
        <p:spPr bwMode="auto">
          <a:xfrm>
            <a:off x="6842125" y="6532563"/>
            <a:ext cx="2133600" cy="365125"/>
          </a:xfrm>
          <a:prstGeom prst="rect">
            <a:avLst/>
          </a:prstGeom>
          <a:noFill/>
          <a:ln w="9525">
            <a:noFill/>
            <a:miter lim="800000"/>
            <a:headEnd/>
            <a:tailEnd/>
          </a:ln>
        </p:spPr>
        <p:txBody>
          <a:bodyPr anchor="ctr"/>
          <a:lstStyle/>
          <a:p>
            <a:pPr algn="r" defTabSz="457200"/>
            <a:fld id="{D3496FF2-5F7F-4675-98AF-DB7D60AD9390}" type="slidenum">
              <a:rPr lang="en-US" sz="1200">
                <a:solidFill>
                  <a:srgbClr val="898989"/>
                </a:solidFill>
                <a:latin typeface="Century Schoolbook" pitchFamily="18" charset="0"/>
              </a:rPr>
              <a:pPr algn="r" defTabSz="457200"/>
              <a:t>49</a:t>
            </a:fld>
            <a:endParaRPr lang="en-US" sz="1200">
              <a:solidFill>
                <a:srgbClr val="898989"/>
              </a:solidFill>
              <a:latin typeface="Century Schoolbook" pitchFamily="18" charset="0"/>
            </a:endParaRPr>
          </a:p>
        </p:txBody>
      </p:sp>
    </p:spTree>
  </p:cSld>
  <p:clrMapOvr>
    <a:masterClrMapping/>
  </p:clrMapOvr>
  <p:transition spd="slow" advClick="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274638"/>
            <a:ext cx="8229600" cy="79692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sz="3600" dirty="0" smtClean="0">
                <a:latin typeface="Aharoni" pitchFamily="2" charset="-79"/>
                <a:cs typeface="Aharoni" pitchFamily="2" charset="-79"/>
              </a:rPr>
              <a:t>USE OF MONEY POWER</a:t>
            </a:r>
            <a:endParaRPr lang="en-IN" sz="3600" dirty="0" smtClean="0">
              <a:latin typeface="Aharoni" pitchFamily="2" charset="-79"/>
              <a:cs typeface="Aharoni" pitchFamily="2" charset="-79"/>
            </a:endParaRPr>
          </a:p>
        </p:txBody>
      </p:sp>
      <p:sp>
        <p:nvSpPr>
          <p:cNvPr id="11267" name="Content Placeholder 2"/>
          <p:cNvSpPr>
            <a:spLocks noGrp="1"/>
          </p:cNvSpPr>
          <p:nvPr>
            <p:ph sz="quarter" idx="1"/>
          </p:nvPr>
        </p:nvSpPr>
        <p:spPr>
          <a:xfrm>
            <a:off x="214313" y="1071563"/>
            <a:ext cx="8643937" cy="5572125"/>
          </a:xfrm>
        </p:spPr>
        <p:txBody>
          <a:bodyPr/>
          <a:lstStyle/>
          <a:p>
            <a:pPr marL="341313" indent="-341313" eaLnBrk="1" hangingPunct="1">
              <a:lnSpc>
                <a:spcPct val="90000"/>
              </a:lnSpc>
              <a:spcBef>
                <a:spcPts val="450"/>
              </a:spcBef>
              <a:buClr>
                <a:srgbClr val="00E0A5"/>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smtClean="0"/>
          </a:p>
          <a:p>
            <a:pPr marL="341313" indent="-341313" eaLnBrk="1" hangingPunct="1">
              <a:lnSpc>
                <a:spcPct val="90000"/>
              </a:lnSpc>
              <a:spcBef>
                <a:spcPts val="450"/>
              </a:spcBef>
              <a:buClr>
                <a:srgbClr val="00E0A5"/>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Without Money, Multi-party democracy cannot function</a:t>
            </a:r>
          </a:p>
          <a:p>
            <a:pPr marL="341313" indent="-341313" eaLnBrk="1" hangingPunct="1">
              <a:lnSpc>
                <a:spcPct val="90000"/>
              </a:lnSpc>
              <a:spcBef>
                <a:spcPts val="450"/>
              </a:spcBef>
              <a:buClr>
                <a:srgbClr val="00E0A5"/>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smtClean="0"/>
          </a:p>
          <a:p>
            <a:pPr marL="341313" indent="-341313" eaLnBrk="1" hangingPunct="1">
              <a:lnSpc>
                <a:spcPct val="90000"/>
              </a:lnSpc>
              <a:spcBef>
                <a:spcPts val="450"/>
              </a:spcBef>
              <a:buClr>
                <a:srgbClr val="00E0A5"/>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Risks of Money Power:</a:t>
            </a:r>
          </a:p>
          <a:p>
            <a:pPr marL="341313" indent="-341313" eaLnBrk="1" hangingPunct="1">
              <a:lnSpc>
                <a:spcPct val="90000"/>
              </a:lnSpc>
              <a:spcBef>
                <a:spcPts val="450"/>
              </a:spcBef>
              <a:buSzPct val="8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Uneven Playing field and lack of fair competition</a:t>
            </a:r>
          </a:p>
          <a:p>
            <a:pPr marL="341313" indent="-341313" eaLnBrk="1" hangingPunct="1">
              <a:lnSpc>
                <a:spcPct val="90000"/>
              </a:lnSpc>
              <a:spcBef>
                <a:spcPts val="450"/>
              </a:spcBef>
              <a:buSzPct val="8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Political Exclusion – Certain sectors face disadvantage</a:t>
            </a:r>
          </a:p>
          <a:p>
            <a:pPr marL="341313" indent="-341313" eaLnBrk="1" hangingPunct="1">
              <a:lnSpc>
                <a:spcPct val="90000"/>
              </a:lnSpc>
              <a:spcBef>
                <a:spcPts val="450"/>
              </a:spcBef>
              <a:buSzPct val="8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Co-Opted politicians under campaign debts</a:t>
            </a:r>
          </a:p>
          <a:p>
            <a:pPr marL="341313" indent="-341313" eaLnBrk="1" hangingPunct="1">
              <a:lnSpc>
                <a:spcPct val="90000"/>
              </a:lnSpc>
              <a:spcBef>
                <a:spcPts val="450"/>
              </a:spcBef>
              <a:buSzPct val="8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Tainted Governance and Rule of Law undermined</a:t>
            </a:r>
          </a:p>
          <a:p>
            <a:pPr marL="341313" indent="-341313" algn="just" eaLnBrk="1" hangingPunct="1">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p>
          <a:p>
            <a:pPr marL="341313" indent="-341313"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p>
          <a:p>
            <a:pPr marL="341313" indent="-341313"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p>
        </p:txBody>
      </p:sp>
      <p:sp>
        <p:nvSpPr>
          <p:cNvPr id="11268" name="Slide Number Placeholder 3"/>
          <p:cNvSpPr>
            <a:spLocks noGrp="1"/>
          </p:cNvSpPr>
          <p:nvPr>
            <p:ph type="sldNum" sz="quarter" idx="12"/>
          </p:nvPr>
        </p:nvSpPr>
        <p:spPr bwMode="auto">
          <a:noFill/>
          <a:ln>
            <a:miter lim="800000"/>
            <a:headEnd/>
            <a:tailEnd/>
          </a:ln>
        </p:spPr>
        <p:txBody>
          <a:bodyPr/>
          <a:lstStyle/>
          <a:p>
            <a:fld id="{9BC2FDF4-4AB2-4BC1-8615-72312EE33441}" type="slidenum">
              <a:rPr lang="en-IN" sz="1000" smtClean="0"/>
              <a:pPr/>
              <a:t>5</a:t>
            </a:fld>
            <a:endParaRPr lang="en-IN" sz="1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title"/>
          </p:nvPr>
        </p:nvSpPr>
        <p:spPr>
          <a:xfrm>
            <a:off x="285750" y="0"/>
            <a:ext cx="8372475" cy="1500188"/>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normAutofit fontScale="90000"/>
          </a:bodyPr>
          <a:lstStyle/>
          <a:p>
            <a:pPr eaLnBrk="1" hangingPunct="1"/>
            <a:r>
              <a:rPr lang="en-US" sz="1400" b="1" cap="none" smtClean="0"/>
              <a:t/>
            </a:r>
            <a:br>
              <a:rPr lang="en-US" sz="1400" b="1" cap="none" smtClean="0"/>
            </a:br>
            <a:r>
              <a:rPr lang="en-US" sz="1400" b="1" cap="none" smtClean="0"/>
              <a:t/>
            </a:r>
            <a:br>
              <a:rPr lang="en-US" sz="1400" b="1" cap="none" smtClean="0"/>
            </a:br>
            <a:r>
              <a:rPr lang="en-US" sz="2500" b="1" cap="none" smtClean="0"/>
              <a:t>SHADOW OBSERVATION REGISTER (SOR) &amp; FOLDER OF EVIDENCE(FE) </a:t>
            </a:r>
            <a:r>
              <a:rPr lang="en-US" sz="2400" cap="none" smtClean="0"/>
              <a:t/>
            </a:r>
            <a:br>
              <a:rPr lang="en-US" sz="2400" cap="none" smtClean="0"/>
            </a:br>
            <a:endParaRPr lang="en-US" sz="2400" cap="none" smtClean="0"/>
          </a:p>
        </p:txBody>
      </p:sp>
      <p:sp>
        <p:nvSpPr>
          <p:cNvPr id="48131" name="Content Placeholder 10"/>
          <p:cNvSpPr>
            <a:spLocks noGrp="1"/>
          </p:cNvSpPr>
          <p:nvPr>
            <p:ph sz="quarter" idx="1"/>
          </p:nvPr>
        </p:nvSpPr>
        <p:spPr>
          <a:xfrm>
            <a:off x="214313" y="1285875"/>
            <a:ext cx="8429625" cy="5572125"/>
          </a:xfrm>
        </p:spPr>
        <p:txBody>
          <a:bodyPr/>
          <a:lstStyle/>
          <a:p>
            <a:pPr marL="0" eaLnBrk="1" hangingPunct="1">
              <a:lnSpc>
                <a:spcPct val="90000"/>
              </a:lnSpc>
              <a:spcBef>
                <a:spcPct val="0"/>
              </a:spcBef>
              <a:buFont typeface="Arial" pitchFamily="34" charset="0"/>
              <a:buNone/>
            </a:pPr>
            <a:endParaRPr lang="en-US" sz="1200" b="1" smtClean="0"/>
          </a:p>
          <a:p>
            <a:pPr marL="0" eaLnBrk="1" hangingPunct="1">
              <a:lnSpc>
                <a:spcPct val="90000"/>
              </a:lnSpc>
              <a:spcBef>
                <a:spcPct val="0"/>
              </a:spcBef>
              <a:buFont typeface="Arial" pitchFamily="34" charset="0"/>
              <a:buNone/>
            </a:pPr>
            <a:endParaRPr lang="en-US" sz="1200" b="1" smtClean="0"/>
          </a:p>
          <a:p>
            <a:pPr marL="0" algn="just" eaLnBrk="1" hangingPunct="1">
              <a:lnSpc>
                <a:spcPct val="90000"/>
              </a:lnSpc>
              <a:spcBef>
                <a:spcPct val="0"/>
              </a:spcBef>
            </a:pPr>
            <a:r>
              <a:rPr lang="en-US" smtClean="0"/>
              <a:t>SOR is for each Contesting Candidate in a constituency (ANNEXURE-11 of the Instructions). To record all expenses incurred on major events(public meetings/rallies etc.,) towards election campaign,</a:t>
            </a:r>
          </a:p>
          <a:p>
            <a:pPr marL="0" algn="just" eaLnBrk="1" hangingPunct="1">
              <a:lnSpc>
                <a:spcPct val="90000"/>
              </a:lnSpc>
              <a:spcBef>
                <a:spcPct val="0"/>
              </a:spcBef>
              <a:buFont typeface="Wingdings" pitchFamily="2" charset="2"/>
              <a:buNone/>
            </a:pPr>
            <a:endParaRPr lang="en-US" smtClean="0"/>
          </a:p>
          <a:p>
            <a:pPr marL="0" algn="just" eaLnBrk="1" hangingPunct="1">
              <a:lnSpc>
                <a:spcPct val="90000"/>
              </a:lnSpc>
              <a:spcBef>
                <a:spcPct val="0"/>
              </a:spcBef>
            </a:pPr>
            <a:r>
              <a:rPr lang="en-US" smtClean="0"/>
              <a:t>All expenditure recorded to be supported by CD/Video evidences (proper referencing) held in FE and to be cross- checked during Inspections </a:t>
            </a:r>
          </a:p>
          <a:p>
            <a:pPr marL="0" algn="just" eaLnBrk="1" hangingPunct="1">
              <a:lnSpc>
                <a:spcPct val="90000"/>
              </a:lnSpc>
              <a:spcBef>
                <a:spcPct val="0"/>
              </a:spcBef>
            </a:pPr>
            <a:endParaRPr lang="en-US" smtClean="0"/>
          </a:p>
          <a:p>
            <a:pPr marL="0" algn="just" eaLnBrk="1" hangingPunct="1">
              <a:lnSpc>
                <a:spcPct val="90000"/>
              </a:lnSpc>
              <a:spcBef>
                <a:spcPct val="0"/>
              </a:spcBef>
            </a:pPr>
            <a:r>
              <a:rPr lang="en-US" smtClean="0"/>
              <a:t>Signatures of candidate/ authorized agent to be taken</a:t>
            </a:r>
          </a:p>
          <a:p>
            <a:pPr marL="0" algn="just" eaLnBrk="1" hangingPunct="1">
              <a:lnSpc>
                <a:spcPct val="90000"/>
              </a:lnSpc>
              <a:spcBef>
                <a:spcPct val="0"/>
              </a:spcBef>
              <a:buFont typeface="Wingdings" pitchFamily="2" charset="2"/>
              <a:buNone/>
            </a:pPr>
            <a:endParaRPr lang="en-US" smtClean="0"/>
          </a:p>
          <a:p>
            <a:pPr marL="0" algn="just" eaLnBrk="1" hangingPunct="1">
              <a:lnSpc>
                <a:spcPct val="90000"/>
              </a:lnSpc>
              <a:spcBef>
                <a:spcPct val="0"/>
              </a:spcBef>
            </a:pPr>
            <a:r>
              <a:rPr lang="en-US" smtClean="0"/>
              <a:t>The SOR &amp; FE to be handed to the Dy.DEO by the EO for safe custody before leaving the constituency, under receipt. </a:t>
            </a:r>
          </a:p>
          <a:p>
            <a:pPr marL="0" eaLnBrk="1" hangingPunct="1">
              <a:lnSpc>
                <a:spcPct val="90000"/>
              </a:lnSpc>
              <a:spcBef>
                <a:spcPct val="0"/>
              </a:spcBef>
              <a:buFont typeface="Arial" pitchFamily="34" charset="0"/>
              <a:buNone/>
            </a:pPr>
            <a:endParaRPr lang="en-US" smtClean="0"/>
          </a:p>
          <a:p>
            <a:pPr marL="0" eaLnBrk="1" hangingPunct="1">
              <a:lnSpc>
                <a:spcPct val="90000"/>
              </a:lnSpc>
              <a:spcBef>
                <a:spcPct val="0"/>
              </a:spcBef>
              <a:buFont typeface="Arial" pitchFamily="34" charset="0"/>
              <a:buNone/>
            </a:pPr>
            <a:endParaRPr lang="en-US" smtClean="0"/>
          </a:p>
          <a:p>
            <a:pPr marL="0" eaLnBrk="1" hangingPunct="1">
              <a:lnSpc>
                <a:spcPct val="90000"/>
              </a:lnSpc>
              <a:spcBef>
                <a:spcPct val="0"/>
              </a:spcBef>
              <a:buFont typeface="Arial" pitchFamily="34" charset="0"/>
              <a:buNone/>
            </a:pPr>
            <a:endParaRPr lang="en-US" sz="1200" smtClean="0"/>
          </a:p>
          <a:p>
            <a:pPr marL="0" eaLnBrk="1" hangingPunct="1">
              <a:lnSpc>
                <a:spcPct val="90000"/>
              </a:lnSpc>
              <a:spcBef>
                <a:spcPct val="0"/>
              </a:spcBef>
              <a:buFont typeface="Arial" pitchFamily="34" charset="0"/>
              <a:buNone/>
            </a:pPr>
            <a:endParaRPr lang="en-US" sz="1200" smtClean="0"/>
          </a:p>
          <a:p>
            <a:pPr marL="0" eaLnBrk="1" hangingPunct="1">
              <a:lnSpc>
                <a:spcPct val="90000"/>
              </a:lnSpc>
              <a:spcBef>
                <a:spcPct val="0"/>
              </a:spcBef>
              <a:buFont typeface="Arial" pitchFamily="34" charset="0"/>
              <a:buNone/>
            </a:pPr>
            <a:endParaRPr lang="en-US" sz="1200" smtClean="0"/>
          </a:p>
          <a:p>
            <a:pPr marL="0" eaLnBrk="1" hangingPunct="1">
              <a:lnSpc>
                <a:spcPct val="90000"/>
              </a:lnSpc>
              <a:spcBef>
                <a:spcPct val="0"/>
              </a:spcBef>
              <a:buFont typeface="Arial" pitchFamily="34" charset="0"/>
              <a:buNone/>
            </a:pPr>
            <a:endParaRPr lang="en-US" sz="1200" smtClean="0"/>
          </a:p>
          <a:p>
            <a:pPr marL="0" eaLnBrk="1" hangingPunct="1">
              <a:lnSpc>
                <a:spcPct val="90000"/>
              </a:lnSpc>
              <a:spcBef>
                <a:spcPct val="0"/>
              </a:spcBef>
              <a:buFont typeface="Arial" pitchFamily="34" charset="0"/>
              <a:buNone/>
            </a:pPr>
            <a:endParaRPr lang="en-US" sz="1200" smtClean="0"/>
          </a:p>
          <a:p>
            <a:pPr marL="0" eaLnBrk="1" hangingPunct="1">
              <a:lnSpc>
                <a:spcPct val="90000"/>
              </a:lnSpc>
              <a:spcBef>
                <a:spcPct val="0"/>
              </a:spcBef>
              <a:buFont typeface="Arial" pitchFamily="34" charset="0"/>
              <a:buNone/>
            </a:pPr>
            <a:endParaRPr lang="en-US" sz="1200" smtClean="0"/>
          </a:p>
          <a:p>
            <a:pPr marL="0" eaLnBrk="1" hangingPunct="1">
              <a:lnSpc>
                <a:spcPct val="90000"/>
              </a:lnSpc>
              <a:spcBef>
                <a:spcPct val="0"/>
              </a:spcBef>
              <a:buFont typeface="Arial" pitchFamily="34" charset="0"/>
              <a:buNone/>
            </a:pPr>
            <a:endParaRPr lang="en-US" sz="1200" smtClean="0"/>
          </a:p>
          <a:p>
            <a:pPr marL="0" eaLnBrk="1" hangingPunct="1">
              <a:lnSpc>
                <a:spcPct val="90000"/>
              </a:lnSpc>
              <a:buFont typeface="Arial" pitchFamily="34" charset="0"/>
              <a:buNone/>
            </a:pPr>
            <a:endParaRPr lang="en-US" sz="1200" b="1" smtClean="0"/>
          </a:p>
          <a:p>
            <a:pPr marL="0" eaLnBrk="1" hangingPunct="1">
              <a:lnSpc>
                <a:spcPct val="90000"/>
              </a:lnSpc>
              <a:buFont typeface="Arial" pitchFamily="34" charset="0"/>
              <a:buNone/>
            </a:pPr>
            <a:endParaRPr lang="en-US" sz="1200" b="1" smtClean="0"/>
          </a:p>
          <a:p>
            <a:pPr marL="0" eaLnBrk="1" hangingPunct="1">
              <a:lnSpc>
                <a:spcPct val="90000"/>
              </a:lnSpc>
              <a:buFont typeface="Arial" pitchFamily="34" charset="0"/>
              <a:buNone/>
            </a:pPr>
            <a:endParaRPr lang="en-US" sz="1200" b="1" smtClean="0"/>
          </a:p>
          <a:p>
            <a:pPr marL="0" eaLnBrk="1" hangingPunct="1">
              <a:lnSpc>
                <a:spcPct val="90000"/>
              </a:lnSpc>
              <a:buFont typeface="Arial" pitchFamily="34" charset="0"/>
              <a:buNone/>
            </a:pPr>
            <a:endParaRPr lang="en-US" sz="1200" b="1" smtClean="0"/>
          </a:p>
          <a:p>
            <a:pPr marL="0" eaLnBrk="1" hangingPunct="1">
              <a:lnSpc>
                <a:spcPct val="90000"/>
              </a:lnSpc>
              <a:buFont typeface="Arial" pitchFamily="34" charset="0"/>
              <a:buNone/>
            </a:pPr>
            <a:endParaRPr lang="en-US" sz="1200" smtClean="0"/>
          </a:p>
          <a:p>
            <a:pPr marL="0" eaLnBrk="1" hangingPunct="1">
              <a:lnSpc>
                <a:spcPct val="90000"/>
              </a:lnSpc>
              <a:buFont typeface="Arial" pitchFamily="34" charset="0"/>
              <a:buNone/>
            </a:pPr>
            <a:endParaRPr lang="en-US" sz="2000" smtClean="0"/>
          </a:p>
          <a:p>
            <a:pPr marL="0" eaLnBrk="1" hangingPunct="1">
              <a:lnSpc>
                <a:spcPct val="90000"/>
              </a:lnSpc>
            </a:pPr>
            <a:endParaRPr lang="en-US" sz="2000" smtClean="0"/>
          </a:p>
        </p:txBody>
      </p:sp>
      <p:sp>
        <p:nvSpPr>
          <p:cNvPr id="48132" name="Slide Number Placeholder 1"/>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DA27570-B977-4218-A0C4-11802FF7F0F4}" type="slidenum">
              <a:rPr lang="en-IN" smtClean="0">
                <a:latin typeface="Arial" pitchFamily="34" charset="0"/>
                <a:cs typeface="Arial" pitchFamily="34" charset="0"/>
              </a:rPr>
              <a:pPr/>
              <a:t>50</a:t>
            </a:fld>
            <a:endParaRPr lang="en-IN"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njas.gif"/>
          <p:cNvPicPr>
            <a:picLocks noChangeAspect="1"/>
          </p:cNvPicPr>
          <p:nvPr/>
        </p:nvPicPr>
        <p:blipFill>
          <a:blip r:embed="rId2"/>
          <a:srcRect/>
          <a:stretch>
            <a:fillRect/>
          </a:stretch>
        </p:blipFill>
        <p:spPr bwMode="auto">
          <a:xfrm>
            <a:off x="0" y="871538"/>
            <a:ext cx="3194050" cy="5819775"/>
          </a:xfrm>
          <a:prstGeom prst="rect">
            <a:avLst/>
          </a:prstGeom>
          <a:noFill/>
          <a:ln w="9525">
            <a:noFill/>
            <a:miter lim="800000"/>
            <a:headEnd/>
            <a:tailEnd/>
          </a:ln>
        </p:spPr>
      </p:pic>
      <p:sp>
        <p:nvSpPr>
          <p:cNvPr id="2" name="Title 1"/>
          <p:cNvSpPr>
            <a:spLocks noGrp="1"/>
          </p:cNvSpPr>
          <p:nvPr>
            <p:ph type="title" idx="4294967295"/>
          </p:nvPr>
        </p:nvSpPr>
        <p:spPr>
          <a:xfrm>
            <a:off x="-23813" y="-39688"/>
            <a:ext cx="9167813" cy="911226"/>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numCol="1" anchorCtr="0" compatLnSpc="1">
            <a:prstTxWarp prst="textNoShape">
              <a:avLst/>
            </a:prstTxWarp>
            <a:noAutofit/>
          </a:bodyPr>
          <a:lstStyle/>
          <a:p>
            <a:pPr algn="ctr" eaLnBrk="1" hangingPunct="1">
              <a:defRPr/>
            </a:pPr>
            <a:r>
              <a:rPr lang="en-US" sz="2800" b="1" cap="none" smtClean="0">
                <a:solidFill>
                  <a:schemeClr val="tx1"/>
                </a:solidFill>
              </a:rPr>
              <a:t>PREVENTIVE MEASURES : FLYING SQUADS</a:t>
            </a:r>
          </a:p>
        </p:txBody>
      </p:sp>
      <p:sp>
        <p:nvSpPr>
          <p:cNvPr id="6" name="Slide Number Placeholder 5"/>
          <p:cNvSpPr txBox="1">
            <a:spLocks noGrp="1"/>
          </p:cNvSpPr>
          <p:nvPr/>
        </p:nvSpPr>
        <p:spPr>
          <a:xfrm>
            <a:off x="6553200" y="6543675"/>
            <a:ext cx="2133600" cy="365125"/>
          </a:xfrm>
          <a:prstGeom prst="rect">
            <a:avLst/>
          </a:prstGeom>
          <a:noFill/>
        </p:spPr>
        <p:txBody>
          <a:bodyPr anchor="ctr"/>
          <a:lstStyle/>
          <a:p>
            <a:pPr algn="r" defTabSz="457200" fontAlgn="auto">
              <a:spcBef>
                <a:spcPts val="0"/>
              </a:spcBef>
              <a:spcAft>
                <a:spcPts val="0"/>
              </a:spcAft>
              <a:defRPr/>
            </a:pPr>
            <a:fld id="{33E399E4-DE2F-495F-A4FB-BC5A4F5D0002}" type="slidenum">
              <a:rPr lang="en-US" sz="1200">
                <a:solidFill>
                  <a:schemeClr val="tx1">
                    <a:tint val="75000"/>
                  </a:schemeClr>
                </a:solidFill>
                <a:latin typeface="+mn-lt"/>
                <a:cs typeface="+mn-cs"/>
              </a:rPr>
              <a:pPr algn="r" defTabSz="457200" fontAlgn="auto">
                <a:spcBef>
                  <a:spcPts val="0"/>
                </a:spcBef>
                <a:spcAft>
                  <a:spcPts val="0"/>
                </a:spcAft>
                <a:defRPr/>
              </a:pPr>
              <a:t>51</a:t>
            </a:fld>
            <a:endParaRPr lang="en-US" sz="1200" dirty="0">
              <a:solidFill>
                <a:schemeClr val="tx1">
                  <a:tint val="75000"/>
                </a:schemeClr>
              </a:solidFill>
              <a:latin typeface="+mn-lt"/>
              <a:cs typeface="+mn-cs"/>
            </a:endParaRPr>
          </a:p>
        </p:txBody>
      </p:sp>
      <p:graphicFrame>
        <p:nvGraphicFramePr>
          <p:cNvPr id="5" name="Diagram 4"/>
          <p:cNvGraphicFramePr/>
          <p:nvPr/>
        </p:nvGraphicFramePr>
        <p:xfrm>
          <a:off x="2500299" y="871328"/>
          <a:ext cx="6429420" cy="598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njas.gif"/>
          <p:cNvPicPr>
            <a:picLocks noChangeAspect="1"/>
          </p:cNvPicPr>
          <p:nvPr/>
        </p:nvPicPr>
        <p:blipFill>
          <a:blip r:embed="rId2"/>
          <a:srcRect/>
          <a:stretch>
            <a:fillRect/>
          </a:stretch>
        </p:blipFill>
        <p:spPr bwMode="auto">
          <a:xfrm>
            <a:off x="214313" y="2787650"/>
            <a:ext cx="2528887" cy="3856038"/>
          </a:xfrm>
          <a:prstGeom prst="rect">
            <a:avLst/>
          </a:prstGeom>
          <a:noFill/>
          <a:ln w="9525">
            <a:noFill/>
            <a:miter lim="800000"/>
            <a:headEnd/>
            <a:tailEnd/>
          </a:ln>
        </p:spPr>
      </p:pic>
      <p:sp>
        <p:nvSpPr>
          <p:cNvPr id="2" name="Title 1"/>
          <p:cNvSpPr>
            <a:spLocks noGrp="1"/>
          </p:cNvSpPr>
          <p:nvPr>
            <p:ph type="title" idx="4294967295"/>
          </p:nvPr>
        </p:nvSpPr>
        <p:spPr>
          <a:xfrm>
            <a:off x="142875" y="-39688"/>
            <a:ext cx="8572500" cy="911226"/>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4000" b="1" dirty="0" smtClean="0">
                <a:solidFill>
                  <a:schemeClr val="tx1"/>
                </a:solidFill>
              </a:rPr>
              <a:t>Flying squads</a:t>
            </a:r>
          </a:p>
        </p:txBody>
      </p:sp>
      <p:sp>
        <p:nvSpPr>
          <p:cNvPr id="6" name="Slide Number Placeholder 5"/>
          <p:cNvSpPr txBox="1">
            <a:spLocks noGrp="1"/>
          </p:cNvSpPr>
          <p:nvPr/>
        </p:nvSpPr>
        <p:spPr>
          <a:xfrm>
            <a:off x="6553200" y="6543675"/>
            <a:ext cx="2133600" cy="365125"/>
          </a:xfrm>
          <a:prstGeom prst="rect">
            <a:avLst/>
          </a:prstGeom>
          <a:noFill/>
        </p:spPr>
        <p:txBody>
          <a:bodyPr anchor="ctr"/>
          <a:lstStyle/>
          <a:p>
            <a:pPr algn="r" defTabSz="457200" fontAlgn="auto">
              <a:spcBef>
                <a:spcPts val="0"/>
              </a:spcBef>
              <a:spcAft>
                <a:spcPts val="0"/>
              </a:spcAft>
              <a:defRPr/>
            </a:pPr>
            <a:fld id="{904C2705-6BFE-4E85-8B13-0DA4A1D461B3}" type="slidenum">
              <a:rPr lang="en-US" sz="1200">
                <a:solidFill>
                  <a:schemeClr val="tx1">
                    <a:tint val="75000"/>
                  </a:schemeClr>
                </a:solidFill>
                <a:latin typeface="+mn-lt"/>
                <a:cs typeface="+mn-cs"/>
              </a:rPr>
              <a:pPr algn="r" defTabSz="457200" fontAlgn="auto">
                <a:spcBef>
                  <a:spcPts val="0"/>
                </a:spcBef>
                <a:spcAft>
                  <a:spcPts val="0"/>
                </a:spcAft>
                <a:defRPr/>
              </a:pPr>
              <a:t>52</a:t>
            </a:fld>
            <a:endParaRPr lang="en-US" sz="1200" dirty="0">
              <a:solidFill>
                <a:schemeClr val="tx1">
                  <a:tint val="75000"/>
                </a:schemeClr>
              </a:solidFill>
              <a:latin typeface="+mn-lt"/>
              <a:cs typeface="+mn-cs"/>
            </a:endParaRPr>
          </a:p>
        </p:txBody>
      </p:sp>
      <p:graphicFrame>
        <p:nvGraphicFramePr>
          <p:cNvPr id="5" name="Diagram 4"/>
          <p:cNvGraphicFramePr/>
          <p:nvPr/>
        </p:nvGraphicFramePr>
        <p:xfrm>
          <a:off x="2754493" y="871328"/>
          <a:ext cx="6356202" cy="5971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gradFill>
            <a:gsLst>
              <a:gs pos="0">
                <a:schemeClr val="bg1"/>
              </a:gs>
              <a:gs pos="50000">
                <a:schemeClr val="accent1">
                  <a:tint val="44500"/>
                  <a:satMod val="160000"/>
                </a:schemeClr>
              </a:gs>
              <a:gs pos="100000">
                <a:schemeClr val="accent1">
                  <a:tint val="23500"/>
                  <a:satMod val="160000"/>
                </a:schemeClr>
              </a:gs>
            </a:gsLst>
            <a:lin ang="5400000" scaled="0"/>
          </a:gradFill>
        </p:spPr>
        <p:txBody>
          <a:bodyPr vert="horz" anchor="b">
            <a:noAutofit/>
          </a:bodyPr>
          <a:lstStyle/>
          <a:p>
            <a:pPr algn="ctr" eaLnBrk="1" fontAlgn="auto" hangingPunct="1">
              <a:spcAft>
                <a:spcPts val="0"/>
              </a:spcAft>
              <a:defRPr/>
            </a:pPr>
            <a:r>
              <a:rPr lang="en-US" sz="4000" b="1" dirty="0" smtClean="0">
                <a:solidFill>
                  <a:schemeClr val="tx1"/>
                </a:solidFill>
              </a:rPr>
              <a:t>FLYING SQUADS (FS)</a:t>
            </a:r>
          </a:p>
        </p:txBody>
      </p:sp>
      <p:sp>
        <p:nvSpPr>
          <p:cNvPr id="49155" name="Content Placeholder 2"/>
          <p:cNvSpPr>
            <a:spLocks noGrp="1"/>
          </p:cNvSpPr>
          <p:nvPr>
            <p:ph sz="quarter" idx="1"/>
          </p:nvPr>
        </p:nvSpPr>
        <p:spPr>
          <a:xfrm>
            <a:off x="457200" y="1428750"/>
            <a:ext cx="8229600" cy="4929188"/>
          </a:xfrm>
        </p:spPr>
        <p:txBody>
          <a:bodyPr/>
          <a:lstStyle/>
          <a:p>
            <a:pPr algn="just" eaLnBrk="1" hangingPunct="1"/>
            <a:r>
              <a:rPr lang="en-US" b="1" smtClean="0"/>
              <a:t>Three or more FS </a:t>
            </a:r>
            <a:r>
              <a:rPr lang="en-US" smtClean="0"/>
              <a:t>to function from </a:t>
            </a:r>
            <a:r>
              <a:rPr lang="en-US" b="1" smtClean="0"/>
              <a:t>date of announcement till completion of Poll.</a:t>
            </a:r>
          </a:p>
          <a:p>
            <a:pPr algn="just" eaLnBrk="1" hangingPunct="1"/>
            <a:r>
              <a:rPr lang="en-US" b="1" smtClean="0"/>
              <a:t>In expenditure sensitive constituencies, more  teams can be formed.</a:t>
            </a:r>
          </a:p>
          <a:p>
            <a:pPr algn="just" eaLnBrk="1" hangingPunct="1"/>
            <a:r>
              <a:rPr lang="en-US" b="1" smtClean="0"/>
              <a:t>The FS and SST not be given any other work from announcement to completion of poll.</a:t>
            </a:r>
            <a:endParaRPr lang="en-US" smtClean="0"/>
          </a:p>
          <a:p>
            <a:pPr algn="just" eaLnBrk="1" hangingPunct="1"/>
            <a:r>
              <a:rPr lang="en-US" b="1" smtClean="0"/>
              <a:t>To have one Magistrate, 3 or 4 police officials and one videographer in each FS and SST with proven integrity. </a:t>
            </a:r>
          </a:p>
          <a:p>
            <a:pPr algn="just" eaLnBrk="1" hangingPunct="1"/>
            <a:r>
              <a:rPr lang="en-US" b="1" smtClean="0"/>
              <a:t>Telephone numbers </a:t>
            </a:r>
            <a:r>
              <a:rPr lang="en-US" smtClean="0"/>
              <a:t>to be provided to the Complaint Monitoring Control room &amp; Call Centre, </a:t>
            </a:r>
          </a:p>
          <a:p>
            <a:pPr algn="just" eaLnBrk="1" hangingPunct="1"/>
            <a:endParaRPr lang="en-US" smtClean="0"/>
          </a:p>
          <a:p>
            <a:pPr algn="just" eaLnBrk="1" hangingPunct="1"/>
            <a:endParaRPr lang="en-US" sz="2800" smtClean="0"/>
          </a:p>
          <a:p>
            <a:pPr algn="just" eaLnBrk="1" hangingPunct="1"/>
            <a:endParaRPr lang="en-US" sz="2800" smtClean="0"/>
          </a:p>
          <a:p>
            <a:pPr algn="just" eaLnBrk="1" hangingPunct="1"/>
            <a:endParaRPr lang="en-US" sz="2800" smtClean="0"/>
          </a:p>
          <a:p>
            <a:pPr eaLnBrk="1" hangingPunct="1"/>
            <a:endParaRPr lang="en-US" smtClean="0"/>
          </a:p>
        </p:txBody>
      </p:sp>
      <p:sp>
        <p:nvSpPr>
          <p:cNvPr id="49156" name="Slide Number Placeholder 3"/>
          <p:cNvSpPr>
            <a:spLocks noGrp="1"/>
          </p:cNvSpPr>
          <p:nvPr>
            <p:ph type="sldNum" sz="quarter" idx="12"/>
          </p:nvPr>
        </p:nvSpPr>
        <p:spPr bwMode="auto">
          <a:noFill/>
          <a:ln>
            <a:miter lim="800000"/>
            <a:headEnd/>
            <a:tailEnd/>
          </a:ln>
        </p:spPr>
        <p:txBody>
          <a:bodyPr/>
          <a:lstStyle/>
          <a:p>
            <a:r>
              <a:rPr lang="en-IN" smtClean="0"/>
              <a:t>,</a:t>
            </a:r>
            <a:fld id="{0009B7D5-D77C-40FA-B747-A8F0BA54BA4D}" type="slidenum">
              <a:rPr lang="en-IN" smtClean="0"/>
              <a:pPr/>
              <a:t>53</a:t>
            </a:fld>
            <a:endParaRPr lang="en-IN"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sz="quarter" idx="1"/>
          </p:nvPr>
        </p:nvSpPr>
        <p:spPr>
          <a:xfrm>
            <a:off x="457200" y="357188"/>
            <a:ext cx="8229600" cy="6500812"/>
          </a:xfrm>
        </p:spPr>
        <p:txBody>
          <a:bodyPr/>
          <a:lstStyle/>
          <a:p>
            <a:pPr algn="just" eaLnBrk="1" hangingPunct="1"/>
            <a:r>
              <a:rPr lang="en-US" b="1" smtClean="0"/>
              <a:t>FS to be provided dedicated vehicle, mobile phone/s, a video camera </a:t>
            </a:r>
            <a:r>
              <a:rPr lang="en-US" smtClean="0"/>
              <a:t>and necessary Panchnama documents required for seizure of cash / goods. </a:t>
            </a:r>
          </a:p>
          <a:p>
            <a:pPr algn="just" eaLnBrk="1" hangingPunct="1"/>
            <a:r>
              <a:rPr lang="en-US" smtClean="0"/>
              <a:t>On receiving complaint of Distribution of cash, liquor etc. </a:t>
            </a:r>
            <a:r>
              <a:rPr lang="en-US" b="1" smtClean="0"/>
              <a:t>FS shall immediately reach and seize items if suspected to be for bribing of electors and record statements of witnesses / persons. The entire proceedings to be video recorded. </a:t>
            </a:r>
          </a:p>
          <a:p>
            <a:pPr algn="just" eaLnBrk="1" hangingPunct="1"/>
            <a:r>
              <a:rPr lang="en-US" b="1" smtClean="0"/>
              <a:t>If FS can not reach the spot immediately due to distance, it will ask the nearest SST or the local police to reach</a:t>
            </a:r>
          </a:p>
          <a:p>
            <a:pPr algn="just" eaLnBrk="1" hangingPunct="1"/>
            <a:r>
              <a:rPr lang="en-US" b="1" smtClean="0"/>
              <a:t>The copy of complaint/ FIR shall be sent to the AEO </a:t>
            </a:r>
            <a:r>
              <a:rPr lang="en-US" smtClean="0"/>
              <a:t>who will mention it in the Shadow Observation Register. </a:t>
            </a:r>
          </a:p>
          <a:p>
            <a:pPr algn="just" eaLnBrk="1" hangingPunct="1"/>
            <a:r>
              <a:rPr lang="en-US" b="1" smtClean="0"/>
              <a:t>In ESC/ ESP- CPF, State Armed Police may be mixed in FS and SST</a:t>
            </a:r>
          </a:p>
          <a:p>
            <a:pPr eaLnBrk="1" hangingPunct="1">
              <a:buFont typeface="Wingdings" pitchFamily="2" charset="2"/>
              <a:buNone/>
            </a:pPr>
            <a:endParaRPr lang="en-US" smtClean="0"/>
          </a:p>
        </p:txBody>
      </p:sp>
      <p:sp>
        <p:nvSpPr>
          <p:cNvPr id="50179" name="Slide Number Placeholder 3"/>
          <p:cNvSpPr>
            <a:spLocks noGrp="1"/>
          </p:cNvSpPr>
          <p:nvPr>
            <p:ph type="sldNum" sz="quarter" idx="12"/>
          </p:nvPr>
        </p:nvSpPr>
        <p:spPr bwMode="auto">
          <a:noFill/>
          <a:ln>
            <a:miter lim="800000"/>
            <a:headEnd/>
            <a:tailEnd/>
          </a:ln>
        </p:spPr>
        <p:txBody>
          <a:bodyPr/>
          <a:lstStyle/>
          <a:p>
            <a:fld id="{25C16FFC-3D11-4FCE-BAAC-2653BA10232A}" type="slidenum">
              <a:rPr lang="en-IN" smtClean="0"/>
              <a:pPr/>
              <a:t>54</a:t>
            </a:fld>
            <a:endParaRPr lang="en-IN"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sz="quarter" idx="1"/>
          </p:nvPr>
        </p:nvSpPr>
        <p:spPr>
          <a:xfrm>
            <a:off x="457200" y="1000125"/>
            <a:ext cx="8229600" cy="5126038"/>
          </a:xfrm>
        </p:spPr>
        <p:txBody>
          <a:bodyPr/>
          <a:lstStyle/>
          <a:p>
            <a:pPr algn="just" eaLnBrk="1" hangingPunct="1"/>
            <a:r>
              <a:rPr lang="en-US" b="1" smtClean="0"/>
              <a:t>72 hrs before the poll the surveillance activity to be strengthened in ESPs.</a:t>
            </a:r>
          </a:p>
          <a:p>
            <a:pPr algn="just" eaLnBrk="1" hangingPunct="1">
              <a:buFont typeface="Wingdings" pitchFamily="2" charset="2"/>
              <a:buNone/>
            </a:pPr>
            <a:endParaRPr lang="en-US" b="1" smtClean="0"/>
          </a:p>
          <a:p>
            <a:pPr algn="just" eaLnBrk="1" hangingPunct="1"/>
            <a:r>
              <a:rPr lang="en-US" b="1" smtClean="0"/>
              <a:t>Daily Activity Report to be submitted by FS and SST</a:t>
            </a:r>
          </a:p>
          <a:p>
            <a:pPr algn="just" eaLnBrk="1" hangingPunct="1">
              <a:buFont typeface="Wingdings" pitchFamily="2" charset="2"/>
              <a:buNone/>
            </a:pPr>
            <a:endParaRPr lang="en-US" b="1" smtClean="0"/>
          </a:p>
          <a:p>
            <a:pPr algn="just" eaLnBrk="1" hangingPunct="1"/>
            <a:r>
              <a:rPr lang="en-US" b="1" smtClean="0"/>
              <a:t>The nodal police officer at HQs shall follow up the FIR after seizure and send report to the Commission with copy to the CEO after election, on the status of the case in court,</a:t>
            </a:r>
          </a:p>
          <a:p>
            <a:pPr algn="just" eaLnBrk="1" hangingPunct="1"/>
            <a:endParaRPr lang="en-US" b="1" smtClean="0"/>
          </a:p>
        </p:txBody>
      </p:sp>
      <p:sp>
        <p:nvSpPr>
          <p:cNvPr id="51203" name="Slide Number Placeholder 3"/>
          <p:cNvSpPr>
            <a:spLocks noGrp="1"/>
          </p:cNvSpPr>
          <p:nvPr>
            <p:ph type="sldNum" sz="quarter" idx="12"/>
          </p:nvPr>
        </p:nvSpPr>
        <p:spPr bwMode="auto">
          <a:noFill/>
          <a:ln>
            <a:miter lim="800000"/>
            <a:headEnd/>
            <a:tailEnd/>
          </a:ln>
        </p:spPr>
        <p:txBody>
          <a:bodyPr/>
          <a:lstStyle/>
          <a:p>
            <a:fld id="{6B7E52D2-264E-4C37-8455-62576A865A36}" type="slidenum">
              <a:rPr lang="en-IN" smtClean="0"/>
              <a:pPr/>
              <a:t>55</a:t>
            </a:fld>
            <a:endParaRPr lang="en-IN"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a:xfrm>
            <a:off x="457200" y="357188"/>
            <a:ext cx="8115300" cy="6116637"/>
          </a:xfrm>
        </p:spPr>
        <p:txBody>
          <a:bodyPr/>
          <a:lstStyle/>
          <a:p>
            <a:pPr algn="just" eaLnBrk="1" hangingPunct="1">
              <a:lnSpc>
                <a:spcPct val="90000"/>
              </a:lnSpc>
              <a:buFont typeface="Wingdings" pitchFamily="2" charset="2"/>
              <a:buNone/>
            </a:pPr>
            <a:endParaRPr lang="en-US" sz="2700" smtClean="0">
              <a:latin typeface="Arial Unicode MS" pitchFamily="34" charset="-128"/>
              <a:ea typeface="Arial Unicode MS" pitchFamily="34" charset="-128"/>
              <a:cs typeface="Arial Unicode MS" pitchFamily="34" charset="-128"/>
            </a:endParaRPr>
          </a:p>
          <a:p>
            <a:pPr algn="just" eaLnBrk="1" hangingPunct="1">
              <a:lnSpc>
                <a:spcPct val="90000"/>
              </a:lnSpc>
            </a:pPr>
            <a:r>
              <a:rPr lang="en-US" sz="2700" smtClean="0">
                <a:latin typeface="Arial Unicode MS" pitchFamily="34" charset="-128"/>
                <a:ea typeface="Arial Unicode MS" pitchFamily="34" charset="-128"/>
                <a:cs typeface="Arial Unicode MS" pitchFamily="34" charset="-128"/>
              </a:rPr>
              <a:t>All expenditure related complaints filed with District Level 24X7 - Complaint Monitoring cell to be recorded and  investigated by FS and report sent to RO, DEO and EO.</a:t>
            </a:r>
          </a:p>
          <a:p>
            <a:pPr algn="just" eaLnBrk="1" hangingPunct="1">
              <a:lnSpc>
                <a:spcPct val="90000"/>
              </a:lnSpc>
            </a:pPr>
            <a:r>
              <a:rPr lang="en-US" sz="2700" smtClean="0">
                <a:latin typeface="Arial Unicode MS" pitchFamily="34" charset="-128"/>
                <a:ea typeface="Arial Unicode MS" pitchFamily="34" charset="-128"/>
                <a:cs typeface="Arial Unicode MS" pitchFamily="34" charset="-128"/>
              </a:rPr>
              <a:t>Copies of all </a:t>
            </a:r>
            <a:r>
              <a:rPr lang="en-US" sz="2700" b="1" smtClean="0">
                <a:latin typeface="Arial Unicode MS" pitchFamily="34" charset="-128"/>
                <a:ea typeface="Arial Unicode MS" pitchFamily="34" charset="-128"/>
                <a:cs typeface="Arial Unicode MS" pitchFamily="34" charset="-128"/>
              </a:rPr>
              <a:t>complaints received and reports of inquiries conducted shall be put on the notice board </a:t>
            </a:r>
            <a:r>
              <a:rPr lang="en-US" sz="2700" smtClean="0">
                <a:latin typeface="Arial Unicode MS" pitchFamily="34" charset="-128"/>
                <a:ea typeface="Arial Unicode MS" pitchFamily="34" charset="-128"/>
                <a:cs typeface="Arial Unicode MS" pitchFamily="34" charset="-128"/>
              </a:rPr>
              <a:t>of the RO for information of the Public. </a:t>
            </a:r>
          </a:p>
          <a:p>
            <a:pPr algn="just" eaLnBrk="1" hangingPunct="1">
              <a:lnSpc>
                <a:spcPct val="90000"/>
              </a:lnSpc>
            </a:pPr>
            <a:r>
              <a:rPr lang="en-US" sz="2700" smtClean="0">
                <a:latin typeface="Arial Unicode MS" pitchFamily="34" charset="-128"/>
                <a:ea typeface="Arial Unicode MS" pitchFamily="34" charset="-128"/>
                <a:cs typeface="Arial Unicode MS" pitchFamily="34" charset="-128"/>
              </a:rPr>
              <a:t>Any member of the Public can obtain copies of these documents on payment of a fee of Re. 1 per page.</a:t>
            </a:r>
          </a:p>
          <a:p>
            <a:pPr algn="just" eaLnBrk="1" hangingPunct="1">
              <a:lnSpc>
                <a:spcPct val="90000"/>
              </a:lnSpc>
            </a:pPr>
            <a:r>
              <a:rPr lang="en-US" sz="2700" smtClean="0">
                <a:latin typeface="Arial Unicode MS" pitchFamily="34" charset="-128"/>
                <a:ea typeface="Arial Unicode MS" pitchFamily="34" charset="-128"/>
                <a:cs typeface="Arial Unicode MS" pitchFamily="34" charset="-128"/>
              </a:rPr>
              <a:t>MCC complaints reports to be sent to RO, DEO, Gen Obsever</a:t>
            </a:r>
          </a:p>
          <a:p>
            <a:pPr algn="just" eaLnBrk="1" hangingPunct="1">
              <a:lnSpc>
                <a:spcPct val="90000"/>
              </a:lnSpc>
            </a:pPr>
            <a:endParaRPr lang="en-US" sz="2700" smtClean="0">
              <a:latin typeface="Arial Unicode MS" pitchFamily="34" charset="-128"/>
              <a:ea typeface="Arial Unicode MS" pitchFamily="34" charset="-128"/>
              <a:cs typeface="Arial Unicode MS" pitchFamily="34" charset="-128"/>
            </a:endParaRPr>
          </a:p>
          <a:p>
            <a:pPr algn="just" eaLnBrk="1" hangingPunct="1">
              <a:lnSpc>
                <a:spcPct val="90000"/>
              </a:lnSpc>
            </a:pPr>
            <a:endParaRPr lang="en-US" sz="2700" smtClean="0">
              <a:latin typeface="Arial Unicode MS" pitchFamily="34" charset="-128"/>
              <a:cs typeface="Aharoni" pitchFamily="2" charset="-79"/>
            </a:endParaRPr>
          </a:p>
          <a:p>
            <a:pPr eaLnBrk="1" hangingPunct="1">
              <a:lnSpc>
                <a:spcPct val="90000"/>
              </a:lnSpc>
            </a:pPr>
            <a:endParaRPr lang="en-US" sz="2000" smtClean="0"/>
          </a:p>
        </p:txBody>
      </p:sp>
      <p:sp>
        <p:nvSpPr>
          <p:cNvPr id="52227" name="Slide Number Placeholder 3"/>
          <p:cNvSpPr>
            <a:spLocks noGrp="1"/>
          </p:cNvSpPr>
          <p:nvPr>
            <p:ph type="sldNum" sz="quarter" idx="12"/>
          </p:nvPr>
        </p:nvSpPr>
        <p:spPr bwMode="auto">
          <a:noFill/>
          <a:ln>
            <a:miter lim="800000"/>
            <a:headEnd/>
            <a:tailEnd/>
          </a:ln>
        </p:spPr>
        <p:txBody>
          <a:bodyPr/>
          <a:lstStyle/>
          <a:p>
            <a:fld id="{B7677430-6F64-4DA6-B1B7-869348DA3593}" type="slidenum">
              <a:rPr lang="en-IN" smtClean="0"/>
              <a:pPr/>
              <a:t>56</a:t>
            </a:fld>
            <a:endParaRPr lang="en-IN"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323850" y="260350"/>
            <a:ext cx="8362950" cy="72072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numCol="1" anchorCtr="0" compatLnSpc="1">
            <a:prstTxWarp prst="textNoShape">
              <a:avLst/>
            </a:prstTxWarp>
            <a:normAutofit fontScale="90000"/>
          </a:bodyPr>
          <a:lstStyle/>
          <a:p>
            <a:pPr algn="ctr" eaLnBrk="1" hangingPunct="1">
              <a:defRPr/>
            </a:pPr>
            <a:r>
              <a:rPr lang="en-US" sz="3200" b="1" u="sng" cap="none" dirty="0" smtClean="0">
                <a:latin typeface="Times New Roman" pitchFamily="18" charset="0"/>
              </a:rPr>
              <a:t/>
            </a:r>
            <a:br>
              <a:rPr lang="en-US" sz="3200" b="1" u="sng" cap="none" dirty="0" smtClean="0">
                <a:latin typeface="Times New Roman" pitchFamily="18" charset="0"/>
              </a:rPr>
            </a:br>
            <a:r>
              <a:rPr lang="en-US" sz="3100" b="1" cap="none" dirty="0" smtClean="0">
                <a:latin typeface="Times New Roman" pitchFamily="18" charset="0"/>
              </a:rPr>
              <a:t>STATIC SURVEILLANCE TEAMS</a:t>
            </a:r>
            <a:r>
              <a:rPr lang="en-US" sz="3600" b="1" cap="none" dirty="0" smtClean="0">
                <a:latin typeface="Times New Roman" pitchFamily="18" charset="0"/>
              </a:rPr>
              <a:t> (SST)</a:t>
            </a:r>
            <a:endParaRPr lang="en-IN" sz="3600" b="1" cap="none" dirty="0" smtClean="0">
              <a:latin typeface="Times New Roman" pitchFamily="18" charset="0"/>
            </a:endParaRPr>
          </a:p>
        </p:txBody>
      </p:sp>
      <p:sp>
        <p:nvSpPr>
          <p:cNvPr id="53251" name="Rectangle 3"/>
          <p:cNvSpPr>
            <a:spLocks noGrp="1"/>
          </p:cNvSpPr>
          <p:nvPr>
            <p:ph type="body" idx="1"/>
          </p:nvPr>
        </p:nvSpPr>
        <p:spPr>
          <a:xfrm>
            <a:off x="214313" y="1071563"/>
            <a:ext cx="8572500" cy="5429250"/>
          </a:xfrm>
        </p:spPr>
        <p:txBody>
          <a:bodyPr/>
          <a:lstStyle/>
          <a:p>
            <a:pPr marL="406400" lvl="1" indent="-290513" algn="just" eaLnBrk="1" hangingPunct="1">
              <a:lnSpc>
                <a:spcPct val="80000"/>
              </a:lnSpc>
              <a:buFont typeface="Arial" pitchFamily="34" charset="0"/>
              <a:buChar char="•"/>
            </a:pPr>
            <a:r>
              <a:rPr lang="en-US" sz="2800" smtClean="0">
                <a:cs typeface="Arial" pitchFamily="34" charset="0"/>
              </a:rPr>
              <a:t>The  SST shall start functioning from date as decided by Commission</a:t>
            </a:r>
          </a:p>
          <a:p>
            <a:pPr marL="406400" lvl="1" indent="-290513" algn="just" eaLnBrk="1" hangingPunct="1">
              <a:lnSpc>
                <a:spcPct val="80000"/>
              </a:lnSpc>
              <a:buFont typeface="Arial" pitchFamily="34" charset="0"/>
              <a:buChar char="•"/>
            </a:pPr>
            <a:endParaRPr lang="en-US" sz="2800" smtClean="0">
              <a:cs typeface="Arial" pitchFamily="34" charset="0"/>
            </a:endParaRPr>
          </a:p>
          <a:p>
            <a:pPr marL="406400" lvl="1" indent="-290513" algn="just" eaLnBrk="1" hangingPunct="1">
              <a:lnSpc>
                <a:spcPct val="80000"/>
              </a:lnSpc>
              <a:buFont typeface="Arial" pitchFamily="34" charset="0"/>
              <a:buChar char="•"/>
            </a:pPr>
            <a:r>
              <a:rPr lang="en-US" sz="2800" smtClean="0">
                <a:cs typeface="Arial" pitchFamily="34" charset="0"/>
              </a:rPr>
              <a:t>3 or more SSTs in a constituency or as required, comprising of one magistrate, 3-4 Police personnel or CPFs and one videographer.	</a:t>
            </a:r>
          </a:p>
          <a:p>
            <a:pPr marL="406400" lvl="1" indent="-290513" algn="just" eaLnBrk="1" hangingPunct="1">
              <a:lnSpc>
                <a:spcPct val="80000"/>
              </a:lnSpc>
              <a:buFont typeface="Arial" pitchFamily="34" charset="0"/>
              <a:buChar char="•"/>
            </a:pPr>
            <a:endParaRPr lang="en-US" sz="2800" smtClean="0">
              <a:cs typeface="Arial" pitchFamily="34" charset="0"/>
            </a:endParaRPr>
          </a:p>
          <a:p>
            <a:pPr marL="406400" lvl="1" indent="-290513" algn="just" eaLnBrk="1" hangingPunct="1">
              <a:lnSpc>
                <a:spcPct val="80000"/>
              </a:lnSpc>
              <a:buFont typeface="Arial" pitchFamily="34" charset="0"/>
              <a:buChar char="•"/>
            </a:pPr>
            <a:r>
              <a:rPr lang="en-US" sz="2800" smtClean="0">
                <a:cs typeface="Arial" pitchFamily="34" charset="0"/>
              </a:rPr>
              <a:t>They will be putting check posts on major road/arterial road, Border roads of district and state to check movement of illegal cash/liquor/arms or gift items </a:t>
            </a:r>
          </a:p>
          <a:p>
            <a:pPr marL="406400" lvl="1" indent="-290513" algn="just" eaLnBrk="1" hangingPunct="1">
              <a:lnSpc>
                <a:spcPct val="80000"/>
              </a:lnSpc>
              <a:buFont typeface="Arial" pitchFamily="34" charset="0"/>
              <a:buChar char="•"/>
            </a:pPr>
            <a:r>
              <a:rPr lang="en-US" sz="2800" smtClean="0">
                <a:cs typeface="Arial" pitchFamily="34" charset="0"/>
              </a:rPr>
              <a:t>Before last 72 hrs of poll, they will put checkposts in roads connecting ESPs, as identified by DEO or SP or EO</a:t>
            </a:r>
          </a:p>
          <a:p>
            <a:pPr marL="406400" lvl="1" indent="-290513" algn="just" eaLnBrk="1" hangingPunct="1">
              <a:lnSpc>
                <a:spcPct val="80000"/>
              </a:lnSpc>
              <a:buFont typeface="Wingdings 2" pitchFamily="18" charset="2"/>
              <a:buNone/>
            </a:pPr>
            <a:endParaRPr lang="en-US" sz="2800" smtClean="0">
              <a:cs typeface="Arial" pitchFamily="34" charset="0"/>
            </a:endParaRPr>
          </a:p>
          <a:p>
            <a:pPr marL="406400" lvl="1" indent="-290513" algn="just" eaLnBrk="1" hangingPunct="1">
              <a:lnSpc>
                <a:spcPct val="80000"/>
              </a:lnSpc>
              <a:buFont typeface="Arial" pitchFamily="34" charset="0"/>
              <a:buChar char="•"/>
            </a:pPr>
            <a:endParaRPr lang="en-US" sz="2800" smtClean="0">
              <a:cs typeface="Arial" pitchFamily="34" charset="0"/>
            </a:endParaRPr>
          </a:p>
          <a:p>
            <a:pPr marL="406400" lvl="1" indent="-290513" algn="just" eaLnBrk="1" hangingPunct="1">
              <a:lnSpc>
                <a:spcPct val="80000"/>
              </a:lnSpc>
              <a:buFont typeface="Wingdings 2" pitchFamily="18" charset="2"/>
              <a:buNone/>
            </a:pPr>
            <a:r>
              <a:rPr lang="en-US" sz="2800" smtClean="0"/>
              <a:t>	</a:t>
            </a:r>
          </a:p>
          <a:p>
            <a:pPr marL="406400" lvl="1" indent="-290513" algn="just" eaLnBrk="1" hangingPunct="1">
              <a:lnSpc>
                <a:spcPct val="80000"/>
              </a:lnSpc>
              <a:buFont typeface="Arial" pitchFamily="34" charset="0"/>
              <a:buChar char="•"/>
            </a:pPr>
            <a:endParaRPr lang="en-US" sz="2800" smtClean="0">
              <a:cs typeface="Arial" pitchFamily="34" charset="0"/>
            </a:endParaRPr>
          </a:p>
          <a:p>
            <a:pPr marL="406400" lvl="1" indent="-290513" algn="just" eaLnBrk="1" hangingPunct="1">
              <a:lnSpc>
                <a:spcPct val="80000"/>
              </a:lnSpc>
              <a:buFont typeface="Wingdings 2" pitchFamily="18" charset="2"/>
              <a:buNone/>
            </a:pPr>
            <a:endParaRPr lang="en-US" sz="2000" smtClean="0">
              <a:cs typeface="Arial" pitchFamily="34" charset="0"/>
            </a:endParaRPr>
          </a:p>
          <a:p>
            <a:pPr marL="406400" lvl="1" indent="-290513" algn="just" eaLnBrk="1" hangingPunct="1">
              <a:lnSpc>
                <a:spcPct val="80000"/>
              </a:lnSpc>
              <a:buFont typeface="Arial" pitchFamily="34" charset="0"/>
              <a:buChar char="•"/>
            </a:pPr>
            <a:endParaRPr lang="en-US" sz="2000" smtClean="0">
              <a:cs typeface="Arial" pitchFamily="34" charset="0"/>
            </a:endParaRPr>
          </a:p>
          <a:p>
            <a:pPr marL="406400" lvl="1" indent="-290513" algn="just" eaLnBrk="1" hangingPunct="1">
              <a:lnSpc>
                <a:spcPct val="80000"/>
              </a:lnSpc>
              <a:buFont typeface="Arial" pitchFamily="34" charset="0"/>
              <a:buNone/>
            </a:pPr>
            <a:endParaRPr lang="en-US" sz="2000" smtClean="0"/>
          </a:p>
          <a:p>
            <a:pPr marL="406400" lvl="1" indent="-290513" algn="just" eaLnBrk="1" hangingPunct="1">
              <a:lnSpc>
                <a:spcPct val="80000"/>
              </a:lnSpc>
              <a:buFont typeface="Arial" pitchFamily="34" charset="0"/>
              <a:buNone/>
            </a:pPr>
            <a:endParaRPr lang="en-US" sz="2000" smtClean="0"/>
          </a:p>
          <a:p>
            <a:pPr marL="406400" lvl="1" indent="-290513" algn="just" eaLnBrk="1" hangingPunct="1">
              <a:lnSpc>
                <a:spcPct val="80000"/>
              </a:lnSpc>
              <a:buFont typeface="Arial" pitchFamily="34" charset="0"/>
              <a:buNone/>
            </a:pPr>
            <a:endParaRPr lang="en-US" sz="2000" smtClean="0"/>
          </a:p>
          <a:p>
            <a:pPr marL="406400" lvl="1" indent="-290513" algn="just" eaLnBrk="1" hangingPunct="1">
              <a:lnSpc>
                <a:spcPct val="80000"/>
              </a:lnSpc>
              <a:buFont typeface="Arial" pitchFamily="34" charset="0"/>
              <a:buNone/>
            </a:pPr>
            <a:endParaRPr lang="en-US" sz="2000" smtClean="0"/>
          </a:p>
          <a:p>
            <a:pPr marL="406400" lvl="1" indent="-290513" algn="just" eaLnBrk="1" hangingPunct="1">
              <a:lnSpc>
                <a:spcPct val="80000"/>
              </a:lnSpc>
              <a:buFont typeface="Arial" pitchFamily="34" charset="0"/>
              <a:buNone/>
            </a:pPr>
            <a:r>
              <a:rPr lang="en-US" sz="2000" smtClean="0"/>
              <a:t>	</a:t>
            </a:r>
            <a:endParaRPr lang="en-IN"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285750" y="0"/>
            <a:ext cx="8401050" cy="9810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3200" b="1" cap="none" dirty="0" smtClean="0">
                <a:latin typeface="Times New Roman" pitchFamily="18" charset="0"/>
              </a:rPr>
              <a:t>STATIC SURVEILLANCE TEAMS</a:t>
            </a:r>
            <a:r>
              <a:rPr lang="en-US" sz="3600" b="1" cap="none" dirty="0" smtClean="0">
                <a:latin typeface="Times New Roman" pitchFamily="18" charset="0"/>
              </a:rPr>
              <a:t> (SST)</a:t>
            </a:r>
            <a:endParaRPr lang="en-IN" sz="3600" b="1" cap="none" dirty="0" smtClean="0">
              <a:latin typeface="Times New Roman" pitchFamily="18" charset="0"/>
            </a:endParaRPr>
          </a:p>
        </p:txBody>
      </p:sp>
      <p:sp>
        <p:nvSpPr>
          <p:cNvPr id="54275" name="Rectangle 3"/>
          <p:cNvSpPr>
            <a:spLocks noGrp="1"/>
          </p:cNvSpPr>
          <p:nvPr>
            <p:ph type="body" idx="1"/>
          </p:nvPr>
        </p:nvSpPr>
        <p:spPr>
          <a:xfrm>
            <a:off x="214313" y="1071563"/>
            <a:ext cx="8572500" cy="5572125"/>
          </a:xfrm>
        </p:spPr>
        <p:txBody>
          <a:bodyPr/>
          <a:lstStyle/>
          <a:p>
            <a:pPr marL="406400" lvl="1" indent="-290513" algn="just" eaLnBrk="1" hangingPunct="1">
              <a:buFont typeface="Arial" pitchFamily="34" charset="0"/>
              <a:buChar char="•"/>
            </a:pPr>
            <a:r>
              <a:rPr lang="en-US" sz="2800" smtClean="0">
                <a:cs typeface="Aharoni" pitchFamily="2" charset="-79"/>
              </a:rPr>
              <a:t>FS or SST to pass on information to the Income Tax Dept. for independent action </a:t>
            </a:r>
            <a:r>
              <a:rPr lang="en-US" sz="2800" b="1" smtClean="0">
                <a:cs typeface="Aharoni" pitchFamily="2" charset="-79"/>
              </a:rPr>
              <a:t>in case of cash above Rs. 10 lakh</a:t>
            </a:r>
          </a:p>
          <a:p>
            <a:pPr marL="406400" lvl="1" indent="-290513" algn="just" eaLnBrk="1" hangingPunct="1">
              <a:buFont typeface="Arial" pitchFamily="34" charset="0"/>
              <a:buChar char="•"/>
            </a:pPr>
            <a:r>
              <a:rPr lang="en-US" sz="2800" smtClean="0">
                <a:cs typeface="Arial" pitchFamily="34" charset="0"/>
              </a:rPr>
              <a:t>There should be surprise elements in putting the check posts so that one can not anticipate about its placement.</a:t>
            </a:r>
          </a:p>
          <a:p>
            <a:pPr marL="406400" lvl="1" indent="-290513" algn="just" eaLnBrk="1" hangingPunct="1">
              <a:buFont typeface="Arial" pitchFamily="34" charset="0"/>
              <a:buChar char="•"/>
            </a:pPr>
            <a:r>
              <a:rPr lang="en-US" sz="2800" smtClean="0">
                <a:cs typeface="Arial" pitchFamily="34" charset="0"/>
              </a:rPr>
              <a:t>The Flying Squad of the district will supervise the posting of the Static Team/Check Post so as to avoid any harassment of public or any law and order situation arising near check post.</a:t>
            </a:r>
          </a:p>
          <a:p>
            <a:pPr marL="406400" lvl="1" indent="-290513" algn="just" eaLnBrk="1" hangingPunct="1">
              <a:buFont typeface="Arial" pitchFamily="34" charset="0"/>
              <a:buChar char="•"/>
            </a:pPr>
            <a:endParaRPr lang="en-US" sz="2800" smtClean="0">
              <a:cs typeface="Arial" pitchFamily="34" charset="0"/>
            </a:endParaRPr>
          </a:p>
          <a:p>
            <a:pPr marL="406400" lvl="1" indent="-290513" algn="just" eaLnBrk="1" hangingPunct="1">
              <a:buFont typeface="Arial" pitchFamily="34" charset="0"/>
              <a:buChar char="•"/>
            </a:pPr>
            <a:endParaRPr lang="en-IN" sz="20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642938" y="333375"/>
            <a:ext cx="7467600" cy="792163"/>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3200" b="1" cap="none" smtClean="0">
                <a:latin typeface="Times New Roman" pitchFamily="18" charset="0"/>
              </a:rPr>
              <a:t>STATIC SURVEILLANCE TEAMS</a:t>
            </a:r>
            <a:endParaRPr lang="en-IN" sz="3200" b="1" cap="none" smtClean="0">
              <a:latin typeface="Times New Roman" pitchFamily="18" charset="0"/>
            </a:endParaRPr>
          </a:p>
        </p:txBody>
      </p:sp>
      <p:sp>
        <p:nvSpPr>
          <p:cNvPr id="55299" name="Rectangle 3"/>
          <p:cNvSpPr>
            <a:spLocks noGrp="1"/>
          </p:cNvSpPr>
          <p:nvPr>
            <p:ph type="body" idx="1"/>
          </p:nvPr>
        </p:nvSpPr>
        <p:spPr>
          <a:xfrm>
            <a:off x="250825" y="1268413"/>
            <a:ext cx="8286750" cy="5375275"/>
          </a:xfrm>
        </p:spPr>
        <p:txBody>
          <a:bodyPr/>
          <a:lstStyle/>
          <a:p>
            <a:pPr marL="347663" lvl="1" indent="-288925" algn="just" eaLnBrk="1" hangingPunct="1">
              <a:lnSpc>
                <a:spcPct val="70000"/>
              </a:lnSpc>
              <a:buFont typeface="Wingdings 2" pitchFamily="18" charset="2"/>
              <a:buNone/>
            </a:pPr>
            <a:endParaRPr lang="en-US" sz="2000" smtClean="0"/>
          </a:p>
          <a:p>
            <a:pPr marL="347663" lvl="1" indent="-288925" algn="just" eaLnBrk="1" hangingPunct="1">
              <a:buFont typeface="Wingdings" pitchFamily="2" charset="2"/>
              <a:buChar char="§"/>
            </a:pPr>
            <a:r>
              <a:rPr lang="en-US" sz="2400" smtClean="0"/>
              <a:t>The entire activity at the check post should be </a:t>
            </a:r>
            <a:r>
              <a:rPr lang="en-US" sz="2400" b="1" smtClean="0"/>
              <a:t>video graphed</a:t>
            </a:r>
            <a:r>
              <a:rPr lang="en-US" sz="2400" smtClean="0"/>
              <a:t> and the DVD  handed over to Accounting Team, for keeping in `folder of evidence`.</a:t>
            </a:r>
          </a:p>
          <a:p>
            <a:pPr marL="347663" lvl="1" indent="-288925" algn="just" eaLnBrk="1" hangingPunct="1">
              <a:buFont typeface="Wingdings" pitchFamily="2" charset="2"/>
              <a:buChar char="§"/>
            </a:pPr>
            <a:r>
              <a:rPr lang="en-US" sz="2400" smtClean="0"/>
              <a:t>Any member of public may ask and take  copy the Video DVD/CD for a particular day by depositing Rs. 300/-.</a:t>
            </a:r>
            <a:endParaRPr lang="en-IN" sz="2400" smtClean="0"/>
          </a:p>
          <a:p>
            <a:pPr marL="347663" lvl="1" indent="-288925" algn="just" eaLnBrk="1" hangingPunct="1">
              <a:buFont typeface="Wingdings" pitchFamily="2" charset="2"/>
              <a:buChar char="§"/>
            </a:pPr>
            <a:r>
              <a:rPr lang="en-US" sz="2400" smtClean="0"/>
              <a:t>It will submit a </a:t>
            </a:r>
            <a:r>
              <a:rPr lang="en-US" sz="2400" b="1" smtClean="0"/>
              <a:t>Daily Activity report </a:t>
            </a:r>
            <a:r>
              <a:rPr lang="en-US" sz="2400" smtClean="0"/>
              <a:t>in prescribed format to SP, RO and Assistant Expenditure Observer </a:t>
            </a:r>
          </a:p>
          <a:p>
            <a:pPr marL="347663" lvl="1" indent="-288925" algn="just" eaLnBrk="1" hangingPunct="1">
              <a:buFont typeface="Wingdings" pitchFamily="2" charset="2"/>
              <a:buChar char="§"/>
            </a:pPr>
            <a:r>
              <a:rPr lang="en-US" sz="2400" smtClean="0"/>
              <a:t>The </a:t>
            </a:r>
            <a:r>
              <a:rPr lang="en-US" sz="2400" b="1" smtClean="0"/>
              <a:t>Nodal Officer at Police Headquarters at State level will compile the Daily Activity reports</a:t>
            </a:r>
            <a:r>
              <a:rPr lang="en-US" sz="2400" smtClean="0"/>
              <a:t> of Flying Squads and Surveillance Team and send to the CEO and Commission. </a:t>
            </a:r>
          </a:p>
          <a:p>
            <a:pPr algn="just" eaLnBrk="1" hangingPunct="1">
              <a:lnSpc>
                <a:spcPct val="90000"/>
              </a:lnSpc>
            </a:pPr>
            <a:endParaRPr lang="en-US" sz="2000" smtClean="0"/>
          </a:p>
          <a:p>
            <a:pPr marL="347663" lvl="1" indent="-288925" algn="just" eaLnBrk="1" hangingPunct="1">
              <a:lnSpc>
                <a:spcPct val="70000"/>
              </a:lnSpc>
              <a:buFont typeface="Wingdings" pitchFamily="2" charset="2"/>
              <a:buChar char="§"/>
            </a:pPr>
            <a:endParaRPr lang="en-IN" sz="2200" smtClean="0"/>
          </a:p>
          <a:p>
            <a:pPr eaLnBrk="1" hangingPunct="1">
              <a:lnSpc>
                <a:spcPct val="70000"/>
              </a:lnSpc>
            </a:pPr>
            <a:endParaRPr lang="en-IN" sz="2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IN" sz="3600" dirty="0" smtClean="0">
                <a:latin typeface="Aharoni" pitchFamily="2" charset="-79"/>
                <a:cs typeface="Aharoni" pitchFamily="2" charset="-79"/>
              </a:rPr>
              <a:t>Ceiling Limit: </a:t>
            </a:r>
            <a:r>
              <a:rPr lang="en-IN" sz="3600" dirty="0" err="1" smtClean="0">
                <a:latin typeface="Aharoni" pitchFamily="2" charset="-79"/>
                <a:cs typeface="Aharoni" pitchFamily="2" charset="-79"/>
              </a:rPr>
              <a:t>Lakshman</a:t>
            </a:r>
            <a:r>
              <a:rPr lang="en-IN" sz="3600" dirty="0" smtClean="0">
                <a:latin typeface="Aharoni" pitchFamily="2" charset="-79"/>
                <a:cs typeface="Aharoni" pitchFamily="2" charset="-79"/>
              </a:rPr>
              <a:t> </a:t>
            </a:r>
            <a:r>
              <a:rPr lang="en-IN" sz="3600" dirty="0" err="1" smtClean="0">
                <a:latin typeface="Aharoni" pitchFamily="2" charset="-79"/>
                <a:cs typeface="Aharoni" pitchFamily="2" charset="-79"/>
              </a:rPr>
              <a:t>Rekha</a:t>
            </a:r>
            <a:endParaRPr lang="en-IN" sz="3600" dirty="0" smtClean="0">
              <a:latin typeface="Aharoni" pitchFamily="2" charset="-79"/>
              <a:cs typeface="Aharoni" pitchFamily="2" charset="-79"/>
            </a:endParaRPr>
          </a:p>
        </p:txBody>
      </p:sp>
      <p:pic>
        <p:nvPicPr>
          <p:cNvPr id="12291" name="Picture 2" descr="C:\Users\Nadakacheri12\Desktop\election exp\MANJUL230909poll-xpenditure.jpg"/>
          <p:cNvPicPr>
            <a:picLocks noGrp="1" noChangeAspect="1" noChangeArrowheads="1"/>
          </p:cNvPicPr>
          <p:nvPr>
            <p:ph idx="1"/>
          </p:nvPr>
        </p:nvPicPr>
        <p:blipFill>
          <a:blip r:embed="rId2"/>
          <a:srcRect/>
          <a:stretch>
            <a:fillRect/>
          </a:stretch>
        </p:blipFill>
        <p:spPr>
          <a:xfrm>
            <a:off x="684213" y="1362075"/>
            <a:ext cx="7056437" cy="4540250"/>
          </a:xfrm>
        </p:spPr>
      </p:pic>
      <p:sp>
        <p:nvSpPr>
          <p:cNvPr id="12292" name="TextBox 4"/>
          <p:cNvSpPr txBox="1">
            <a:spLocks noChangeArrowheads="1"/>
          </p:cNvSpPr>
          <p:nvPr/>
        </p:nvSpPr>
        <p:spPr bwMode="auto">
          <a:xfrm>
            <a:off x="3276600" y="5929313"/>
            <a:ext cx="4751388" cy="366712"/>
          </a:xfrm>
          <a:prstGeom prst="rect">
            <a:avLst/>
          </a:prstGeom>
          <a:noFill/>
          <a:ln w="9525">
            <a:noFill/>
            <a:miter lim="800000"/>
            <a:headEnd/>
            <a:tailEnd/>
          </a:ln>
        </p:spPr>
        <p:txBody>
          <a:bodyPr>
            <a:spAutoFit/>
          </a:bodyPr>
          <a:lstStyle/>
          <a:p>
            <a:r>
              <a:rPr lang="en-IN" b="1"/>
              <a:t>So, they don’t cross it …. jump over it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214313" y="142875"/>
            <a:ext cx="8358187" cy="114300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4000" b="1" cap="none" smtClean="0"/>
              <a:t>SOP FOR FS/SST</a:t>
            </a:r>
            <a:endParaRPr lang="en-IN" sz="4000" b="1" cap="none" smtClean="0"/>
          </a:p>
        </p:txBody>
      </p:sp>
      <p:sp>
        <p:nvSpPr>
          <p:cNvPr id="56323" name="Rectangle 3"/>
          <p:cNvSpPr>
            <a:spLocks noGrp="1"/>
          </p:cNvSpPr>
          <p:nvPr>
            <p:ph type="body" idx="1"/>
          </p:nvPr>
        </p:nvSpPr>
        <p:spPr>
          <a:xfrm>
            <a:off x="214313" y="1428750"/>
            <a:ext cx="8501062" cy="5045075"/>
          </a:xfrm>
        </p:spPr>
        <p:txBody>
          <a:bodyPr/>
          <a:lstStyle/>
          <a:p>
            <a:pPr algn="just" eaLnBrk="1" hangingPunct="1"/>
            <a:r>
              <a:rPr lang="en-US" sz="2600" smtClean="0"/>
              <a:t>FS/SST will seize cash or other gift items suspected to be used for inducement of electors under CrPC/IPC, </a:t>
            </a:r>
            <a:r>
              <a:rPr lang="en-US" sz="2600" b="1" smtClean="0"/>
              <a:t>if criminality is suspected.</a:t>
            </a:r>
          </a:p>
          <a:p>
            <a:pPr algn="just" eaLnBrk="1" hangingPunct="1"/>
            <a:r>
              <a:rPr lang="en-US" sz="2800" b="1" smtClean="0"/>
              <a:t>In case cash intercepted by FS/SST: </a:t>
            </a:r>
          </a:p>
          <a:p>
            <a:pPr algn="just" eaLnBrk="1" hangingPunct="1">
              <a:buFont typeface="Wingdings" pitchFamily="2" charset="2"/>
              <a:buNone/>
            </a:pPr>
            <a:r>
              <a:rPr lang="en-US" sz="2800" b="1" smtClean="0"/>
              <a:t>	Appellate authority </a:t>
            </a:r>
            <a:r>
              <a:rPr lang="en-US" sz="2800" smtClean="0"/>
              <a:t>is the SDM/ADM of that Distt. (in charge of the expenditure monitoring cell). </a:t>
            </a:r>
          </a:p>
          <a:p>
            <a:pPr algn="just" eaLnBrk="1" hangingPunct="1"/>
            <a:r>
              <a:rPr lang="en-US" sz="2800" smtClean="0"/>
              <a:t>Cash to be deposited in treasury on the same day</a:t>
            </a:r>
          </a:p>
          <a:p>
            <a:pPr algn="just" eaLnBrk="1" hangingPunct="1"/>
            <a:r>
              <a:rPr lang="en-US" sz="2800" smtClean="0"/>
              <a:t> FIR to be lodged</a:t>
            </a:r>
          </a:p>
          <a:p>
            <a:pPr algn="just" eaLnBrk="1" hangingPunct="1"/>
            <a:endParaRPr lang="en-IN" sz="2600"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0" y="0"/>
            <a:ext cx="9144000" cy="925513"/>
          </a:xfrm>
          <a:solidFill>
            <a:srgbClr val="FFCC00"/>
          </a:solidFill>
        </p:spPr>
        <p:txBody>
          <a:bodyPr wrap="square" lIns="91440" tIns="45720" rIns="91440" bIns="45720" numCol="1" anchor="ctr" anchorCtr="0" compatLnSpc="1">
            <a:prstTxWarp prst="textNoShape">
              <a:avLst/>
            </a:prstTxWarp>
          </a:bodyPr>
          <a:lstStyle/>
          <a:p>
            <a:pPr algn="ctr" eaLnBrk="1" hangingPunct="1">
              <a:defRPr/>
            </a:pPr>
            <a:r>
              <a:rPr lang="en-US" sz="2800" b="1" cap="none" smtClean="0">
                <a:solidFill>
                  <a:srgbClr val="000000"/>
                </a:solidFill>
                <a:effectLst>
                  <a:outerShdw blurRad="38100" dist="38100" dir="2700000" algn="tl">
                    <a:srgbClr val="FFFFFF"/>
                  </a:outerShdw>
                </a:effectLst>
              </a:rPr>
              <a:t>Procedures of seizure of illegal items</a:t>
            </a:r>
            <a:r>
              <a:rPr lang="en-US" sz="1800" cap="none" smtClean="0">
                <a:solidFill>
                  <a:srgbClr val="000000"/>
                </a:solidFill>
                <a:effectLst>
                  <a:outerShdw blurRad="38100" dist="38100" dir="2700000" algn="tl">
                    <a:srgbClr val="FFFFFF"/>
                  </a:outerShdw>
                </a:effectLst>
              </a:rPr>
              <a:t> </a:t>
            </a:r>
          </a:p>
        </p:txBody>
      </p:sp>
      <p:graphicFrame>
        <p:nvGraphicFramePr>
          <p:cNvPr id="3" name="Content Placeholder 2"/>
          <p:cNvGraphicFramePr>
            <a:graphicFrameLocks noGrp="1"/>
          </p:cNvGraphicFramePr>
          <p:nvPr>
            <p:ph idx="4294967295"/>
          </p:nvPr>
        </p:nvGraphicFramePr>
        <p:xfrm>
          <a:off x="65088" y="785794"/>
          <a:ext cx="9078912" cy="58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04874656-4F05-44AC-9BB4-1A48E5FD8407}" type="slidenum">
              <a:rPr lang="en-US" sz="1200">
                <a:solidFill>
                  <a:srgbClr val="898989"/>
                </a:solidFill>
                <a:latin typeface="Times New Roman" pitchFamily="18" charset="0"/>
              </a:rPr>
              <a:pPr algn="r" defTabSz="457200"/>
              <a:t>61</a:t>
            </a:fld>
            <a:endParaRPr lang="en-US" sz="1200">
              <a:solidFill>
                <a:srgbClr val="898989"/>
              </a:solidFill>
              <a:latin typeface="Times New Roman" pitchFamily="18" charset="0"/>
            </a:endParaRPr>
          </a:p>
        </p:txBody>
      </p:sp>
      <p:pic>
        <p:nvPicPr>
          <p:cNvPr id="8" name="Picture 7" descr="bomb clip art.png"/>
          <p:cNvPicPr>
            <a:picLocks noChangeAspect="1"/>
          </p:cNvPicPr>
          <p:nvPr/>
        </p:nvPicPr>
        <p:blipFill>
          <a:blip r:embed="rId7"/>
          <a:srcRect/>
          <a:stretch>
            <a:fillRect/>
          </a:stretch>
        </p:blipFill>
        <p:spPr bwMode="auto">
          <a:xfrm>
            <a:off x="3273425" y="3786188"/>
            <a:ext cx="2644775" cy="2006600"/>
          </a:xfrm>
          <a:prstGeom prst="rect">
            <a:avLst/>
          </a:prstGeom>
          <a:noFill/>
          <a:ln w="9525">
            <a:noFill/>
            <a:miter lim="800000"/>
            <a:headEnd/>
            <a:tailEnd/>
          </a:ln>
        </p:spPr>
      </p:pic>
      <p:pic>
        <p:nvPicPr>
          <p:cNvPr id="4" name="Picture 3"/>
          <p:cNvPicPr>
            <a:picLocks noChangeAspect="1"/>
          </p:cNvPicPr>
          <p:nvPr/>
        </p:nvPicPr>
        <p:blipFill>
          <a:blip r:embed="rId8"/>
          <a:srcRect/>
          <a:stretch>
            <a:fillRect/>
          </a:stretch>
        </p:blipFill>
        <p:spPr bwMode="auto">
          <a:xfrm>
            <a:off x="428625" y="5000625"/>
            <a:ext cx="2424113" cy="1489075"/>
          </a:xfrm>
          <a:prstGeom prst="rect">
            <a:avLst/>
          </a:prstGeom>
          <a:noFill/>
          <a:ln w="9525">
            <a:noFill/>
            <a:miter lim="800000"/>
            <a:headEnd/>
            <a:tailEnd/>
          </a:ln>
        </p:spPr>
      </p:pic>
      <p:pic>
        <p:nvPicPr>
          <p:cNvPr id="9" name="Picture 8"/>
          <p:cNvPicPr>
            <a:picLocks noChangeAspect="1"/>
          </p:cNvPicPr>
          <p:nvPr/>
        </p:nvPicPr>
        <p:blipFill>
          <a:blip r:embed="rId9"/>
          <a:srcRect/>
          <a:stretch>
            <a:fillRect/>
          </a:stretch>
        </p:blipFill>
        <p:spPr bwMode="auto">
          <a:xfrm rot="1503943">
            <a:off x="5535613" y="5203825"/>
            <a:ext cx="1057275" cy="1697038"/>
          </a:xfrm>
          <a:prstGeom prst="rect">
            <a:avLst/>
          </a:prstGeom>
          <a:noFill/>
          <a:ln w="9525">
            <a:noFill/>
            <a:miter lim="800000"/>
            <a:headEnd/>
            <a:tailEnd/>
          </a:ln>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9"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214282" y="214291"/>
          <a:ext cx="8286808" cy="600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1" name="Footer Placeholder 4"/>
          <p:cNvSpPr txBox="1">
            <a:spLocks noGrp="1"/>
          </p:cNvSpPr>
          <p:nvPr/>
        </p:nvSpPr>
        <p:spPr bwMode="auto">
          <a:xfrm>
            <a:off x="3124200" y="6578600"/>
            <a:ext cx="2895600" cy="365125"/>
          </a:xfrm>
          <a:prstGeom prst="rect">
            <a:avLst/>
          </a:prstGeom>
          <a:noFill/>
          <a:ln w="9525">
            <a:noFill/>
            <a:miter lim="800000"/>
            <a:headEnd/>
            <a:tailEnd/>
          </a:ln>
        </p:spPr>
        <p:txBody>
          <a:bodyPr anchor="ctr"/>
          <a:lstStyle/>
          <a:p>
            <a:pPr algn="ctr" defTabSz="457200"/>
            <a:endParaRPr lang="en-IN" sz="1200">
              <a:solidFill>
                <a:srgbClr val="898989"/>
              </a:solidFill>
              <a:latin typeface="Century Schoolbook" pitchFamily="18" charset="0"/>
            </a:endParaRPr>
          </a:p>
        </p:txBody>
      </p:sp>
      <p:sp>
        <p:nvSpPr>
          <p:cNvPr id="58372" name="Slide Number Placeholder 5"/>
          <p:cNvSpPr txBox="1">
            <a:spLocks noGrp="1"/>
          </p:cNvSpPr>
          <p:nvPr/>
        </p:nvSpPr>
        <p:spPr bwMode="auto">
          <a:xfrm>
            <a:off x="6553200" y="6578600"/>
            <a:ext cx="2133600" cy="365125"/>
          </a:xfrm>
          <a:prstGeom prst="rect">
            <a:avLst/>
          </a:prstGeom>
          <a:noFill/>
          <a:ln w="9525">
            <a:noFill/>
            <a:miter lim="800000"/>
            <a:headEnd/>
            <a:tailEnd/>
          </a:ln>
        </p:spPr>
        <p:txBody>
          <a:bodyPr anchor="ctr"/>
          <a:lstStyle/>
          <a:p>
            <a:pPr algn="r" defTabSz="457200"/>
            <a:fld id="{2FE6E949-5758-4D26-AD31-28D0FBF249D7}" type="slidenum">
              <a:rPr lang="en-US" sz="1200">
                <a:solidFill>
                  <a:srgbClr val="898989"/>
                </a:solidFill>
                <a:latin typeface="Century Schoolbook" pitchFamily="18" charset="0"/>
              </a:rPr>
              <a:pPr algn="r" defTabSz="457200"/>
              <a:t>62</a:t>
            </a:fld>
            <a:endParaRPr lang="en-US" sz="1200">
              <a:solidFill>
                <a:srgbClr val="898989"/>
              </a:solidFill>
              <a:latin typeface="Century Schoolbook" pitchFamily="18" charset="0"/>
            </a:endParaRPr>
          </a:p>
        </p:txBody>
      </p:sp>
      <p:pic>
        <p:nvPicPr>
          <p:cNvPr id="7" name="Picture 6" descr="code-conduct- parchment.gif"/>
          <p:cNvPicPr>
            <a:picLocks noChangeAspect="1"/>
          </p:cNvPicPr>
          <p:nvPr/>
        </p:nvPicPr>
        <p:blipFill>
          <a:blip r:embed="rId6"/>
          <a:srcRect/>
          <a:stretch>
            <a:fillRect/>
          </a:stretch>
        </p:blipFill>
        <p:spPr bwMode="auto">
          <a:xfrm rot="-2124114">
            <a:off x="200025" y="4076700"/>
            <a:ext cx="2940050" cy="2643188"/>
          </a:xfrm>
          <a:prstGeom prst="rect">
            <a:avLst/>
          </a:prstGeom>
          <a:noFill/>
          <a:ln w="9525">
            <a:noFill/>
            <a:miter lim="800000"/>
            <a:headEnd/>
            <a:tailEnd/>
          </a:ln>
        </p:spPr>
      </p:pic>
      <p:pic>
        <p:nvPicPr>
          <p:cNvPr id="8" name="Picture 7" descr="bulletin board.gif"/>
          <p:cNvPicPr>
            <a:picLocks noChangeAspect="1"/>
          </p:cNvPicPr>
          <p:nvPr/>
        </p:nvPicPr>
        <p:blipFill>
          <a:blip r:embed="rId7"/>
          <a:srcRect/>
          <a:stretch>
            <a:fillRect/>
          </a:stretch>
        </p:blipFill>
        <p:spPr bwMode="auto">
          <a:xfrm>
            <a:off x="4356100" y="4292600"/>
            <a:ext cx="2071688" cy="2220913"/>
          </a:xfrm>
          <a:prstGeom prst="rect">
            <a:avLst/>
          </a:prstGeom>
          <a:noFill/>
          <a:ln w="9525">
            <a:noFill/>
            <a:miter lim="800000"/>
            <a:headEnd/>
            <a:tailEnd/>
          </a:ln>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142875" y="274638"/>
            <a:ext cx="8429625" cy="65405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2400" u="sng" cap="none" smtClean="0">
                <a:latin typeface="Aharoni" pitchFamily="2" charset="-79"/>
                <a:cs typeface="Aharoni" pitchFamily="2" charset="-79"/>
              </a:rPr>
              <a:t>STANDARD OPERATING PROCEDURE </a:t>
            </a:r>
            <a:r>
              <a:rPr lang="en-US" sz="2400" cap="none" smtClean="0">
                <a:latin typeface="Aharoni" pitchFamily="2" charset="-79"/>
                <a:cs typeface="Aharoni" pitchFamily="2" charset="-79"/>
              </a:rPr>
              <a:t>: SOP</a:t>
            </a:r>
            <a:endParaRPr lang="en-IN" sz="2400" cap="none" smtClean="0">
              <a:latin typeface="Aharoni" pitchFamily="2" charset="-79"/>
              <a:cs typeface="Aharoni" pitchFamily="2" charset="-79"/>
            </a:endParaRPr>
          </a:p>
        </p:txBody>
      </p:sp>
      <p:sp>
        <p:nvSpPr>
          <p:cNvPr id="55299" name="Rectangle 3"/>
          <p:cNvSpPr>
            <a:spLocks noGrp="1" noChangeArrowheads="1"/>
          </p:cNvSpPr>
          <p:nvPr>
            <p:ph sz="quarter" idx="1"/>
          </p:nvPr>
        </p:nvSpPr>
        <p:spPr>
          <a:xfrm>
            <a:off x="457200" y="1125538"/>
            <a:ext cx="7931150" cy="5543550"/>
          </a:xfrm>
        </p:spPr>
        <p:txBody>
          <a:bodyPr/>
          <a:lstStyle/>
          <a:p>
            <a:pPr algn="just" eaLnBrk="1" hangingPunct="1"/>
            <a:r>
              <a:rPr lang="en-US" smtClean="0">
                <a:latin typeface="Arial Unicode MS" pitchFamily="34" charset="-128"/>
                <a:cs typeface="Aharoni" pitchFamily="2" charset="-79"/>
              </a:rPr>
              <a:t>During checking by SSTs, if any cash exceeding Rs.50,000 is found in a vehicle carrying a candidate, or his agent or party worker or carrying posters or election materials or any drugs, liquor, arms or gift items(valued more than Rs. 10,000) which are likely to be used for inducement of electors or any other illicit articles are found in a vehicle, </a:t>
            </a:r>
            <a:r>
              <a:rPr lang="en-US" b="1" u="sng" smtClean="0">
                <a:latin typeface="Arial Unicode MS" pitchFamily="34" charset="-128"/>
                <a:cs typeface="Aharoni" pitchFamily="2" charset="-79"/>
              </a:rPr>
              <a:t>the same shall be subject to seizure</a:t>
            </a:r>
            <a:r>
              <a:rPr lang="en-US" smtClean="0">
                <a:latin typeface="Arial Unicode MS" pitchFamily="34" charset="-128"/>
                <a:cs typeface="Aharoni" pitchFamily="2" charset="-79"/>
              </a:rPr>
              <a:t>. Whole event of checking/seizure to be video graphed by video team submitting CD to R.O.,</a:t>
            </a:r>
          </a:p>
          <a:p>
            <a:pPr algn="just" eaLnBrk="1" hangingPunct="1"/>
            <a:r>
              <a:rPr lang="en-US" smtClean="0">
                <a:latin typeface="Arial Unicode MS" pitchFamily="34" charset="-128"/>
                <a:cs typeface="Aharoni" pitchFamily="2" charset="-79"/>
              </a:rPr>
              <a:t>An Appeal is to be made by DEO and CEO in local language through Flying Squads / media regarding the enforcement measures &amp; advising the public and political functionaries not to carry huge cash during election process.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457200" y="274638"/>
            <a:ext cx="8147050" cy="5619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anchor="b" anchorCtr="0" compatLnSpc="1">
            <a:prstTxWarp prst="textNoShape">
              <a:avLst/>
            </a:prstTxWarp>
            <a:normAutofit/>
          </a:bodyPr>
          <a:lstStyle/>
          <a:p>
            <a:pPr algn="ctr" eaLnBrk="1" hangingPunct="1"/>
            <a:r>
              <a:rPr lang="en-US" sz="2800" cap="none" dirty="0" smtClean="0">
                <a:latin typeface="Aharoni" pitchFamily="2" charset="-79"/>
                <a:cs typeface="Aharoni" pitchFamily="2" charset="-79"/>
              </a:rPr>
              <a:t>FAQs for Cash found during checking</a:t>
            </a:r>
            <a:endParaRPr lang="en-IN" sz="2800" cap="none" dirty="0" smtClean="0">
              <a:latin typeface="Aharoni" pitchFamily="2" charset="-79"/>
              <a:cs typeface="Aharoni" pitchFamily="2" charset="-79"/>
            </a:endParaRPr>
          </a:p>
        </p:txBody>
      </p:sp>
      <p:sp>
        <p:nvSpPr>
          <p:cNvPr id="60419" name="Rectangle 3"/>
          <p:cNvSpPr>
            <a:spLocks noGrp="1"/>
          </p:cNvSpPr>
          <p:nvPr>
            <p:ph type="body" idx="1"/>
          </p:nvPr>
        </p:nvSpPr>
        <p:spPr>
          <a:xfrm>
            <a:off x="457200" y="981075"/>
            <a:ext cx="8002588" cy="5492750"/>
          </a:xfrm>
        </p:spPr>
        <p:txBody>
          <a:bodyPr/>
          <a:lstStyle/>
          <a:p>
            <a:pPr marL="457200" indent="-457200" algn="just">
              <a:lnSpc>
                <a:spcPct val="90000"/>
              </a:lnSpc>
              <a:buClr>
                <a:schemeClr val="tx1"/>
              </a:buClr>
              <a:buFont typeface="Wingdings" pitchFamily="2" charset="2"/>
              <a:buAutoNum type="arabicPeriod"/>
            </a:pPr>
            <a:r>
              <a:rPr lang="en-US" smtClean="0"/>
              <a:t>What happens, if Cash exceeding Rs. 50,000 found during checking with Candidate, Agent, Party worker and suspected for bribery or inducement of voters?</a:t>
            </a:r>
          </a:p>
          <a:p>
            <a:pPr marL="457200" indent="-457200" algn="just">
              <a:lnSpc>
                <a:spcPct val="90000"/>
              </a:lnSpc>
              <a:buClr>
                <a:schemeClr val="tx1"/>
              </a:buClr>
              <a:buFont typeface="Wingdings" pitchFamily="2" charset="2"/>
              <a:buAutoNum type="arabicPeriod"/>
            </a:pPr>
            <a:r>
              <a:rPr lang="en-US" smtClean="0"/>
              <a:t>What happens, if Cash exceeding Rs. 50,000 found during checking with any other person?</a:t>
            </a:r>
          </a:p>
          <a:p>
            <a:pPr marL="457200" indent="-457200" algn="just">
              <a:lnSpc>
                <a:spcPct val="90000"/>
              </a:lnSpc>
              <a:buClr>
                <a:schemeClr val="tx1"/>
              </a:buClr>
              <a:buFont typeface="Wingdings" pitchFamily="2" charset="2"/>
              <a:buAutoNum type="arabicPeriod"/>
            </a:pPr>
            <a:r>
              <a:rPr lang="en-US" smtClean="0"/>
              <a:t>What happens, if Cash exceeding Rs. 50,000 found during checking with any other person and suspected for bribery or inducement of voters?</a:t>
            </a:r>
          </a:p>
          <a:p>
            <a:pPr marL="457200" indent="-457200" algn="just">
              <a:lnSpc>
                <a:spcPct val="90000"/>
              </a:lnSpc>
              <a:buClr>
                <a:schemeClr val="tx1"/>
              </a:buClr>
              <a:buFont typeface="Wingdings" pitchFamily="2" charset="2"/>
              <a:buAutoNum type="arabicPeriod"/>
            </a:pPr>
            <a:r>
              <a:rPr lang="en-US" smtClean="0"/>
              <a:t>What happens, if Cash exceeding Rs. 50,000 but less than 10 Lakhs found during checking with any other person?</a:t>
            </a:r>
          </a:p>
          <a:p>
            <a:pPr marL="457200" indent="-457200" algn="just">
              <a:lnSpc>
                <a:spcPct val="90000"/>
              </a:lnSpc>
              <a:buClr>
                <a:schemeClr val="tx1"/>
              </a:buClr>
              <a:buFont typeface="Wingdings" pitchFamily="2" charset="2"/>
              <a:buAutoNum type="arabicPeriod"/>
            </a:pPr>
            <a:r>
              <a:rPr lang="en-US" smtClean="0"/>
              <a:t>What happens, if Cash exceeding Rs. 10 Lakhs found during checking with any other person? Grounds of suspicion?</a:t>
            </a:r>
          </a:p>
          <a:p>
            <a:pPr marL="457200" indent="-457200" algn="just">
              <a:lnSpc>
                <a:spcPct val="90000"/>
              </a:lnSpc>
              <a:buFont typeface="Wingdings" pitchFamily="2" charset="2"/>
              <a:buNone/>
            </a:pPr>
            <a:endParaRPr lang="en-IN"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95232" y="1000107"/>
          <a:ext cx="8643997" cy="5938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3124200" y="6538913"/>
            <a:ext cx="2895600" cy="365125"/>
          </a:xfrm>
          <a:prstGeom prst="rect">
            <a:avLst/>
          </a:prstGeom>
          <a:noFill/>
        </p:spPr>
        <p:txBody>
          <a:bodyPr anchor="ctr"/>
          <a:lstStyle/>
          <a:p>
            <a:pPr algn="ctr" defTabSz="457200" fontAlgn="auto">
              <a:spcBef>
                <a:spcPts val="0"/>
              </a:spcBef>
              <a:spcAft>
                <a:spcPts val="0"/>
              </a:spcAft>
              <a:defRPr/>
            </a:pPr>
            <a:endParaRPr lang="en-US" sz="1200" dirty="0">
              <a:solidFill>
                <a:schemeClr val="tx1">
                  <a:tint val="75000"/>
                </a:schemeClr>
              </a:solidFill>
              <a:latin typeface="+mn-lt"/>
              <a:cs typeface="+mn-cs"/>
            </a:endParaRPr>
          </a:p>
        </p:txBody>
      </p:sp>
      <p:sp>
        <p:nvSpPr>
          <p:cNvPr id="6" name="Slide Number Placeholder 5"/>
          <p:cNvSpPr txBox="1">
            <a:spLocks noGrp="1"/>
          </p:cNvSpPr>
          <p:nvPr/>
        </p:nvSpPr>
        <p:spPr>
          <a:xfrm>
            <a:off x="6842125" y="6492875"/>
            <a:ext cx="2133600" cy="365125"/>
          </a:xfrm>
          <a:prstGeom prst="rect">
            <a:avLst/>
          </a:prstGeom>
          <a:noFill/>
        </p:spPr>
        <p:txBody>
          <a:bodyPr anchor="ctr"/>
          <a:lstStyle/>
          <a:p>
            <a:pPr algn="r" defTabSz="457200" fontAlgn="auto">
              <a:spcBef>
                <a:spcPts val="0"/>
              </a:spcBef>
              <a:spcAft>
                <a:spcPts val="0"/>
              </a:spcAft>
              <a:defRPr/>
            </a:pPr>
            <a:fld id="{45124EDA-6585-48AE-8755-DF582D5EB2C9}" type="slidenum">
              <a:rPr lang="en-US" sz="1200">
                <a:solidFill>
                  <a:schemeClr val="tx1">
                    <a:tint val="75000"/>
                  </a:schemeClr>
                </a:solidFill>
                <a:latin typeface="+mn-lt"/>
                <a:cs typeface="+mn-cs"/>
              </a:rPr>
              <a:pPr algn="r" defTabSz="457200" fontAlgn="auto">
                <a:spcBef>
                  <a:spcPts val="0"/>
                </a:spcBef>
                <a:spcAft>
                  <a:spcPts val="0"/>
                </a:spcAft>
                <a:defRPr/>
              </a:pPr>
              <a:t>65</a:t>
            </a:fld>
            <a:endParaRPr lang="en-US" sz="1200" dirty="0">
              <a:solidFill>
                <a:schemeClr val="tx1">
                  <a:tint val="75000"/>
                </a:schemeClr>
              </a:solidFill>
              <a:latin typeface="+mn-lt"/>
              <a:cs typeface="+mn-cs"/>
            </a:endParaRPr>
          </a:p>
        </p:txBody>
      </p:sp>
      <p:sp>
        <p:nvSpPr>
          <p:cNvPr id="7" name="Title 1"/>
          <p:cNvSpPr txBox="1">
            <a:spLocks/>
          </p:cNvSpPr>
          <p:nvPr/>
        </p:nvSpPr>
        <p:spPr>
          <a:xfrm>
            <a:off x="142875" y="0"/>
            <a:ext cx="8572500" cy="642938"/>
          </a:xfrm>
          <a:prstGeom prst="rect">
            <a:avLst/>
          </a:prstGeom>
          <a:noFill/>
        </p:spPr>
        <p:txBody>
          <a:bodyPr anchor="b"/>
          <a:lstStyle/>
          <a:p>
            <a:pPr algn="ctr" defTabSz="449263" fontAlgn="auto">
              <a:spcAft>
                <a:spcPts val="0"/>
              </a:spcAft>
              <a:defRPr/>
            </a:pPr>
            <a:r>
              <a:rPr lang="en-US" sz="2400" b="1" cap="small" dirty="0">
                <a:solidFill>
                  <a:srgbClr val="000000"/>
                </a:solidFill>
                <a:latin typeface="+mj-lt"/>
                <a:ea typeface="+mj-ea"/>
                <a:cs typeface="+mj-cs"/>
              </a:rPr>
              <a:t>DISTRICT EXP. MONITORING COMMTT. (DEMC)</a:t>
            </a:r>
          </a:p>
        </p:txBody>
      </p:sp>
    </p:spTree>
  </p:cSld>
  <p:clrMapOvr>
    <a:masterClrMapping/>
  </p:clrMapOvr>
  <p:transition spd="slow" advClick="0">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95288" y="714375"/>
            <a:ext cx="8520112" cy="6143625"/>
          </a:xfrm>
        </p:spPr>
        <p:txBody>
          <a:bodyPr>
            <a:normAutofit fontScale="85000" lnSpcReduction="20000"/>
          </a:bodyPr>
          <a:lstStyle/>
          <a:p>
            <a:pPr marL="365125" indent="-282575" algn="just" eaLnBrk="1" hangingPunct="1">
              <a:lnSpc>
                <a:spcPct val="80000"/>
              </a:lnSpc>
              <a:defRPr/>
            </a:pPr>
            <a:endParaRPr lang="en-IN" sz="2000" dirty="0" smtClean="0">
              <a:latin typeface="Arial Rounded MT Bold" pitchFamily="34" charset="0"/>
              <a:cs typeface="Times New Roman" pitchFamily="18" charset="0"/>
            </a:endParaRPr>
          </a:p>
          <a:p>
            <a:pPr marL="365125" indent="-282575" algn="just" eaLnBrk="1" hangingPunct="1">
              <a:lnSpc>
                <a:spcPct val="110000"/>
              </a:lnSpc>
              <a:defRPr/>
            </a:pPr>
            <a:r>
              <a:rPr lang="en-IN" sz="2000" dirty="0" smtClean="0">
                <a:latin typeface="Arial Black" pitchFamily="34" charset="0"/>
                <a:cs typeface="Times New Roman" pitchFamily="18" charset="0"/>
              </a:rPr>
              <a:t>If no reply is recd. from candidate within 48 hours of receipt of the notice, then suppressed amount shall be treated as final and added to his election expenses. </a:t>
            </a:r>
          </a:p>
          <a:p>
            <a:pPr marL="365125" indent="-282575" algn="just" eaLnBrk="1" hangingPunct="1">
              <a:lnSpc>
                <a:spcPct val="110000"/>
              </a:lnSpc>
              <a:defRPr/>
            </a:pPr>
            <a:r>
              <a:rPr lang="en-IN" sz="2000" dirty="0" smtClean="0">
                <a:latin typeface="Arial Black" pitchFamily="34" charset="0"/>
                <a:cs typeface="Times New Roman" pitchFamily="18" charset="0"/>
              </a:rPr>
              <a:t>If  candidate / his election agent disputes the suppressed expenditure,  he shall submit the reply mentioning the reasons for disagreement and the same shall be forwarded to the District Expenditure Monitoring Committee (DEMC) consisting of the following:</a:t>
            </a:r>
          </a:p>
          <a:p>
            <a:pPr marL="365125" indent="-282575" algn="just" eaLnBrk="1" hangingPunct="1">
              <a:lnSpc>
                <a:spcPct val="110000"/>
              </a:lnSpc>
              <a:buFont typeface="Wingdings" pitchFamily="2" charset="2"/>
              <a:buNone/>
              <a:defRPr/>
            </a:pPr>
            <a:r>
              <a:rPr lang="en-IN" sz="2000" dirty="0" smtClean="0">
                <a:latin typeface="Arial Black" pitchFamily="34" charset="0"/>
                <a:cs typeface="Times New Roman" pitchFamily="18" charset="0"/>
              </a:rPr>
              <a:t>	 (a)Expenditure Observer in charge of the Constituency</a:t>
            </a:r>
            <a:endParaRPr lang="en-US" sz="2000" dirty="0" smtClean="0">
              <a:latin typeface="Arial Black" pitchFamily="34" charset="0"/>
              <a:cs typeface="Times New Roman" pitchFamily="18" charset="0"/>
            </a:endParaRPr>
          </a:p>
          <a:p>
            <a:pPr marL="365125" indent="-282575" algn="just" eaLnBrk="1" hangingPunct="1">
              <a:lnSpc>
                <a:spcPct val="110000"/>
              </a:lnSpc>
              <a:buFont typeface="Wingdings" pitchFamily="2" charset="2"/>
              <a:buNone/>
              <a:defRPr/>
            </a:pPr>
            <a:r>
              <a:rPr lang="en-IN" sz="2000" dirty="0" smtClean="0">
                <a:latin typeface="Arial Black" pitchFamily="34" charset="0"/>
                <a:cs typeface="Times New Roman" pitchFamily="18" charset="0"/>
              </a:rPr>
              <a:t>	 (b)DEO</a:t>
            </a:r>
            <a:endParaRPr lang="en-US" sz="2000" dirty="0" smtClean="0">
              <a:latin typeface="Arial Black" pitchFamily="34" charset="0"/>
              <a:cs typeface="Times New Roman" pitchFamily="18" charset="0"/>
            </a:endParaRPr>
          </a:p>
          <a:p>
            <a:pPr marL="365125" indent="-282575" algn="just" eaLnBrk="1" hangingPunct="1">
              <a:lnSpc>
                <a:spcPct val="110000"/>
              </a:lnSpc>
              <a:buFont typeface="Wingdings" pitchFamily="2" charset="2"/>
              <a:buNone/>
              <a:defRPr/>
            </a:pPr>
            <a:r>
              <a:rPr lang="en-IN" sz="2000" dirty="0" smtClean="0">
                <a:latin typeface="Arial Black" pitchFamily="34" charset="0"/>
                <a:cs typeface="Times New Roman" pitchFamily="18" charset="0"/>
              </a:rPr>
              <a:t>	 (c) Dy. DEO/Officer in charge of Expenditure Monitoring of the District.</a:t>
            </a:r>
          </a:p>
          <a:p>
            <a:pPr marL="365125" indent="-282575" algn="just" eaLnBrk="1" hangingPunct="1">
              <a:lnSpc>
                <a:spcPct val="110000"/>
              </a:lnSpc>
              <a:buFont typeface="Wingdings" pitchFamily="2" charset="2"/>
              <a:buNone/>
              <a:defRPr/>
            </a:pPr>
            <a:endParaRPr lang="en-IN" sz="2000" dirty="0" smtClean="0">
              <a:latin typeface="Arial Black" pitchFamily="34" charset="0"/>
              <a:cs typeface="Times New Roman" pitchFamily="18" charset="0"/>
            </a:endParaRPr>
          </a:p>
          <a:p>
            <a:pPr marL="365125" indent="-282575" algn="just" eaLnBrk="1" hangingPunct="1">
              <a:lnSpc>
                <a:spcPct val="110000"/>
              </a:lnSpc>
              <a:defRPr/>
            </a:pPr>
            <a:r>
              <a:rPr lang="en-IN" sz="2000" dirty="0" smtClean="0">
                <a:latin typeface="Arial Black" pitchFamily="34" charset="0"/>
                <a:cs typeface="Times New Roman" pitchFamily="18" charset="0"/>
              </a:rPr>
              <a:t>The DEMC shall decide the case after examining the evidence mentioned in the notice and reply of the candidate, preferably within 72 hours from the date of receipt of the reply from the candidate, whether such suppressed expenditure shall be added or not</a:t>
            </a:r>
          </a:p>
          <a:p>
            <a:pPr marL="365125" indent="-282575" algn="just" eaLnBrk="1" hangingPunct="1">
              <a:lnSpc>
                <a:spcPct val="110000"/>
              </a:lnSpc>
              <a:defRPr/>
            </a:pPr>
            <a:endParaRPr lang="en-US" sz="2000" dirty="0" smtClean="0">
              <a:latin typeface="Times New Roman" pitchFamily="18" charset="0"/>
              <a:cs typeface="Times New Roman" pitchFamily="18" charset="0"/>
            </a:endParaRPr>
          </a:p>
          <a:p>
            <a:pPr marL="365125" indent="-282575" eaLnBrk="1" hangingPunct="1">
              <a:lnSpc>
                <a:spcPct val="110000"/>
              </a:lnSpc>
              <a:defRPr/>
            </a:pPr>
            <a:endParaRPr lang="en-US" sz="2000" dirty="0" smtClean="0">
              <a:latin typeface="Times New Roman" pitchFamily="18" charset="0"/>
              <a:cs typeface="Times New Roman" pitchFamily="18" charset="0"/>
            </a:endParaRPr>
          </a:p>
          <a:p>
            <a:pPr marL="365125" indent="-282575" eaLnBrk="1" hangingPunct="1">
              <a:lnSpc>
                <a:spcPct val="110000"/>
              </a:lnSpc>
              <a:buFont typeface="Wingdings" pitchFamily="2" charset="2"/>
              <a:buNone/>
              <a:defRPr/>
            </a:pPr>
            <a:r>
              <a:rPr lang="en-I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365125" indent="-282575" algn="just" eaLnBrk="1" hangingPunct="1">
              <a:lnSpc>
                <a:spcPct val="110000"/>
              </a:lnSpc>
              <a:defRPr/>
            </a:pPr>
            <a:endParaRPr lang="en-US" sz="400" dirty="0" smtClean="0"/>
          </a:p>
        </p:txBody>
      </p:sp>
      <p:sp>
        <p:nvSpPr>
          <p:cNvPr id="47108" name="Footer Placeholder 1"/>
          <p:cNvSpPr txBox="1">
            <a:spLocks noGrp="1"/>
          </p:cNvSpPr>
          <p:nvPr/>
        </p:nvSpPr>
        <p:spPr bwMode="auto">
          <a:xfrm>
            <a:off x="8129588" y="5734050"/>
            <a:ext cx="609600" cy="520700"/>
          </a:xfrm>
          <a:prstGeom prst="rect">
            <a:avLst/>
          </a:prstGeom>
          <a:noFill/>
          <a:ln w="9525">
            <a:noFill/>
            <a:miter lim="800000"/>
            <a:headEnd/>
            <a:tailEnd/>
          </a:ln>
        </p:spPr>
        <p:txBody>
          <a:bodyPr anchor="b"/>
          <a:lstStyle/>
          <a:p>
            <a:pPr algn="ctr" defTabSz="449263"/>
            <a:r>
              <a:rPr lang="en-US" sz="1400" b="1">
                <a:solidFill>
                  <a:srgbClr val="FFFFFF"/>
                </a:solidFill>
                <a:latin typeface="Tahoma" pitchFamily="34" charset="0"/>
              </a:rPr>
              <a:t>Learning Module of DEO</a:t>
            </a:r>
          </a:p>
        </p:txBody>
      </p:sp>
      <p:sp>
        <p:nvSpPr>
          <p:cNvPr id="47109" name="Slide Number Placeholder 2"/>
          <p:cNvSpPr txBox="1">
            <a:spLocks noGrp="1"/>
          </p:cNvSpPr>
          <p:nvPr/>
        </p:nvSpPr>
        <p:spPr bwMode="auto">
          <a:xfrm rot="5400000">
            <a:off x="6989763" y="3736975"/>
            <a:ext cx="3200400" cy="365125"/>
          </a:xfrm>
          <a:prstGeom prst="rect">
            <a:avLst/>
          </a:prstGeom>
          <a:noFill/>
          <a:ln w="9525">
            <a:noFill/>
            <a:miter lim="800000"/>
            <a:headEnd/>
            <a:tailEnd/>
          </a:ln>
        </p:spPr>
        <p:txBody>
          <a:bodyPr anchor="b"/>
          <a:lstStyle/>
          <a:p>
            <a:pPr defTabSz="449263"/>
            <a:fld id="{9584D073-6698-480B-A354-009DEED4CC98}" type="slidenum">
              <a:rPr lang="en-US" sz="1200">
                <a:solidFill>
                  <a:schemeClr val="tx2"/>
                </a:solidFill>
                <a:latin typeface="Tahoma" pitchFamily="34" charset="0"/>
              </a:rPr>
              <a:pPr defTabSz="449263"/>
              <a:t>66</a:t>
            </a:fld>
            <a:endParaRPr lang="en-US" sz="1200">
              <a:solidFill>
                <a:schemeClr val="tx2"/>
              </a:solidFill>
              <a:latin typeface="Tahoma" pitchFamily="34" charset="0"/>
            </a:endParaRPr>
          </a:p>
        </p:txBody>
      </p:sp>
      <p:sp>
        <p:nvSpPr>
          <p:cNvPr id="6" name="Title 1"/>
          <p:cNvSpPr txBox="1">
            <a:spLocks/>
          </p:cNvSpPr>
          <p:nvPr/>
        </p:nvSpPr>
        <p:spPr>
          <a:xfrm>
            <a:off x="1071563" y="274638"/>
            <a:ext cx="7862887" cy="725487"/>
          </a:xfrm>
          <a:prstGeom prst="rect">
            <a:avLst/>
          </a:prstGeom>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DEMC Contd….</a:t>
            </a:r>
            <a:endParaRPr kumimoji="0" lang="en-US" sz="26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63" y="274638"/>
            <a:ext cx="7862887" cy="725487"/>
          </a:xfrm>
        </p:spPr>
        <p:txBody>
          <a:bodyPr wrap="square" lIns="91440" tIns="45720" rIns="91440" bIns="45720" numCol="1" anchor="ctr" anchorCtr="0" compatLnSpc="1">
            <a:prstTxWarp prst="textNoShape">
              <a:avLst/>
            </a:prstTxWarp>
          </a:bodyPr>
          <a:lstStyle/>
          <a:p>
            <a:pPr eaLnBrk="1" hangingPunct="1">
              <a:defRPr/>
            </a:pPr>
            <a:r>
              <a:rPr lang="en-US" sz="2600" cap="none" dirty="0" smtClean="0">
                <a:effectLst>
                  <a:outerShdw blurRad="38100" dist="38100" dir="2700000" algn="tl">
                    <a:srgbClr val="C0C0C0"/>
                  </a:outerShdw>
                </a:effectLst>
              </a:rPr>
              <a:t>DEMC </a:t>
            </a:r>
            <a:r>
              <a:rPr lang="en-US" sz="2600" cap="none" dirty="0" err="1" smtClean="0">
                <a:effectLst>
                  <a:outerShdw blurRad="38100" dist="38100" dir="2700000" algn="tl">
                    <a:srgbClr val="C0C0C0"/>
                  </a:outerShdw>
                </a:effectLst>
              </a:rPr>
              <a:t>Contd</a:t>
            </a:r>
            <a:r>
              <a:rPr lang="en-US" sz="2600" cap="none" dirty="0" smtClean="0">
                <a:effectLst>
                  <a:outerShdw blurRad="38100" dist="38100" dir="2700000" algn="tl">
                    <a:srgbClr val="C0C0C0"/>
                  </a:outerShdw>
                </a:effectLst>
              </a:rPr>
              <a:t>….</a:t>
            </a:r>
          </a:p>
        </p:txBody>
      </p:sp>
      <p:sp>
        <p:nvSpPr>
          <p:cNvPr id="48131" name="Content Placeholder 2"/>
          <p:cNvSpPr>
            <a:spLocks noGrp="1"/>
          </p:cNvSpPr>
          <p:nvPr>
            <p:ph idx="4294967295"/>
          </p:nvPr>
        </p:nvSpPr>
        <p:spPr>
          <a:xfrm>
            <a:off x="395288" y="928688"/>
            <a:ext cx="7993062" cy="5715000"/>
          </a:xfrm>
        </p:spPr>
        <p:txBody>
          <a:bodyPr/>
          <a:lstStyle/>
          <a:p>
            <a:pPr marL="365125" indent="-282575" eaLnBrk="1" hangingPunct="1"/>
            <a:endParaRPr lang="en-IN" sz="1800" smtClean="0">
              <a:latin typeface="Comic Sans MS" pitchFamily="66" charset="0"/>
              <a:cs typeface="Times New Roman" pitchFamily="18" charset="0"/>
            </a:endParaRPr>
          </a:p>
          <a:p>
            <a:pPr marL="365125" indent="-282575" eaLnBrk="1" hangingPunct="1"/>
            <a:r>
              <a:rPr lang="en-IN" sz="1800" smtClean="0">
                <a:latin typeface="Arial Rounded MT Bold" pitchFamily="34" charset="0"/>
                <a:cs typeface="Times New Roman" pitchFamily="18" charset="0"/>
              </a:rPr>
              <a:t>the DEO may refer such expenses in the scrutiny report of the candidate to the Commission.</a:t>
            </a:r>
          </a:p>
          <a:p>
            <a:pPr marL="365125" indent="-282575" algn="just" eaLnBrk="1" hangingPunct="1"/>
            <a:r>
              <a:rPr lang="en-IN" sz="1800" smtClean="0">
                <a:latin typeface="Arial Rounded MT Bold" pitchFamily="34" charset="0"/>
              </a:rPr>
              <a:t>Items of expenditure not shown correctly in a/c statement of candidate filed after election result, vis-à-vis the Shadow Observation Register, notice to be served on the candidate by DEO within 24 hours. The candidate shall submit his reply within 48 hours of the receipt of such notice.</a:t>
            </a:r>
            <a:endParaRPr lang="en-US" sz="1800" smtClean="0">
              <a:latin typeface="Arial Rounded MT Bold" pitchFamily="34" charset="0"/>
            </a:endParaRPr>
          </a:p>
          <a:p>
            <a:pPr marL="365125" indent="-282575" algn="just" eaLnBrk="1" hangingPunct="1"/>
            <a:r>
              <a:rPr lang="en-IN" sz="1800" smtClean="0">
                <a:latin typeface="Arial Rounded MT Bold" pitchFamily="34" charset="0"/>
              </a:rPr>
              <a:t>If candidate does not submit any reply, the DEO shall decide the case after considering such reply and intimate his decision to the candidate/agent and mention the same in his scrutiny report submitted to the Commission.  The notice, the reply by the candidate to the notice and decision of the DEO shall be displayed on the Notice Board. </a:t>
            </a:r>
            <a:endParaRPr lang="en-US" sz="1800" smtClean="0">
              <a:latin typeface="Arial Rounded MT Bold" pitchFamily="34" charset="0"/>
            </a:endParaRPr>
          </a:p>
          <a:p>
            <a:pPr marL="365125" indent="-282575" algn="just" eaLnBrk="1" hangingPunct="1"/>
            <a:r>
              <a:rPr lang="en-IN" sz="1800" smtClean="0">
                <a:latin typeface="Arial Rounded MT Bold" pitchFamily="34" charset="0"/>
              </a:rPr>
              <a:t>If candidate does not file his statement of election expenses within the stipulated period of 30 days from the day of declaration of result, then the DEO shall send the report to the Commission mentioning such default with his recommendation.</a:t>
            </a:r>
            <a:endParaRPr lang="en-US" sz="1800" smtClean="0">
              <a:latin typeface="Arial Rounded MT Bold" pitchFamily="34" charset="0"/>
            </a:endParaRPr>
          </a:p>
          <a:p>
            <a:pPr marL="365125" indent="-282575" eaLnBrk="1" hangingPunct="1"/>
            <a:endParaRPr lang="en-IN" smtClean="0">
              <a:latin typeface="Times New Roman" pitchFamily="18" charset="0"/>
              <a:cs typeface="Times New Roman" pitchFamily="18" charset="0"/>
            </a:endParaRPr>
          </a:p>
          <a:p>
            <a:pPr marL="365125" indent="-282575" eaLnBrk="1" hangingPunct="1"/>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68313" y="0"/>
            <a:ext cx="8229600" cy="12620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numCol="1" anchorCtr="0" compatLnSpc="1">
            <a:prstTxWarp prst="textNoShape">
              <a:avLst/>
            </a:prstTxWarp>
            <a:normAutofit/>
          </a:bodyPr>
          <a:lstStyle/>
          <a:p>
            <a:pPr algn="ctr" eaLnBrk="1" hangingPunct="1">
              <a:defRPr/>
            </a:pPr>
            <a:r>
              <a:rPr lang="en-US" sz="3100" b="1" cap="none" dirty="0" smtClean="0"/>
              <a:t>Nodal Officer of CEO and </a:t>
            </a:r>
            <a:br>
              <a:rPr lang="en-US" sz="3100" b="1" cap="none" dirty="0" smtClean="0"/>
            </a:br>
            <a:r>
              <a:rPr lang="en-US" sz="3100" b="1" cap="none" dirty="0" smtClean="0"/>
              <a:t>District Expenditure Cell (EMC)</a:t>
            </a:r>
            <a:endParaRPr lang="en-IN" sz="2600" u="sng" cap="none" dirty="0" smtClean="0"/>
          </a:p>
        </p:txBody>
      </p:sp>
      <p:sp>
        <p:nvSpPr>
          <p:cNvPr id="61443" name="Content Placeholder 2"/>
          <p:cNvSpPr>
            <a:spLocks noGrp="1"/>
          </p:cNvSpPr>
          <p:nvPr>
            <p:ph idx="4294967295"/>
          </p:nvPr>
        </p:nvSpPr>
        <p:spPr>
          <a:xfrm>
            <a:off x="323850" y="1268413"/>
            <a:ext cx="8351838" cy="6124575"/>
          </a:xfrm>
        </p:spPr>
        <p:txBody>
          <a:bodyPr/>
          <a:lstStyle/>
          <a:p>
            <a:pPr marL="290513" lvl="1" indent="-290513" algn="just" eaLnBrk="1" hangingPunct="1">
              <a:buFont typeface="Wingdings" pitchFamily="2" charset="2"/>
              <a:buChar char="§"/>
            </a:pPr>
            <a:r>
              <a:rPr lang="en-US" sz="2000" b="1" smtClean="0">
                <a:latin typeface="Arial Narrow" pitchFamily="34" charset="0"/>
              </a:rPr>
              <a:t>Has an important role in E.E. Monitoring on behalf of CEO.</a:t>
            </a:r>
          </a:p>
          <a:p>
            <a:pPr marL="290513" lvl="1" indent="-290513" algn="just" eaLnBrk="1" hangingPunct="1">
              <a:buFont typeface="Wingdings" pitchFamily="2" charset="2"/>
              <a:buChar char="§"/>
            </a:pPr>
            <a:r>
              <a:rPr lang="en-US" sz="2000" b="1" smtClean="0">
                <a:latin typeface="Arial Narrow" pitchFamily="34" charset="0"/>
              </a:rPr>
              <a:t>He shall be resposible for training of all DEOs / Dy DEOs and master trainers of the district and </a:t>
            </a:r>
          </a:p>
          <a:p>
            <a:pPr marL="290513" lvl="1" indent="-290513" algn="just" eaLnBrk="1" hangingPunct="1">
              <a:buFont typeface="Wingdings" pitchFamily="2" charset="2"/>
              <a:buChar char="§"/>
            </a:pPr>
            <a:r>
              <a:rPr lang="en-US" sz="2000" b="1" smtClean="0">
                <a:latin typeface="Arial Narrow" pitchFamily="34" charset="0"/>
              </a:rPr>
              <a:t>To coordinate with the agencies and the Commission for smooth implementation of the exp monitoring instructions</a:t>
            </a:r>
          </a:p>
          <a:p>
            <a:pPr algn="just" eaLnBrk="1" hangingPunct="1"/>
            <a:r>
              <a:rPr lang="en-US" sz="2000" b="1" smtClean="0">
                <a:latin typeface="Arial Narrow" pitchFamily="34" charset="0"/>
              </a:rPr>
              <a:t>To ensure proper advertisement of expenditure monitoring measures and functioning of  FS, SST and Toll free number of Complaint monitoring cell in all media and distribution of leaflets on above </a:t>
            </a:r>
          </a:p>
          <a:p>
            <a:pPr algn="just" eaLnBrk="1" hangingPunct="1"/>
            <a:r>
              <a:rPr lang="en-US" sz="2000" b="1" smtClean="0">
                <a:latin typeface="Arial Narrow" pitchFamily="34" charset="0"/>
              </a:rPr>
              <a:t>SVEEP on ethical voting, organise telecast or broadcast of slides, jingles, videos, cartoons, approved by ECI.</a:t>
            </a:r>
          </a:p>
          <a:p>
            <a:pPr algn="just" eaLnBrk="1" hangingPunct="1"/>
            <a:r>
              <a:rPr lang="en-US" sz="2000" b="1" smtClean="0">
                <a:latin typeface="Arial Narrow" pitchFamily="34" charset="0"/>
              </a:rPr>
              <a:t>To organise debate, cartoon, slogan competition among school and college students</a:t>
            </a:r>
          </a:p>
          <a:p>
            <a:pPr algn="just" eaLnBrk="1" hangingPunct="1"/>
            <a:r>
              <a:rPr lang="en-US" sz="2000" b="1" smtClean="0">
                <a:latin typeface="Arial Narrow" pitchFamily="34" charset="0"/>
              </a:rPr>
              <a:t>To settle the complaints of of different teams, candidates and Parties and clear doubts in consultation with Commission</a:t>
            </a:r>
          </a:p>
          <a:p>
            <a:pPr marL="290513" lvl="1" indent="-290513" algn="just" eaLnBrk="1" hangingPunct="1">
              <a:buFont typeface="Wingdings" pitchFamily="2" charset="2"/>
              <a:buChar char="§"/>
            </a:pPr>
            <a:endParaRPr lang="en-US" sz="2000" b="1" smtClean="0">
              <a:latin typeface="Arial Narrow" pitchFamily="34" charset="0"/>
            </a:endParaRPr>
          </a:p>
          <a:p>
            <a:pPr marL="290513" lvl="1" indent="-290513" algn="just" eaLnBrk="1" hangingPunct="1">
              <a:buFont typeface="Wingdings" pitchFamily="2" charset="2"/>
              <a:buChar char="§"/>
            </a:pPr>
            <a:endParaRPr lang="en-US" sz="2000" smtClean="0"/>
          </a:p>
          <a:p>
            <a:pPr marL="290513" lvl="1" indent="-290513" algn="just" eaLnBrk="1" hangingPunct="1">
              <a:buFont typeface="Arial" pitchFamily="34" charset="0"/>
              <a:buNone/>
            </a:pPr>
            <a:r>
              <a:rPr lang="en-US" sz="2000" smtClean="0"/>
              <a:t>      </a:t>
            </a:r>
          </a:p>
          <a:p>
            <a:pPr marL="711200" lvl="2" indent="-311150" algn="just" eaLnBrk="1" hangingPunct="1">
              <a:buFont typeface="Wingdings" pitchFamily="2" charset="2"/>
              <a:buChar char="§"/>
            </a:pPr>
            <a:endParaRPr lang="en-US"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bwMode="auto">
          <a:xfrm>
            <a:off x="457200" y="274638"/>
            <a:ext cx="8258175" cy="72548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wrap="square" lIns="91440" tIns="45720" rIns="91440" bIns="45720" numCol="1" anchor="b" anchorCtr="0" compatLnSpc="1">
            <a:prstTxWarp prst="textNoShape">
              <a:avLst/>
            </a:prstTxWarp>
            <a:normAutofit fontScale="90000"/>
          </a:bodyPr>
          <a:lstStyle/>
          <a:p>
            <a:pPr algn="ctr" eaLnBrk="1" hangingPunct="1">
              <a:defRPr/>
            </a:pPr>
            <a:r>
              <a:rPr lang="en-US" sz="3100" b="1" cap="none" dirty="0" smtClean="0"/>
              <a:t>ROLE OF NODAL OFFICER: CEO OFFICE</a:t>
            </a:r>
          </a:p>
        </p:txBody>
      </p:sp>
      <p:sp>
        <p:nvSpPr>
          <p:cNvPr id="62467" name="Content Placeholder 2"/>
          <p:cNvSpPr>
            <a:spLocks noGrp="1"/>
          </p:cNvSpPr>
          <p:nvPr>
            <p:ph sz="quarter" idx="4294967295"/>
          </p:nvPr>
        </p:nvSpPr>
        <p:spPr>
          <a:xfrm>
            <a:off x="468313" y="1428750"/>
            <a:ext cx="7848600" cy="5429250"/>
          </a:xfrm>
        </p:spPr>
        <p:txBody>
          <a:bodyPr/>
          <a:lstStyle/>
          <a:p>
            <a:pPr algn="just" eaLnBrk="1" hangingPunct="1">
              <a:lnSpc>
                <a:spcPct val="90000"/>
              </a:lnSpc>
            </a:pPr>
            <a:r>
              <a:rPr lang="en-US" sz="2200" b="1" smtClean="0">
                <a:latin typeface="Arial Narrow" pitchFamily="34" charset="0"/>
              </a:rPr>
              <a:t>To arrange training of all Political Parties and distribute expenditure monitoring instructions in english and local language, after announcement of election.</a:t>
            </a:r>
          </a:p>
          <a:p>
            <a:pPr algn="just" eaLnBrk="1" hangingPunct="1">
              <a:lnSpc>
                <a:spcPct val="90000"/>
              </a:lnSpc>
            </a:pPr>
            <a:r>
              <a:rPr lang="en-US" sz="2200" b="1" smtClean="0">
                <a:latin typeface="Arial Narrow" pitchFamily="34" charset="0"/>
              </a:rPr>
              <a:t>To arrange meeting of all media persons to sensitize about </a:t>
            </a:r>
            <a:r>
              <a:rPr lang="en-US" sz="2200" b="1" smtClean="0"/>
              <a:t>‘</a:t>
            </a:r>
            <a:r>
              <a:rPr lang="en-US" sz="2200" b="1" smtClean="0">
                <a:latin typeface="Arial Narrow" pitchFamily="34" charset="0"/>
              </a:rPr>
              <a:t>Paid News</a:t>
            </a:r>
            <a:r>
              <a:rPr lang="en-US" sz="2200" b="1" smtClean="0"/>
              <a:t>’</a:t>
            </a:r>
            <a:r>
              <a:rPr lang="en-US" sz="2200" b="1" smtClean="0">
                <a:latin typeface="Arial Narrow" pitchFamily="34" charset="0"/>
              </a:rPr>
              <a:t> and distribute EE Instructions.</a:t>
            </a:r>
          </a:p>
          <a:p>
            <a:pPr algn="just" eaLnBrk="1" hangingPunct="1">
              <a:lnSpc>
                <a:spcPct val="90000"/>
              </a:lnSpc>
            </a:pPr>
            <a:r>
              <a:rPr lang="en-US" sz="2200" b="1" smtClean="0">
                <a:latin typeface="Arial Narrow" pitchFamily="34" charset="0"/>
              </a:rPr>
              <a:t>To arrange meetings of NGOs, RWAs on ethical voting.</a:t>
            </a:r>
          </a:p>
          <a:p>
            <a:pPr algn="just" eaLnBrk="1" hangingPunct="1">
              <a:lnSpc>
                <a:spcPct val="90000"/>
              </a:lnSpc>
            </a:pPr>
            <a:r>
              <a:rPr lang="en-US" sz="2200" b="1" smtClean="0">
                <a:latin typeface="Arial Narrow" pitchFamily="34" charset="0"/>
              </a:rPr>
              <a:t>To ensure that CPF are deployed in SST and Police Observers put in ESCs.</a:t>
            </a:r>
          </a:p>
          <a:p>
            <a:pPr algn="just" eaLnBrk="1" hangingPunct="1">
              <a:lnSpc>
                <a:spcPct val="90000"/>
              </a:lnSpc>
            </a:pPr>
            <a:r>
              <a:rPr lang="en-US" sz="2200" b="1" smtClean="0">
                <a:latin typeface="Arial Narrow" pitchFamily="34" charset="0"/>
              </a:rPr>
              <a:t>To answer queries of different officials.</a:t>
            </a:r>
          </a:p>
          <a:p>
            <a:pPr algn="just" eaLnBrk="1" hangingPunct="1">
              <a:lnSpc>
                <a:spcPct val="90000"/>
              </a:lnSpc>
            </a:pPr>
            <a:r>
              <a:rPr lang="en-US" sz="2200" b="1" smtClean="0">
                <a:latin typeface="Arial Narrow" pitchFamily="34" charset="0"/>
              </a:rPr>
              <a:t>To coordinate with ECI on expenditure monitoring measures and to compile reports of seizure and report to ECI.</a:t>
            </a:r>
          </a:p>
        </p:txBody>
      </p:sp>
      <p:sp>
        <p:nvSpPr>
          <p:cNvPr id="62468"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CA5E93A9-F6E7-4A58-93AB-5AD660D4E2BF}" type="slidenum">
              <a:rPr lang="en-IN" sz="1400" b="1">
                <a:solidFill>
                  <a:srgbClr val="FFFFFF"/>
                </a:solidFill>
              </a:rPr>
              <a:pPr algn="ctr"/>
              <a:t>69</a:t>
            </a:fld>
            <a:endParaRPr lang="en-IN" sz="1400"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274638"/>
            <a:ext cx="7467600" cy="72547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IN" sz="3600" dirty="0" smtClean="0">
                <a:latin typeface="Aharoni" pitchFamily="2" charset="-79"/>
                <a:cs typeface="Aharoni" pitchFamily="2" charset="-79"/>
              </a:rPr>
              <a:t>NOTHING OFFICIAL ABOUT IT…</a:t>
            </a:r>
          </a:p>
        </p:txBody>
      </p:sp>
      <p:pic>
        <p:nvPicPr>
          <p:cNvPr id="13315" name="Picture 2" descr="C:\Users\Nadakacheri12\Desktop\election exp\Yathi-Siddakatte-011.jpg"/>
          <p:cNvPicPr>
            <a:picLocks noGrp="1" noChangeAspect="1" noChangeArrowheads="1"/>
          </p:cNvPicPr>
          <p:nvPr>
            <p:ph idx="1"/>
          </p:nvPr>
        </p:nvPicPr>
        <p:blipFill>
          <a:blip r:embed="rId2"/>
          <a:srcRect/>
          <a:stretch>
            <a:fillRect/>
          </a:stretch>
        </p:blipFill>
        <p:spPr>
          <a:xfrm>
            <a:off x="2095500" y="1887538"/>
            <a:ext cx="6148388" cy="4906962"/>
          </a:xfrm>
        </p:spPr>
      </p:pic>
      <p:sp>
        <p:nvSpPr>
          <p:cNvPr id="13316" name="TextBox 3"/>
          <p:cNvSpPr txBox="1">
            <a:spLocks noChangeArrowheads="1"/>
          </p:cNvSpPr>
          <p:nvPr/>
        </p:nvSpPr>
        <p:spPr bwMode="auto">
          <a:xfrm>
            <a:off x="0" y="3000375"/>
            <a:ext cx="2143125" cy="1200150"/>
          </a:xfrm>
          <a:prstGeom prst="rect">
            <a:avLst/>
          </a:prstGeom>
          <a:noFill/>
          <a:ln w="9525">
            <a:noFill/>
            <a:miter lim="800000"/>
            <a:headEnd/>
            <a:tailEnd/>
          </a:ln>
        </p:spPr>
        <p:txBody>
          <a:bodyPr>
            <a:spAutoFit/>
          </a:bodyPr>
          <a:lstStyle/>
          <a:p>
            <a:r>
              <a:rPr lang="en-IN" sz="2400" b="1"/>
              <a:t>Ceiling Limit for a candidate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274638"/>
            <a:ext cx="7900988" cy="72548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wrap="square" lIns="91440" tIns="45720" rIns="91440" bIns="45720" numCol="1" anchor="b" anchorCtr="0" compatLnSpc="1">
            <a:prstTxWarp prst="textNoShape">
              <a:avLst/>
            </a:prstTxWarp>
            <a:normAutofit fontScale="90000"/>
          </a:bodyPr>
          <a:lstStyle/>
          <a:p>
            <a:pPr algn="ctr" eaLnBrk="1" hangingPunct="1">
              <a:defRPr/>
            </a:pPr>
            <a:r>
              <a:rPr lang="en-US" sz="2800" b="1" cap="none" dirty="0" smtClean="0"/>
              <a:t>NODAL OFFICER: DISTRICT MONITORING CELL</a:t>
            </a:r>
          </a:p>
        </p:txBody>
      </p:sp>
      <p:sp>
        <p:nvSpPr>
          <p:cNvPr id="63491" name="Content Placeholder 2"/>
          <p:cNvSpPr>
            <a:spLocks noGrp="1"/>
          </p:cNvSpPr>
          <p:nvPr>
            <p:ph sz="quarter" idx="4294967295"/>
          </p:nvPr>
        </p:nvSpPr>
        <p:spPr>
          <a:xfrm>
            <a:off x="457200" y="1214438"/>
            <a:ext cx="8229600" cy="5286375"/>
          </a:xfrm>
        </p:spPr>
        <p:txBody>
          <a:bodyPr/>
          <a:lstStyle/>
          <a:p>
            <a:pPr marL="290513" lvl="1" indent="-290513" algn="just" eaLnBrk="1" hangingPunct="1">
              <a:buFont typeface="Wingdings" pitchFamily="2" charset="2"/>
              <a:buChar char="§"/>
            </a:pPr>
            <a:r>
              <a:rPr lang="en-US" sz="2400" smtClean="0">
                <a:latin typeface="Arial Narrow" pitchFamily="34" charset="0"/>
              </a:rPr>
              <a:t>Each district will have a </a:t>
            </a:r>
            <a:r>
              <a:rPr lang="en-US" sz="2400" b="1" smtClean="0">
                <a:latin typeface="Arial Narrow" pitchFamily="34" charset="0"/>
              </a:rPr>
              <a:t>Nodal Officer (on behalf of DEO)</a:t>
            </a:r>
            <a:r>
              <a:rPr lang="en-US" sz="2400" smtClean="0">
                <a:latin typeface="Arial Narrow" pitchFamily="34" charset="0"/>
              </a:rPr>
              <a:t>, and 2- other officials, it will be in charge of </a:t>
            </a:r>
            <a:r>
              <a:rPr lang="en-US" sz="2400" b="1" smtClean="0">
                <a:latin typeface="Arial Narrow" pitchFamily="34" charset="0"/>
              </a:rPr>
              <a:t>EEM training and coordination </a:t>
            </a:r>
            <a:r>
              <a:rPr lang="en-US" sz="2400" smtClean="0">
                <a:latin typeface="Arial Narrow" pitchFamily="34" charset="0"/>
              </a:rPr>
              <a:t>with all other team heads engaged in monitoring. </a:t>
            </a:r>
          </a:p>
          <a:p>
            <a:pPr marL="290513" lvl="1" indent="-290513" algn="just" eaLnBrk="1" hangingPunct="1">
              <a:buFont typeface="Wingdings" pitchFamily="2" charset="2"/>
              <a:buChar char="§"/>
            </a:pPr>
            <a:r>
              <a:rPr lang="en-US" sz="2400" b="1" smtClean="0">
                <a:latin typeface="Arial Narrow" pitchFamily="34" charset="0"/>
              </a:rPr>
              <a:t>First training of the Asstt. Expenditure Observers (AEOs) and all the officials engaged </a:t>
            </a:r>
            <a:r>
              <a:rPr lang="en-US" sz="2400" smtClean="0">
                <a:latin typeface="Arial Narrow" pitchFamily="34" charset="0"/>
              </a:rPr>
              <a:t>as soon as the elections are announced, </a:t>
            </a:r>
          </a:p>
          <a:p>
            <a:pPr marL="290513" lvl="1" indent="-290513" algn="just" eaLnBrk="1" hangingPunct="1"/>
            <a:r>
              <a:rPr lang="en-US" sz="2400" smtClean="0">
                <a:latin typeface="Arial Narrow" pitchFamily="34" charset="0"/>
              </a:rPr>
              <a:t>This cell will keep </a:t>
            </a:r>
            <a:r>
              <a:rPr lang="en-US" sz="2400" b="1" smtClean="0">
                <a:latin typeface="Arial Narrow" pitchFamily="34" charset="0"/>
              </a:rPr>
              <a:t>custody of all shadow observation registers and folders of evidence </a:t>
            </a:r>
            <a:r>
              <a:rPr lang="en-US" sz="2400" b="1" u="sng" smtClean="0">
                <a:latin typeface="Arial Narrow" pitchFamily="34" charset="0"/>
              </a:rPr>
              <a:t>after the poll </a:t>
            </a:r>
            <a:r>
              <a:rPr lang="en-US" sz="2400" b="1" smtClean="0">
                <a:latin typeface="Arial Narrow" pitchFamily="34" charset="0"/>
              </a:rPr>
              <a:t>for production before commission </a:t>
            </a:r>
          </a:p>
          <a:p>
            <a:pPr marL="290513" lvl="1" indent="-290513" algn="just" eaLnBrk="1" hangingPunct="1"/>
            <a:r>
              <a:rPr lang="en-US" sz="2400" smtClean="0">
                <a:latin typeface="Arial Narrow" pitchFamily="34" charset="0"/>
              </a:rPr>
              <a:t>The Cell will </a:t>
            </a:r>
            <a:r>
              <a:rPr lang="en-US" sz="2400" b="1" smtClean="0">
                <a:latin typeface="Arial Narrow" pitchFamily="34" charset="0"/>
              </a:rPr>
              <a:t>assist the DEO and Expenditure Observer </a:t>
            </a:r>
            <a:r>
              <a:rPr lang="en-US" sz="2400" smtClean="0">
                <a:latin typeface="Arial Narrow" pitchFamily="34" charset="0"/>
              </a:rPr>
              <a:t>in finalizing the scrutiny report to be submitted after declaration of result. </a:t>
            </a:r>
          </a:p>
          <a:p>
            <a:pPr marL="290513" lvl="1" indent="-290513" algn="just" eaLnBrk="1" hangingPunct="1"/>
            <a:r>
              <a:rPr lang="en-US" sz="2400" smtClean="0">
                <a:latin typeface="Arial Narrow" pitchFamily="34" charset="0"/>
              </a:rPr>
              <a:t>To have coordination meetings with the Nodal officers of the districts.</a:t>
            </a:r>
          </a:p>
          <a:p>
            <a:pPr marL="290513" lvl="1" indent="-290513" algn="just" eaLnBrk="1" hangingPunct="1"/>
            <a:endParaRPr lang="en-US" sz="2400" smtClean="0">
              <a:latin typeface="Arial Narrow" pitchFamily="34" charset="0"/>
            </a:endParaRPr>
          </a:p>
          <a:p>
            <a:pPr algn="just" eaLnBrk="1" hangingPunct="1"/>
            <a:endParaRPr lang="en-US" sz="2800" smtClean="0"/>
          </a:p>
        </p:txBody>
      </p:sp>
      <p:sp>
        <p:nvSpPr>
          <p:cNvPr id="63492"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13CBB2BF-A22F-44A0-8E7D-3E8E16ECCD8C}" type="slidenum">
              <a:rPr lang="en-IN" sz="1400" b="1">
                <a:solidFill>
                  <a:srgbClr val="FFFFFF"/>
                </a:solidFill>
              </a:rPr>
              <a:pPr algn="ctr"/>
              <a:t>70</a:t>
            </a:fld>
            <a:endParaRPr lang="en-IN" sz="1400" b="1">
              <a:solidFill>
                <a:srgbClr val="FFFF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457200" y="274638"/>
            <a:ext cx="8229600" cy="5111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normAutofit fontScale="90000"/>
          </a:bodyPr>
          <a:lstStyle/>
          <a:p>
            <a:pPr algn="ctr" eaLnBrk="1" hangingPunct="1">
              <a:defRPr/>
            </a:pPr>
            <a:r>
              <a:rPr lang="en-US" sz="3200" cap="none" smtClean="0"/>
              <a:t>Prventive measures by DEO</a:t>
            </a:r>
            <a:endParaRPr lang="en-IN" sz="3200" cap="none" smtClean="0"/>
          </a:p>
        </p:txBody>
      </p:sp>
      <p:sp>
        <p:nvSpPr>
          <p:cNvPr id="64515" name="Content Placeholder 2"/>
          <p:cNvSpPr>
            <a:spLocks noGrp="1"/>
          </p:cNvSpPr>
          <p:nvPr>
            <p:ph idx="1"/>
          </p:nvPr>
        </p:nvSpPr>
        <p:spPr>
          <a:xfrm>
            <a:off x="395288" y="1412875"/>
            <a:ext cx="7921625" cy="4779963"/>
          </a:xfrm>
        </p:spPr>
        <p:txBody>
          <a:bodyPr/>
          <a:lstStyle/>
          <a:p>
            <a:pPr algn="just" eaLnBrk="1" hangingPunct="1"/>
            <a:r>
              <a:rPr lang="en-US" sz="2000" b="1" smtClean="0">
                <a:latin typeface="Arial Narrow" pitchFamily="34" charset="0"/>
              </a:rPr>
              <a:t>He shall make </a:t>
            </a:r>
            <a:r>
              <a:rPr lang="en-US" sz="2000" b="1" u="sng" smtClean="0">
                <a:latin typeface="Arial Narrow" pitchFamily="34" charset="0"/>
              </a:rPr>
              <a:t>appeal to public </a:t>
            </a:r>
            <a:r>
              <a:rPr lang="en-US" sz="2000" b="1" smtClean="0">
                <a:latin typeface="Arial Narrow" pitchFamily="34" charset="0"/>
              </a:rPr>
              <a:t>to </a:t>
            </a:r>
            <a:r>
              <a:rPr lang="en-US" sz="2000" b="1" smtClean="0">
                <a:latin typeface="Arial Narrow" pitchFamily="34" charset="0"/>
                <a:ea typeface="Arial Unicode MS" pitchFamily="34" charset="-128"/>
                <a:cs typeface="Arial Unicode MS" pitchFamily="34" charset="-128"/>
              </a:rPr>
              <a:t>in local language through Flying Squads / media regarding the enforcement measures &amp; advising the public and political functionaries </a:t>
            </a:r>
            <a:r>
              <a:rPr lang="en-US" sz="2000" b="1" u="sng" smtClean="0">
                <a:latin typeface="Arial Narrow" pitchFamily="34" charset="0"/>
                <a:ea typeface="Arial Unicode MS" pitchFamily="34" charset="-128"/>
                <a:cs typeface="Arial Unicode MS" pitchFamily="34" charset="-128"/>
              </a:rPr>
              <a:t>not to carry huge cash during election process</a:t>
            </a:r>
            <a:r>
              <a:rPr lang="en-US" sz="2000" b="1" smtClean="0">
                <a:latin typeface="Arial Narrow" pitchFamily="34" charset="0"/>
                <a:ea typeface="Arial Unicode MS" pitchFamily="34" charset="-128"/>
                <a:cs typeface="Arial Unicode MS" pitchFamily="34" charset="-128"/>
              </a:rPr>
              <a:t>.</a:t>
            </a:r>
          </a:p>
          <a:p>
            <a:pPr algn="just" eaLnBrk="1" hangingPunct="1"/>
            <a:r>
              <a:rPr lang="en-US" sz="2000" b="1" smtClean="0">
                <a:latin typeface="Arial Narrow" pitchFamily="34" charset="0"/>
              </a:rPr>
              <a:t>He shall give </a:t>
            </a:r>
            <a:r>
              <a:rPr lang="en-US" sz="2000" b="1" u="sng" smtClean="0">
                <a:latin typeface="Arial Narrow" pitchFamily="34" charset="0"/>
              </a:rPr>
              <a:t>wide publicity about the 24X7 - Call centre </a:t>
            </a:r>
            <a:r>
              <a:rPr lang="en-US" sz="2000" b="1" smtClean="0">
                <a:latin typeface="Arial Narrow" pitchFamily="34" charset="0"/>
              </a:rPr>
              <a:t>and District Complaint monitoring Cell,</a:t>
            </a:r>
          </a:p>
          <a:p>
            <a:pPr algn="just" eaLnBrk="1" hangingPunct="1"/>
            <a:r>
              <a:rPr lang="en-US" sz="2000" b="1" smtClean="0">
                <a:latin typeface="Arial Narrow" pitchFamily="34" charset="0"/>
              </a:rPr>
              <a:t>He shall </a:t>
            </a:r>
            <a:r>
              <a:rPr lang="en-US" sz="2000" b="1" u="sng" smtClean="0">
                <a:latin typeface="Arial Narrow" pitchFamily="34" charset="0"/>
              </a:rPr>
              <a:t>involve NYKs, NSS and other citizen forums </a:t>
            </a:r>
            <a:r>
              <a:rPr lang="en-US" sz="2000" b="1" smtClean="0">
                <a:latin typeface="Arial Narrow" pitchFamily="34" charset="0"/>
              </a:rPr>
              <a:t>to get information about distribution of cash and other gift items for inducement of electors,</a:t>
            </a:r>
          </a:p>
          <a:p>
            <a:pPr algn="just" eaLnBrk="1" hangingPunct="1"/>
            <a:r>
              <a:rPr lang="en-US" sz="2000" b="1" smtClean="0">
                <a:latin typeface="Arial Narrow" pitchFamily="34" charset="0"/>
              </a:rPr>
              <a:t>He shall </a:t>
            </a:r>
            <a:r>
              <a:rPr lang="en-US" sz="2000" b="1" u="sng" smtClean="0">
                <a:latin typeface="Arial Narrow" pitchFamily="34" charset="0"/>
              </a:rPr>
              <a:t>appeal to public and students for ethical voting</a:t>
            </a:r>
            <a:r>
              <a:rPr lang="en-US" sz="2000" b="1" smtClean="0">
                <a:latin typeface="Arial Narrow" pitchFamily="34" charset="0"/>
              </a:rPr>
              <a:t>, hold </a:t>
            </a:r>
            <a:r>
              <a:rPr lang="en-US" sz="2000" b="1" u="sng" smtClean="0">
                <a:latin typeface="Arial Narrow" pitchFamily="34" charset="0"/>
              </a:rPr>
              <a:t>competitions,  slogans and debates </a:t>
            </a:r>
            <a:r>
              <a:rPr lang="en-US" sz="2000" b="1" smtClean="0">
                <a:latin typeface="Arial Narrow" pitchFamily="34" charset="0"/>
              </a:rPr>
              <a:t>on ethical voting</a:t>
            </a:r>
          </a:p>
          <a:p>
            <a:pPr algn="just" eaLnBrk="1" hangingPunct="1"/>
            <a:r>
              <a:rPr lang="en-US" sz="2000" b="1" smtClean="0">
                <a:latin typeface="Arial Narrow" pitchFamily="34" charset="0"/>
              </a:rPr>
              <a:t>He shall be responsible for </a:t>
            </a:r>
            <a:r>
              <a:rPr lang="en-US" sz="2000" b="1" u="sng" smtClean="0">
                <a:latin typeface="Arial Narrow" pitchFamily="34" charset="0"/>
              </a:rPr>
              <a:t>training of the manpower </a:t>
            </a:r>
            <a:r>
              <a:rPr lang="en-US" sz="2000" b="1" smtClean="0">
                <a:latin typeface="Arial Narrow" pitchFamily="34" charset="0"/>
              </a:rPr>
              <a:t>engaged in Expenditure monitoring teams in the district and election agents of candidates.</a:t>
            </a:r>
            <a:endParaRPr lang="en-IN" sz="2000" b="1" smtClean="0">
              <a:latin typeface="Arial Narrow"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57200" y="277813"/>
            <a:ext cx="8229600" cy="1139825"/>
          </a:xfrm>
          <a:prstGeom prst="rect">
            <a:avLst/>
          </a:prstGeom>
          <a:noFill/>
          <a:ln w="9525">
            <a:noFill/>
            <a:round/>
            <a:headEnd/>
            <a:tailEnd/>
          </a:ln>
        </p:spPr>
        <p:txBody>
          <a:bodyPr wrap="none"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65539" name="Text Box 2"/>
          <p:cNvSpPr txBox="1">
            <a:spLocks noChangeArrowheads="1"/>
          </p:cNvSpPr>
          <p:nvPr/>
        </p:nvSpPr>
        <p:spPr bwMode="auto">
          <a:xfrm>
            <a:off x="457200" y="1600200"/>
            <a:ext cx="8229600" cy="4530725"/>
          </a:xfrm>
          <a:prstGeom prst="rect">
            <a:avLst/>
          </a:prstGeom>
          <a:noFill/>
          <a:ln w="9525">
            <a:noFill/>
            <a:round/>
            <a:headEnd/>
            <a:tailEnd/>
          </a:ln>
        </p:spPr>
        <p:txBody>
          <a:bodyPr wrap="none"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65540" name="Text Box 3"/>
          <p:cNvSpPr txBox="1">
            <a:spLocks noChangeArrowheads="1"/>
          </p:cNvSpPr>
          <p:nvPr/>
        </p:nvSpPr>
        <p:spPr bwMode="auto">
          <a:xfrm>
            <a:off x="142875" y="179388"/>
            <a:ext cx="8715375" cy="60642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round/>
            <a:headEnd/>
            <a:tailEnd/>
          </a:ln>
        </p:spPr>
        <p:txBody>
          <a:bodyPr lIns="0" tIns="0" rIns="0" bIns="0"/>
          <a:lstStyle/>
          <a:p>
            <a:pPr marL="741363" lvl="1" indent="-284163" algn="ctr">
              <a:lnSpc>
                <a:spcPct val="105000"/>
              </a:lnSpc>
              <a:spcBef>
                <a:spcPts val="700"/>
              </a:spcBef>
              <a:buClr>
                <a:srgbClr val="200000"/>
              </a:buClr>
              <a:buSzPct val="80000"/>
              <a:buFont typeface="Wingdings" pitchFamily="2" charset="2"/>
              <a:buNone/>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3200">
                <a:latin typeface="Aharoni" pitchFamily="2" charset="-79"/>
                <a:cs typeface="Aharoni" pitchFamily="2" charset="-79"/>
              </a:rPr>
              <a:t>Other Monitoring Measures by DEO</a:t>
            </a:r>
          </a:p>
        </p:txBody>
      </p:sp>
      <p:sp>
        <p:nvSpPr>
          <p:cNvPr id="65541" name="Text Box 4"/>
          <p:cNvSpPr txBox="1">
            <a:spLocks noChangeArrowheads="1"/>
          </p:cNvSpPr>
          <p:nvPr/>
        </p:nvSpPr>
        <p:spPr bwMode="auto">
          <a:xfrm>
            <a:off x="539750" y="1700213"/>
            <a:ext cx="7416800" cy="4729162"/>
          </a:xfrm>
          <a:prstGeom prst="rect">
            <a:avLst/>
          </a:prstGeom>
          <a:noFill/>
          <a:ln w="9525">
            <a:noFill/>
            <a:round/>
            <a:headEnd/>
            <a:tailEnd/>
          </a:ln>
        </p:spPr>
        <p:txBody>
          <a:bodyPr lIns="0" tIns="0" rIns="0" bIns="0"/>
          <a:lstStyle/>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b="1">
                <a:latin typeface="Arial Narrow" pitchFamily="34" charset="0"/>
                <a:cs typeface="Times New Roman" pitchFamily="18" charset="0"/>
              </a:rPr>
              <a:t>The bookings of marriage halls and Mandaps to be monitored,</a:t>
            </a:r>
          </a:p>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b="1">
                <a:latin typeface="Arial Narrow" pitchFamily="34" charset="0"/>
                <a:cs typeface="Times New Roman" pitchFamily="18" charset="0"/>
              </a:rPr>
              <a:t>Distribution of gift items and cash coupons to be closely monitored and evidence gathered from such shops,</a:t>
            </a:r>
          </a:p>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b="1">
                <a:latin typeface="Arial Narrow" pitchFamily="34" charset="0"/>
                <a:cs typeface="Times New Roman" pitchFamily="18" charset="0"/>
              </a:rPr>
              <a:t>Unusual cash deposit/ withdrawal in account of SHGs and NGOs,</a:t>
            </a:r>
          </a:p>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b="1">
                <a:latin typeface="Arial Narrow" pitchFamily="34" charset="0"/>
                <a:cs typeface="Times New Roman" pitchFamily="18" charset="0"/>
              </a:rPr>
              <a:t>Disbursal of wages under ongoing Government schemes only in presence of Government officials during elections.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14313" y="0"/>
            <a:ext cx="8472487" cy="10715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numCol="1" anchorCtr="0" compatLnSpc="1">
            <a:prstTxWarp prst="textNoShape">
              <a:avLst/>
            </a:prstTxWarp>
            <a:normAutofit fontScale="90000"/>
          </a:bodyPr>
          <a:lstStyle/>
          <a:p>
            <a:pPr algn="ctr" eaLnBrk="1" hangingPunct="1">
              <a:defRPr/>
            </a:pPr>
            <a:r>
              <a:rPr lang="en-US" sz="3600" cap="none" smtClean="0"/>
              <a:t/>
            </a:r>
            <a:br>
              <a:rPr lang="en-US" sz="3600" cap="none" smtClean="0"/>
            </a:br>
            <a:r>
              <a:rPr lang="en-US" sz="3600" b="1" cap="none" smtClean="0"/>
              <a:t>STAR CAMPAIGNERS</a:t>
            </a:r>
            <a:endParaRPr lang="en-IN" sz="3600" b="1" cap="none" smtClean="0"/>
          </a:p>
        </p:txBody>
      </p:sp>
      <p:sp>
        <p:nvSpPr>
          <p:cNvPr id="65539" name="Rectangle 3"/>
          <p:cNvSpPr>
            <a:spLocks noGrp="1" noChangeArrowheads="1"/>
          </p:cNvSpPr>
          <p:nvPr>
            <p:ph sz="quarter" idx="1"/>
          </p:nvPr>
        </p:nvSpPr>
        <p:spPr>
          <a:xfrm>
            <a:off x="179388" y="1196975"/>
            <a:ext cx="8107362" cy="5500688"/>
          </a:xfrm>
        </p:spPr>
        <p:txBody>
          <a:bodyPr/>
          <a:lstStyle/>
          <a:p>
            <a:pPr algn="just" eaLnBrk="1" hangingPunct="1"/>
            <a:r>
              <a:rPr lang="en-US" smtClean="0">
                <a:latin typeface="Calibri" pitchFamily="34" charset="0"/>
              </a:rPr>
              <a:t>All Passengers going by private aircrafts/helicopters will be frisked in commercial airports.</a:t>
            </a:r>
          </a:p>
          <a:p>
            <a:pPr algn="just" eaLnBrk="1" hangingPunct="1"/>
            <a:r>
              <a:rPr lang="en-US" smtClean="0">
                <a:latin typeface="Calibri" pitchFamily="34" charset="0"/>
              </a:rPr>
              <a:t>The candidate or Party shall inform about travel plan of the aircraft/helicopter 24 hrs in advance for landing and take off in non commercial airports, to DEO for security purpose</a:t>
            </a:r>
          </a:p>
          <a:p>
            <a:pPr algn="just" eaLnBrk="1" hangingPunct="1"/>
            <a:r>
              <a:rPr lang="en-US" smtClean="0">
                <a:latin typeface="Calibri" pitchFamily="34" charset="0"/>
              </a:rPr>
              <a:t>Candidate shall inform the RO concerned within </a:t>
            </a:r>
            <a:r>
              <a:rPr lang="en-US" b="1" smtClean="0">
                <a:latin typeface="Calibri" pitchFamily="34" charset="0"/>
              </a:rPr>
              <a:t>5</a:t>
            </a:r>
            <a:r>
              <a:rPr lang="en-US" smtClean="0">
                <a:latin typeface="Calibri" pitchFamily="34" charset="0"/>
              </a:rPr>
              <a:t> days of landing about the hiring charges paid or payable for helicopter /air craft and name of the pol. Party in case hiring charges borne by it.</a:t>
            </a:r>
          </a:p>
          <a:p>
            <a:pPr algn="just" eaLnBrk="1" hangingPunct="1"/>
            <a:r>
              <a:rPr lang="en-US" b="1" smtClean="0">
                <a:latin typeface="Calibri" pitchFamily="34" charset="0"/>
              </a:rPr>
              <a:t>List of Star campaigners to be submitted to CEO or the Commission within 7 days of the notification</a:t>
            </a:r>
          </a:p>
          <a:p>
            <a:pPr algn="just" eaLnBrk="1" hangingPunct="1"/>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14313" y="214313"/>
            <a:ext cx="8472487" cy="547687"/>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normAutofit fontScale="90000"/>
          </a:bodyPr>
          <a:lstStyle/>
          <a:p>
            <a:pPr algn="ctr" eaLnBrk="1" hangingPunct="1">
              <a:defRPr/>
            </a:pPr>
            <a:r>
              <a:rPr lang="en-US" sz="3200" cap="none" smtClean="0"/>
              <a:t>STAR CAMPAIGNER</a:t>
            </a:r>
            <a:endParaRPr lang="en-IN" sz="3200" cap="none" smtClean="0"/>
          </a:p>
        </p:txBody>
      </p:sp>
      <p:sp>
        <p:nvSpPr>
          <p:cNvPr id="66563" name="Rectangle 3"/>
          <p:cNvSpPr>
            <a:spLocks noGrp="1" noChangeArrowheads="1"/>
          </p:cNvSpPr>
          <p:nvPr>
            <p:ph sz="quarter" idx="1"/>
          </p:nvPr>
        </p:nvSpPr>
        <p:spPr>
          <a:xfrm>
            <a:off x="152400" y="1052513"/>
            <a:ext cx="8307388" cy="5805487"/>
          </a:xfrm>
        </p:spPr>
        <p:txBody>
          <a:bodyPr/>
          <a:lstStyle/>
          <a:p>
            <a:pPr algn="just" eaLnBrk="1" hangingPunct="1">
              <a:lnSpc>
                <a:spcPct val="80000"/>
              </a:lnSpc>
            </a:pPr>
            <a:r>
              <a:rPr lang="en-US" smtClean="0">
                <a:latin typeface="Calibri" pitchFamily="34" charset="0"/>
              </a:rPr>
              <a:t>Travel expenses of star campaigners of allied party are not exempt</a:t>
            </a:r>
          </a:p>
          <a:p>
            <a:pPr algn="just" eaLnBrk="1" hangingPunct="1">
              <a:lnSpc>
                <a:spcPct val="80000"/>
              </a:lnSpc>
            </a:pPr>
            <a:r>
              <a:rPr lang="en-US" smtClean="0">
                <a:latin typeface="Calibri" pitchFamily="34" charset="0"/>
              </a:rPr>
              <a:t>If Star campaigner travels with candidate(s), then 50% of the travel expense will be added/apportioned to the expenditure of candidate(s)</a:t>
            </a:r>
          </a:p>
          <a:p>
            <a:pPr algn="just" eaLnBrk="1" hangingPunct="1">
              <a:lnSpc>
                <a:spcPct val="80000"/>
              </a:lnSpc>
            </a:pPr>
            <a:r>
              <a:rPr lang="en-US" smtClean="0">
                <a:latin typeface="Calibri" pitchFamily="34" charset="0"/>
              </a:rPr>
              <a:t>If candidate shares the Pandal with the Star Campaigner or his photo or poster with his name is exhibited in the meeting, then the meeting expense will be added to his account</a:t>
            </a:r>
          </a:p>
          <a:p>
            <a:pPr algn="just" eaLnBrk="1" hangingPunct="1">
              <a:lnSpc>
                <a:spcPct val="80000"/>
              </a:lnSpc>
            </a:pPr>
            <a:r>
              <a:rPr lang="en-US" smtClean="0">
                <a:latin typeface="Calibri" pitchFamily="34" charset="0"/>
              </a:rPr>
              <a:t>If any attendant, security guard or medical attendant of Star campaigner or any member of the party, who is not a candidate in the constituency concerned, or any </a:t>
            </a:r>
            <a:r>
              <a:rPr lang="en-US" b="1" smtClean="0">
                <a:latin typeface="Calibri" pitchFamily="34" charset="0"/>
              </a:rPr>
              <a:t>representative of electronic/print media </a:t>
            </a:r>
            <a:r>
              <a:rPr lang="en-US" smtClean="0">
                <a:latin typeface="Calibri" pitchFamily="34" charset="0"/>
              </a:rPr>
              <a:t>travels with him, then travel expenses of such star campaigner shall not be added to the account of candidate provided they do not play any role in election campaign of the candidate. </a:t>
            </a:r>
            <a:endParaRPr lang="en-IN" smtClean="0">
              <a:latin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539750" y="476250"/>
            <a:ext cx="8229600" cy="7921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wrap="square" lIns="91440" tIns="45720" rIns="91440" bIns="45720" numCol="1" anchor="b" anchorCtr="0" compatLnSpc="1">
            <a:prstTxWarp prst="textNoShape">
              <a:avLst/>
            </a:prstTxWarp>
            <a:normAutofit/>
          </a:bodyPr>
          <a:lstStyle/>
          <a:p>
            <a:pPr algn="ctr" eaLnBrk="1" hangingPunct="1">
              <a:defRPr/>
            </a:pPr>
            <a:r>
              <a:rPr lang="en-US" sz="2500" b="1" cap="none" dirty="0" smtClean="0"/>
              <a:t>Public Meetings/Rallies</a:t>
            </a:r>
          </a:p>
        </p:txBody>
      </p:sp>
      <p:sp>
        <p:nvSpPr>
          <p:cNvPr id="67587" name="Rectangle 3"/>
          <p:cNvSpPr>
            <a:spLocks noGrp="1"/>
          </p:cNvSpPr>
          <p:nvPr>
            <p:ph type="body" idx="1"/>
          </p:nvPr>
        </p:nvSpPr>
        <p:spPr>
          <a:xfrm>
            <a:off x="457200" y="1557338"/>
            <a:ext cx="7786688" cy="4800600"/>
          </a:xfrm>
        </p:spPr>
        <p:txBody>
          <a:bodyPr/>
          <a:lstStyle/>
          <a:p>
            <a:pPr algn="just"/>
            <a:r>
              <a:rPr lang="en-US" smtClean="0"/>
              <a:t>Format for applying for permission to hold public meeting/ rally  is given in Annexure-16</a:t>
            </a:r>
          </a:p>
          <a:p>
            <a:pPr algn="just"/>
            <a:r>
              <a:rPr lang="en-US" smtClean="0"/>
              <a:t>Candidate has to mention date time, duration  and location of such meeting/rally along with expenditure plan for obtaining due permission</a:t>
            </a:r>
          </a:p>
          <a:p>
            <a:pPr algn="just"/>
            <a:r>
              <a:rPr lang="en-US" smtClean="0"/>
              <a:t>This is necessary for maintenance of law and order and proper video recording of events.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4313" y="274638"/>
            <a:ext cx="8472487" cy="5111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fontAlgn="auto" hangingPunct="1">
              <a:spcAft>
                <a:spcPts val="0"/>
              </a:spcAft>
              <a:defRPr/>
            </a:pPr>
            <a:r>
              <a:rPr lang="en-US" b="1" dirty="0" smtClean="0"/>
              <a:t>Rally Expenses</a:t>
            </a:r>
            <a:endParaRPr lang="en-IN" b="1" dirty="0" smtClean="0"/>
          </a:p>
        </p:txBody>
      </p:sp>
      <p:sp>
        <p:nvSpPr>
          <p:cNvPr id="68611" name="Rectangle 3"/>
          <p:cNvSpPr>
            <a:spLocks noGrp="1" noChangeArrowheads="1"/>
          </p:cNvSpPr>
          <p:nvPr>
            <p:ph sz="quarter" idx="1"/>
          </p:nvPr>
        </p:nvSpPr>
        <p:spPr>
          <a:xfrm>
            <a:off x="457200" y="1143000"/>
            <a:ext cx="7786688" cy="5715000"/>
          </a:xfrm>
        </p:spPr>
        <p:txBody>
          <a:bodyPr/>
          <a:lstStyle/>
          <a:p>
            <a:pPr algn="just" eaLnBrk="1" hangingPunct="1">
              <a:lnSpc>
                <a:spcPct val="80000"/>
              </a:lnSpc>
            </a:pPr>
            <a:r>
              <a:rPr lang="en-US" smtClean="0">
                <a:latin typeface="Calibri" pitchFamily="34" charset="0"/>
              </a:rPr>
              <a:t>All public rallies and Public meetings (even before notification and after announcement) to be videographed</a:t>
            </a:r>
          </a:p>
          <a:p>
            <a:pPr algn="just" eaLnBrk="1" hangingPunct="1">
              <a:lnSpc>
                <a:spcPct val="80000"/>
              </a:lnSpc>
            </a:pPr>
            <a:r>
              <a:rPr lang="en-US" smtClean="0">
                <a:latin typeface="Calibri" pitchFamily="34" charset="0"/>
              </a:rPr>
              <a:t>Rally expense for filing nomination to be included</a:t>
            </a:r>
          </a:p>
          <a:p>
            <a:pPr algn="just" eaLnBrk="1" hangingPunct="1">
              <a:lnSpc>
                <a:spcPct val="80000"/>
              </a:lnSpc>
            </a:pPr>
            <a:r>
              <a:rPr lang="en-US" smtClean="0">
                <a:latin typeface="Calibri" pitchFamily="34" charset="0"/>
              </a:rPr>
              <a:t>Public who attend the rally in their own vehicle without receiving any payment or without any flag, banner or photo of candidate not to be included</a:t>
            </a:r>
          </a:p>
          <a:p>
            <a:pPr algn="just" eaLnBrk="1" hangingPunct="1">
              <a:lnSpc>
                <a:spcPct val="80000"/>
              </a:lnSpc>
            </a:pPr>
            <a:r>
              <a:rPr lang="en-US" smtClean="0">
                <a:latin typeface="Calibri" pitchFamily="34" charset="0"/>
              </a:rPr>
              <a:t>Commercial vehicles used for rally to be included in expense</a:t>
            </a:r>
          </a:p>
          <a:p>
            <a:pPr algn="just" eaLnBrk="1" hangingPunct="1">
              <a:lnSpc>
                <a:spcPct val="80000"/>
              </a:lnSpc>
            </a:pPr>
            <a:r>
              <a:rPr lang="en-US" smtClean="0">
                <a:latin typeface="Calibri" pitchFamily="34" charset="0"/>
              </a:rPr>
              <a:t>Notional cost of fuel and driver salary of one Personal vehicle used by the candidate to be added (Notional cost of hiring in case of more than one personal vehicle used)</a:t>
            </a:r>
          </a:p>
          <a:p>
            <a:pPr algn="just" eaLnBrk="1" hangingPunct="1">
              <a:lnSpc>
                <a:spcPct val="80000"/>
              </a:lnSpc>
            </a:pPr>
            <a:r>
              <a:rPr lang="en-US" smtClean="0">
                <a:latin typeface="Calibri" pitchFamily="34" charset="0"/>
              </a:rPr>
              <a:t>One vehicle of district level party officer ( Not being the candidate) exempted</a:t>
            </a:r>
            <a:endParaRPr lang="en-IN" smtClean="0">
              <a:latin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4313" y="142875"/>
            <a:ext cx="8429625" cy="7143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numCol="1" anchorCtr="0" compatLnSpc="1">
            <a:prstTxWarp prst="textNoShape">
              <a:avLst/>
            </a:prstTxWarp>
          </a:bodyPr>
          <a:lstStyle/>
          <a:p>
            <a:pPr algn="ctr" eaLnBrk="1" hangingPunct="1"/>
            <a:r>
              <a:rPr lang="en-US" sz="2400" cap="none" smtClean="0"/>
              <a:t>PRINTING PAMPHLETS, BANNERS AND POSTERS</a:t>
            </a:r>
            <a:endParaRPr lang="en-IN" sz="2400" cap="none" smtClean="0"/>
          </a:p>
        </p:txBody>
      </p:sp>
      <p:sp>
        <p:nvSpPr>
          <p:cNvPr id="69635" name="Rectangle 3"/>
          <p:cNvSpPr>
            <a:spLocks noGrp="1" noChangeArrowheads="1"/>
          </p:cNvSpPr>
          <p:nvPr>
            <p:ph sz="quarter" idx="1"/>
          </p:nvPr>
        </p:nvSpPr>
        <p:spPr>
          <a:xfrm>
            <a:off x="214313" y="1125538"/>
            <a:ext cx="7813675" cy="5518150"/>
          </a:xfrm>
        </p:spPr>
        <p:txBody>
          <a:bodyPr/>
          <a:lstStyle/>
          <a:p>
            <a:pPr algn="just" eaLnBrk="1" hangingPunct="1">
              <a:lnSpc>
                <a:spcPct val="90000"/>
              </a:lnSpc>
            </a:pPr>
            <a:r>
              <a:rPr lang="en-US" smtClean="0">
                <a:latin typeface="Calibri" pitchFamily="34" charset="0"/>
              </a:rPr>
              <a:t>The print and electronic media, cable network and FM radio will be closely monitored</a:t>
            </a:r>
          </a:p>
          <a:p>
            <a:pPr algn="just" eaLnBrk="1" hangingPunct="1">
              <a:lnSpc>
                <a:spcPct val="90000"/>
              </a:lnSpc>
            </a:pPr>
            <a:r>
              <a:rPr lang="en-US" smtClean="0">
                <a:latin typeface="Calibri" pitchFamily="34" charset="0"/>
              </a:rPr>
              <a:t>Prior approval of CEO before any broadcast or telecast</a:t>
            </a:r>
          </a:p>
          <a:p>
            <a:pPr algn="just" eaLnBrk="1" hangingPunct="1">
              <a:lnSpc>
                <a:spcPct val="90000"/>
              </a:lnSpc>
            </a:pPr>
            <a:r>
              <a:rPr lang="en-US" smtClean="0">
                <a:latin typeface="Calibri" pitchFamily="34" charset="0"/>
              </a:rPr>
              <a:t>Press or publisher’s name and address, number of copies and amount charged to be mentioned in all printed material including media advertisements and sent to DEO immediately</a:t>
            </a:r>
          </a:p>
          <a:p>
            <a:pPr algn="just" eaLnBrk="1" hangingPunct="1">
              <a:lnSpc>
                <a:spcPct val="90000"/>
              </a:lnSpc>
            </a:pPr>
            <a:r>
              <a:rPr lang="en-US" b="1" smtClean="0">
                <a:latin typeface="Calibri" pitchFamily="34" charset="0"/>
              </a:rPr>
              <a:t>Advertisement in Print media to be covered under section 127A of RP Act,1951 and media must collect a declaration signed by the publisher, attested by two persons</a:t>
            </a:r>
            <a:r>
              <a:rPr lang="en-US" smtClean="0">
                <a:latin typeface="Calibri" pitchFamily="34" charset="0"/>
              </a:rPr>
              <a:t> (copy of the printed material and declaration</a:t>
            </a:r>
            <a:r>
              <a:rPr lang="en-US" smtClean="0">
                <a:latin typeface="Comic Sans MS" pitchFamily="66" charset="0"/>
              </a:rPr>
              <a:t> </a:t>
            </a:r>
            <a:r>
              <a:rPr lang="en-US" smtClean="0">
                <a:latin typeface="Calibri" pitchFamily="34" charset="0"/>
              </a:rPr>
              <a:t>from the publisher to be sent by the printer to CEO or DEO within 7 days). </a:t>
            </a:r>
          </a:p>
          <a:p>
            <a:pPr algn="just" eaLnBrk="1" hangingPunct="1">
              <a:lnSpc>
                <a:spcPct val="90000"/>
              </a:lnSpc>
            </a:pPr>
            <a:r>
              <a:rPr lang="en-US" smtClean="0">
                <a:latin typeface="Calibri" pitchFamily="34" charset="0"/>
              </a:rPr>
              <a:t>Punishment for violation is imprisonment up to 6 months or fine</a:t>
            </a:r>
          </a:p>
          <a:p>
            <a:pPr eaLnBrk="1" hangingPunct="1">
              <a:lnSpc>
                <a:spcPct val="90000"/>
              </a:lnSpc>
            </a:pPr>
            <a:endParaRPr lang="en-IN"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2875" y="142875"/>
            <a:ext cx="8501063" cy="8572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eaLnBrk="1" fontAlgn="auto" hangingPunct="1">
              <a:spcAft>
                <a:spcPts val="0"/>
              </a:spcAft>
              <a:defRPr/>
            </a:pPr>
            <a:r>
              <a:rPr lang="en-US" b="1" dirty="0" smtClean="0"/>
              <a:t>Monitoring of vehicles</a:t>
            </a:r>
            <a:endParaRPr lang="en-IN" b="1" dirty="0" smtClean="0"/>
          </a:p>
        </p:txBody>
      </p:sp>
      <p:sp>
        <p:nvSpPr>
          <p:cNvPr id="70659" name="Rectangle 3"/>
          <p:cNvSpPr>
            <a:spLocks noGrp="1" noChangeArrowheads="1"/>
          </p:cNvSpPr>
          <p:nvPr>
            <p:ph sz="quarter" idx="1"/>
          </p:nvPr>
        </p:nvSpPr>
        <p:spPr>
          <a:xfrm>
            <a:off x="214313" y="1285875"/>
            <a:ext cx="7886700" cy="5572125"/>
          </a:xfrm>
        </p:spPr>
        <p:txBody>
          <a:bodyPr/>
          <a:lstStyle/>
          <a:p>
            <a:pPr algn="just" eaLnBrk="1" hangingPunct="1">
              <a:lnSpc>
                <a:spcPct val="90000"/>
              </a:lnSpc>
            </a:pPr>
            <a:r>
              <a:rPr lang="en-US" smtClean="0">
                <a:latin typeface="Calibri" pitchFamily="34" charset="0"/>
              </a:rPr>
              <a:t>Candidates to submit before the RO details of vehicles proposed to be used and obtain permission in writing</a:t>
            </a:r>
          </a:p>
          <a:p>
            <a:pPr algn="just" eaLnBrk="1" hangingPunct="1">
              <a:lnSpc>
                <a:spcPct val="90000"/>
              </a:lnSpc>
            </a:pPr>
            <a:endParaRPr lang="en-US" smtClean="0">
              <a:latin typeface="Calibri" pitchFamily="34" charset="0"/>
            </a:endParaRPr>
          </a:p>
          <a:p>
            <a:pPr algn="just" eaLnBrk="1" hangingPunct="1">
              <a:lnSpc>
                <a:spcPct val="90000"/>
              </a:lnSpc>
            </a:pPr>
            <a:r>
              <a:rPr lang="en-US" smtClean="0">
                <a:latin typeface="Calibri" pitchFamily="34" charset="0"/>
              </a:rPr>
              <a:t>Permission letter to be displayed on the wind screen of vehicle</a:t>
            </a:r>
          </a:p>
          <a:p>
            <a:pPr algn="just" eaLnBrk="1" hangingPunct="1">
              <a:lnSpc>
                <a:spcPct val="90000"/>
              </a:lnSpc>
            </a:pPr>
            <a:endParaRPr lang="en-US" smtClean="0">
              <a:latin typeface="Calibri" pitchFamily="34" charset="0"/>
            </a:endParaRPr>
          </a:p>
          <a:p>
            <a:pPr algn="just" eaLnBrk="1" hangingPunct="1">
              <a:lnSpc>
                <a:spcPct val="90000"/>
              </a:lnSpc>
            </a:pPr>
            <a:r>
              <a:rPr lang="en-US" smtClean="0">
                <a:latin typeface="Calibri" pitchFamily="34" charset="0"/>
              </a:rPr>
              <a:t>Permission given to a particular candidate being used by another, vehicle to be seized and exp. For entire period to be added</a:t>
            </a:r>
          </a:p>
          <a:p>
            <a:pPr algn="just" eaLnBrk="1" hangingPunct="1">
              <a:lnSpc>
                <a:spcPct val="90000"/>
              </a:lnSpc>
            </a:pPr>
            <a:r>
              <a:rPr lang="en-US" smtClean="0">
                <a:latin typeface="Calibri" pitchFamily="34" charset="0"/>
              </a:rPr>
              <a:t>At district level, Party is allowed to have a vehicle for general party propaganda</a:t>
            </a:r>
            <a:endParaRPr lang="en-IN" smtClean="0">
              <a:latin typeface="Calibri"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2875" y="214313"/>
            <a:ext cx="8572500" cy="58261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eaLnBrk="1" fontAlgn="auto" hangingPunct="1">
              <a:spcAft>
                <a:spcPts val="0"/>
              </a:spcAft>
              <a:defRPr/>
            </a:pPr>
            <a:r>
              <a:rPr lang="en-US" b="1" dirty="0" smtClean="0"/>
              <a:t>Other Instructions:</a:t>
            </a:r>
            <a:endParaRPr lang="en-IN" b="1" dirty="0" smtClean="0"/>
          </a:p>
        </p:txBody>
      </p:sp>
      <p:sp>
        <p:nvSpPr>
          <p:cNvPr id="71683" name="Rectangle 3"/>
          <p:cNvSpPr>
            <a:spLocks noGrp="1" noChangeArrowheads="1"/>
          </p:cNvSpPr>
          <p:nvPr>
            <p:ph sz="quarter" idx="1"/>
          </p:nvPr>
        </p:nvSpPr>
        <p:spPr>
          <a:xfrm>
            <a:off x="214313" y="1268413"/>
            <a:ext cx="7958137" cy="5589587"/>
          </a:xfrm>
        </p:spPr>
        <p:txBody>
          <a:bodyPr/>
          <a:lstStyle/>
          <a:p>
            <a:pPr algn="just" eaLnBrk="1" hangingPunct="1">
              <a:lnSpc>
                <a:spcPct val="80000"/>
              </a:lnSpc>
            </a:pPr>
            <a:r>
              <a:rPr lang="en-US" smtClean="0">
                <a:latin typeface="Calibri" pitchFamily="34" charset="0"/>
              </a:rPr>
              <a:t>If candidate attends a </a:t>
            </a:r>
            <a:r>
              <a:rPr lang="en-US" b="1" smtClean="0">
                <a:latin typeface="Calibri" pitchFamily="34" charset="0"/>
              </a:rPr>
              <a:t>community kitchen</a:t>
            </a:r>
            <a:r>
              <a:rPr lang="en-US" smtClean="0">
                <a:latin typeface="Calibri" pitchFamily="34" charset="0"/>
              </a:rPr>
              <a:t>, during election campaign, (other than those organized by religious communities and normal ceremonies like marriage etc,) the entire expenditure will be added as his election expenditure,</a:t>
            </a:r>
          </a:p>
          <a:p>
            <a:pPr algn="just" eaLnBrk="1" hangingPunct="1">
              <a:lnSpc>
                <a:spcPct val="80000"/>
              </a:lnSpc>
            </a:pPr>
            <a:endParaRPr lang="en-US" smtClean="0">
              <a:latin typeface="Calibri" pitchFamily="34" charset="0"/>
            </a:endParaRPr>
          </a:p>
          <a:p>
            <a:pPr algn="just" eaLnBrk="1" hangingPunct="1">
              <a:lnSpc>
                <a:spcPct val="80000"/>
              </a:lnSpc>
            </a:pPr>
            <a:endParaRPr lang="en-US" smtClean="0">
              <a:latin typeface="Calibri" pitchFamily="34" charset="0"/>
            </a:endParaRPr>
          </a:p>
          <a:p>
            <a:pPr algn="just" eaLnBrk="1" hangingPunct="1">
              <a:lnSpc>
                <a:spcPct val="80000"/>
              </a:lnSpc>
            </a:pPr>
            <a:r>
              <a:rPr lang="en-US" smtClean="0">
                <a:latin typeface="Calibri" pitchFamily="34" charset="0"/>
              </a:rPr>
              <a:t>If the vehicle permitted to any independent candidate or any other candidate is found carrying campaign material of another candidate or being used for campaign for any other candidate, the entire expenditure on the vehicle from the date of permission will be added to the candidate using it for his campaign and permission will be withdrawn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214313" y="274638"/>
            <a:ext cx="8429625" cy="58261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fontAlgn="auto" hangingPunct="1">
              <a:spcAft>
                <a:spcPts val="0"/>
              </a:spcAft>
              <a:defRPr/>
            </a:pPr>
            <a:r>
              <a:rPr lang="en-IN" sz="4000" dirty="0" smtClean="0">
                <a:latin typeface="Aharoni" pitchFamily="2" charset="-79"/>
                <a:cs typeface="Aharoni" pitchFamily="2" charset="-79"/>
              </a:rPr>
              <a:t>MONITORING: RELATED ISSUES </a:t>
            </a:r>
          </a:p>
        </p:txBody>
      </p:sp>
      <p:sp>
        <p:nvSpPr>
          <p:cNvPr id="134147" name="Rectangle 3"/>
          <p:cNvSpPr>
            <a:spLocks noGrp="1"/>
          </p:cNvSpPr>
          <p:nvPr>
            <p:ph type="body" idx="4294967295"/>
          </p:nvPr>
        </p:nvSpPr>
        <p:spPr>
          <a:xfrm>
            <a:off x="357188" y="1143000"/>
            <a:ext cx="7872412" cy="5214938"/>
          </a:xfrm>
        </p:spPr>
        <p:txBody>
          <a:bodyPr>
            <a:normAutofit/>
          </a:bodyPr>
          <a:lstStyle/>
          <a:p>
            <a:pPr algn="just" eaLnBrk="1" hangingPunct="1">
              <a:lnSpc>
                <a:spcPct val="50000"/>
              </a:lnSpc>
              <a:defRPr/>
            </a:pPr>
            <a:endParaRPr lang="en-GB" sz="2200" b="1" dirty="0" smtClean="0"/>
          </a:p>
          <a:p>
            <a:pPr algn="just" eaLnBrk="1" hangingPunct="1">
              <a:lnSpc>
                <a:spcPct val="90000"/>
              </a:lnSpc>
              <a:defRPr/>
            </a:pPr>
            <a:r>
              <a:rPr lang="en-GB" sz="2200" b="1" dirty="0" smtClean="0"/>
              <a:t>Carrying cash is not illegal under any Law and is not anathema to regular business</a:t>
            </a:r>
          </a:p>
          <a:p>
            <a:pPr algn="just" eaLnBrk="1" hangingPunct="1">
              <a:lnSpc>
                <a:spcPct val="90000"/>
              </a:lnSpc>
              <a:defRPr/>
            </a:pPr>
            <a:endParaRPr lang="en-GB" sz="2200" b="1" dirty="0" smtClean="0">
              <a:effectLst>
                <a:outerShdw blurRad="38100" dist="38100" dir="2700000" algn="tl">
                  <a:srgbClr val="C0C0C0"/>
                </a:outerShdw>
              </a:effectLst>
            </a:endParaRPr>
          </a:p>
          <a:p>
            <a:pPr algn="just" eaLnBrk="1" hangingPunct="1">
              <a:lnSpc>
                <a:spcPct val="90000"/>
              </a:lnSpc>
              <a:defRPr/>
            </a:pPr>
            <a:r>
              <a:rPr lang="en-GB" sz="2200" dirty="0" smtClean="0">
                <a:effectLst>
                  <a:outerShdw blurRad="38100" dist="38100" dir="2700000" algn="tl">
                    <a:srgbClr val="C0C0C0"/>
                  </a:outerShdw>
                </a:effectLst>
              </a:rPr>
              <a:t> </a:t>
            </a:r>
            <a:r>
              <a:rPr lang="en-GB" sz="2200" b="1" dirty="0" smtClean="0"/>
              <a:t>But if it is undisclosed, Income Tax Department can seize </a:t>
            </a:r>
          </a:p>
          <a:p>
            <a:pPr algn="just" eaLnBrk="1" hangingPunct="1">
              <a:lnSpc>
                <a:spcPct val="90000"/>
              </a:lnSpc>
              <a:defRPr/>
            </a:pPr>
            <a:endParaRPr lang="en-GB" sz="2200" b="1" dirty="0" smtClean="0"/>
          </a:p>
          <a:p>
            <a:pPr algn="just" eaLnBrk="1" hangingPunct="1">
              <a:lnSpc>
                <a:spcPct val="90000"/>
              </a:lnSpc>
              <a:defRPr/>
            </a:pPr>
            <a:r>
              <a:rPr lang="en-GB" sz="2200" b="1" dirty="0" smtClean="0"/>
              <a:t>If it is out of illegal foreign exchange, ED can seize</a:t>
            </a:r>
          </a:p>
          <a:p>
            <a:pPr algn="just" eaLnBrk="1" hangingPunct="1">
              <a:lnSpc>
                <a:spcPct val="90000"/>
              </a:lnSpc>
              <a:defRPr/>
            </a:pPr>
            <a:endParaRPr lang="en-GB" sz="2200" b="1" dirty="0" smtClean="0"/>
          </a:p>
          <a:p>
            <a:pPr algn="just" eaLnBrk="1" hangingPunct="1">
              <a:lnSpc>
                <a:spcPct val="90000"/>
              </a:lnSpc>
              <a:defRPr/>
            </a:pPr>
            <a:r>
              <a:rPr lang="en-GB" sz="2200" b="1" dirty="0" smtClean="0"/>
              <a:t>If it is suspected to be for bribery, terror, theft, narcotics etc, Police authorities can seize</a:t>
            </a:r>
            <a:r>
              <a:rPr lang="en-GB" sz="2200" dirty="0" smtClean="0">
                <a:effectLst>
                  <a:outerShdw blurRad="38100" dist="38100" dir="2700000" algn="tl">
                    <a:srgbClr val="C0C0C0"/>
                  </a:outerShdw>
                </a:effectLst>
              </a:rPr>
              <a:t> </a:t>
            </a:r>
          </a:p>
          <a:p>
            <a:pPr algn="just" eaLnBrk="1" hangingPunct="1">
              <a:lnSpc>
                <a:spcPct val="90000"/>
              </a:lnSpc>
              <a:defRPr/>
            </a:pPr>
            <a:endParaRPr lang="en-GB" sz="2200" dirty="0" smtClean="0">
              <a:effectLst>
                <a:outerShdw blurRad="38100" dist="38100" dir="2700000" algn="tl">
                  <a:srgbClr val="C0C0C0"/>
                </a:outerShdw>
              </a:effectLst>
            </a:endParaRPr>
          </a:p>
          <a:p>
            <a:pPr algn="just" eaLnBrk="1" hangingPunct="1">
              <a:lnSpc>
                <a:spcPct val="90000"/>
              </a:lnSpc>
              <a:defRPr/>
            </a:pPr>
            <a:r>
              <a:rPr lang="en-GB" sz="2200" b="1" dirty="0" smtClean="0">
                <a:effectLst>
                  <a:outerShdw blurRad="38100" dist="38100" dir="2700000" algn="tl">
                    <a:srgbClr val="C0C0C0"/>
                  </a:outerShdw>
                </a:effectLst>
              </a:rPr>
              <a:t>No new law for seizure</a:t>
            </a:r>
          </a:p>
          <a:p>
            <a:pPr algn="just" eaLnBrk="1" hangingPunct="1">
              <a:lnSpc>
                <a:spcPct val="90000"/>
              </a:lnSpc>
              <a:buFont typeface="Arial" pitchFamily="34" charset="0"/>
              <a:buNone/>
              <a:defRPr/>
            </a:pPr>
            <a:r>
              <a:rPr lang="en-GB" sz="2600" dirty="0" smtClean="0">
                <a:effectLst>
                  <a:outerShdw blurRad="38100" dist="38100" dir="2700000" algn="tl">
                    <a:srgbClr val="C0C0C0"/>
                  </a:outerShdw>
                </a:effectLst>
              </a:rPr>
              <a:t> </a:t>
            </a:r>
          </a:p>
          <a:p>
            <a:pPr eaLnBrk="1" hangingPunct="1">
              <a:lnSpc>
                <a:spcPct val="90000"/>
              </a:lnSpc>
              <a:defRPr/>
            </a:pPr>
            <a:endParaRPr lang="en-IN" sz="26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457200" y="0"/>
            <a:ext cx="8229600" cy="9810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numCol="1" anchorCtr="0" compatLnSpc="1">
            <a:prstTxWarp prst="textNoShape">
              <a:avLst/>
            </a:prstTxWarp>
          </a:bodyPr>
          <a:lstStyle/>
          <a:p>
            <a:pPr algn="ctr" eaLnBrk="1" hangingPunct="1"/>
            <a:r>
              <a:rPr lang="en-US" sz="2800" b="1" cap="none" smtClean="0"/>
              <a:t>MONITORING PRODUCTION, STORAGE AND DISTRIBUTION OF LIQUOR</a:t>
            </a:r>
            <a:endParaRPr lang="en-IN" sz="2800" b="1" cap="none" smtClean="0"/>
          </a:p>
        </p:txBody>
      </p:sp>
      <p:sp>
        <p:nvSpPr>
          <p:cNvPr id="72707" name="Rectangle 3"/>
          <p:cNvSpPr>
            <a:spLocks noGrp="1"/>
          </p:cNvSpPr>
          <p:nvPr>
            <p:ph type="body" idx="1"/>
          </p:nvPr>
        </p:nvSpPr>
        <p:spPr>
          <a:xfrm>
            <a:off x="214313" y="1341438"/>
            <a:ext cx="7958137" cy="5516562"/>
          </a:xfrm>
        </p:spPr>
        <p:txBody>
          <a:bodyPr/>
          <a:lstStyle/>
          <a:p>
            <a:pPr algn="just" eaLnBrk="1" hangingPunct="1">
              <a:lnSpc>
                <a:spcPct val="80000"/>
              </a:lnSpc>
            </a:pPr>
            <a:r>
              <a:rPr lang="en-US" sz="2200" b="1" smtClean="0">
                <a:latin typeface="Arial" pitchFamily="34" charset="0"/>
              </a:rPr>
              <a:t>From the date of announcement of election</a:t>
            </a:r>
            <a:r>
              <a:rPr lang="en-US" sz="2200" smtClean="0">
                <a:latin typeface="Arial" pitchFamily="34" charset="0"/>
              </a:rPr>
              <a:t>, the production, off-take, stock limits of stockists and retailers of IMFL/Beer/country liquor are to be monitored district wise,</a:t>
            </a:r>
          </a:p>
          <a:p>
            <a:pPr algn="just" eaLnBrk="1" hangingPunct="1">
              <a:lnSpc>
                <a:spcPct val="80000"/>
              </a:lnSpc>
            </a:pPr>
            <a:r>
              <a:rPr lang="en-US" sz="2200" b="1" smtClean="0">
                <a:latin typeface="Arial" pitchFamily="34" charset="0"/>
              </a:rPr>
              <a:t>Opening and closing of liquor vending shops </a:t>
            </a:r>
            <a:r>
              <a:rPr lang="en-US" sz="2200" smtClean="0">
                <a:latin typeface="Arial" pitchFamily="34" charset="0"/>
              </a:rPr>
              <a:t>are to closely monitored,</a:t>
            </a:r>
          </a:p>
          <a:p>
            <a:pPr algn="just" eaLnBrk="1" hangingPunct="1">
              <a:lnSpc>
                <a:spcPct val="80000"/>
              </a:lnSpc>
            </a:pPr>
            <a:r>
              <a:rPr lang="en-US" sz="2200" smtClean="0">
                <a:latin typeface="Arial" pitchFamily="34" charset="0"/>
              </a:rPr>
              <a:t>Intensive vigil over </a:t>
            </a:r>
            <a:r>
              <a:rPr lang="en-US" sz="2200" b="1" smtClean="0">
                <a:latin typeface="Arial" pitchFamily="34" charset="0"/>
              </a:rPr>
              <a:t>inter state movement of vehicles </a:t>
            </a:r>
            <a:r>
              <a:rPr lang="en-US" sz="2200" smtClean="0">
                <a:latin typeface="Arial" pitchFamily="34" charset="0"/>
              </a:rPr>
              <a:t>at RTO check-posts and border check-posts by special enforcement staff of Excise Deptt.,</a:t>
            </a:r>
          </a:p>
          <a:p>
            <a:pPr algn="just" eaLnBrk="1" hangingPunct="1">
              <a:lnSpc>
                <a:spcPct val="80000"/>
              </a:lnSpc>
            </a:pPr>
            <a:r>
              <a:rPr lang="en-US" sz="2200" smtClean="0">
                <a:latin typeface="Arial" pitchFamily="34" charset="0"/>
              </a:rPr>
              <a:t>To conduct </a:t>
            </a:r>
            <a:r>
              <a:rPr lang="en-US" sz="2200" b="1" smtClean="0">
                <a:latin typeface="Arial" pitchFamily="34" charset="0"/>
              </a:rPr>
              <a:t>raids to seize illicit liquor,</a:t>
            </a:r>
          </a:p>
          <a:p>
            <a:pPr algn="just" eaLnBrk="1" hangingPunct="1">
              <a:lnSpc>
                <a:spcPct val="80000"/>
              </a:lnSpc>
            </a:pPr>
            <a:r>
              <a:rPr lang="en-US" sz="2200" smtClean="0">
                <a:latin typeface="Arial" pitchFamily="34" charset="0"/>
              </a:rPr>
              <a:t>Inter state </a:t>
            </a:r>
            <a:r>
              <a:rPr lang="en-US" sz="2200" b="1" smtClean="0">
                <a:latin typeface="Arial" pitchFamily="34" charset="0"/>
              </a:rPr>
              <a:t>coordination of Excise Commissioners of the bordering states,</a:t>
            </a:r>
          </a:p>
          <a:p>
            <a:pPr algn="just" eaLnBrk="1" hangingPunct="1">
              <a:lnSpc>
                <a:spcPct val="80000"/>
              </a:lnSpc>
            </a:pPr>
            <a:r>
              <a:rPr lang="en-US" sz="2200" smtClean="0">
                <a:latin typeface="Arial" pitchFamily="34" charset="0"/>
              </a:rPr>
              <a:t>District level Nodal Officer to </a:t>
            </a:r>
            <a:r>
              <a:rPr lang="en-US" sz="2200" b="1" smtClean="0">
                <a:latin typeface="Arial" pitchFamily="34" charset="0"/>
              </a:rPr>
              <a:t>submit report every alternate day</a:t>
            </a:r>
            <a:r>
              <a:rPr lang="en-US" sz="2200" smtClean="0">
                <a:latin typeface="Arial" pitchFamily="34" charset="0"/>
              </a:rPr>
              <a:t> to DEO, Exp. Observer and State Level </a:t>
            </a:r>
            <a:r>
              <a:rPr lang="en-US" sz="2200" b="1" smtClean="0">
                <a:latin typeface="Arial" pitchFamily="34" charset="0"/>
              </a:rPr>
              <a:t>Nodal Officer, who will compile the state level report</a:t>
            </a:r>
            <a:r>
              <a:rPr lang="en-US" sz="2200" smtClean="0">
                <a:latin typeface="Arial" pitchFamily="34" charset="0"/>
              </a:rPr>
              <a:t> to Commission and CEO (</a:t>
            </a:r>
            <a:r>
              <a:rPr lang="en-US" sz="2200" b="1" smtClean="0">
                <a:latin typeface="Arial" pitchFamily="34" charset="0"/>
              </a:rPr>
              <a:t>Annex.22</a:t>
            </a:r>
            <a:r>
              <a:rPr lang="en-US" sz="2200" smtClean="0">
                <a:latin typeface="Arial" pitchFamily="34" charset="0"/>
              </a:rPr>
              <a:t>).</a:t>
            </a:r>
            <a:endParaRPr lang="en-IN" sz="2200" smtClean="0">
              <a:latin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57200" y="277813"/>
            <a:ext cx="8229600" cy="1139825"/>
          </a:xfrm>
          <a:prstGeom prst="rect">
            <a:avLst/>
          </a:prstGeom>
          <a:noFill/>
          <a:ln w="9525">
            <a:noFill/>
            <a:round/>
            <a:headEnd/>
            <a:tailEnd/>
          </a:ln>
        </p:spPr>
        <p:txBody>
          <a:bodyPr wrap="none"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73731" name="Text Box 2"/>
          <p:cNvSpPr txBox="1">
            <a:spLocks noChangeArrowheads="1"/>
          </p:cNvSpPr>
          <p:nvPr/>
        </p:nvSpPr>
        <p:spPr bwMode="auto">
          <a:xfrm>
            <a:off x="457200" y="1600200"/>
            <a:ext cx="8229600" cy="4530725"/>
          </a:xfrm>
          <a:prstGeom prst="rect">
            <a:avLst/>
          </a:prstGeom>
          <a:noFill/>
          <a:ln w="9525">
            <a:noFill/>
            <a:round/>
            <a:headEnd/>
            <a:tailEnd/>
          </a:ln>
        </p:spPr>
        <p:txBody>
          <a:bodyPr wrap="none"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73732" name="Text Box 3"/>
          <p:cNvSpPr txBox="1">
            <a:spLocks noChangeArrowheads="1"/>
          </p:cNvSpPr>
          <p:nvPr/>
        </p:nvSpPr>
        <p:spPr bwMode="auto">
          <a:xfrm>
            <a:off x="142875" y="179388"/>
            <a:ext cx="8715375" cy="60642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round/>
            <a:headEnd/>
            <a:tailEnd/>
          </a:ln>
        </p:spPr>
        <p:txBody>
          <a:bodyPr lIns="0" tIns="0" rIns="0" bIns="0"/>
          <a:lstStyle/>
          <a:p>
            <a:pPr marL="741363" lvl="1" indent="-284163" algn="ctr">
              <a:lnSpc>
                <a:spcPct val="105000"/>
              </a:lnSpc>
              <a:spcBef>
                <a:spcPts val="700"/>
              </a:spcBef>
              <a:buClr>
                <a:srgbClr val="200000"/>
              </a:buClr>
              <a:buSzPct val="80000"/>
              <a:buFont typeface="Wingdings" pitchFamily="2" charset="2"/>
              <a:buNone/>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3200">
                <a:latin typeface="Aharoni" pitchFamily="2" charset="-79"/>
                <a:cs typeface="Aharoni" pitchFamily="2" charset="-79"/>
              </a:rPr>
              <a:t>Other Monitoring Measures</a:t>
            </a:r>
          </a:p>
        </p:txBody>
      </p:sp>
      <p:sp>
        <p:nvSpPr>
          <p:cNvPr id="73733" name="Text Box 4"/>
          <p:cNvSpPr txBox="1">
            <a:spLocks noChangeArrowheads="1"/>
          </p:cNvSpPr>
          <p:nvPr/>
        </p:nvSpPr>
        <p:spPr bwMode="auto">
          <a:xfrm>
            <a:off x="214313" y="1071563"/>
            <a:ext cx="7886700" cy="5500687"/>
          </a:xfrm>
          <a:prstGeom prst="rect">
            <a:avLst/>
          </a:prstGeom>
          <a:noFill/>
          <a:ln w="9525">
            <a:noFill/>
            <a:round/>
            <a:headEnd/>
            <a:tailEnd/>
          </a:ln>
        </p:spPr>
        <p:txBody>
          <a:bodyPr lIns="0" tIns="0" rIns="0" bIns="0"/>
          <a:lstStyle/>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a:latin typeface="Arial Unicode MS" pitchFamily="34" charset="-128"/>
                <a:cs typeface="Times New Roman" pitchFamily="18" charset="0"/>
              </a:rPr>
              <a:t>The bookings of marriage halls and Mandaps to be monitored,</a:t>
            </a:r>
          </a:p>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a:latin typeface="Arial Unicode MS" pitchFamily="34" charset="-128"/>
                <a:cs typeface="Times New Roman" pitchFamily="18" charset="0"/>
              </a:rPr>
              <a:t>Distribution of gift items and cash coupons to be closely monitored,</a:t>
            </a:r>
          </a:p>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a:latin typeface="Arial Unicode MS" pitchFamily="34" charset="-128"/>
                <a:cs typeface="Times New Roman" pitchFamily="18" charset="0"/>
              </a:rPr>
              <a:t>Unusual cash deposit/ withdrawal in account of SHGs and NGOs,</a:t>
            </a:r>
          </a:p>
          <a:p>
            <a:pPr marL="509588" lvl="1" indent="-284163" algn="just">
              <a:lnSpc>
                <a:spcPct val="105000"/>
              </a:lnSpc>
              <a:spcBef>
                <a:spcPts val="700"/>
              </a:spcBef>
              <a:buClr>
                <a:srgbClr val="200000"/>
              </a:buClr>
              <a:buSzPct val="80000"/>
              <a:buFont typeface="Wingdings" pitchFamily="2" charset="2"/>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400">
                <a:latin typeface="Arial Unicode MS" pitchFamily="34" charset="-128"/>
                <a:cs typeface="Times New Roman" pitchFamily="18" charset="0"/>
              </a:rPr>
              <a:t>Disbursal of wages under ongoing Government schemes only in presence of Government officials during elections.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0" y="0"/>
            <a:ext cx="9144000" cy="7651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normAutofit/>
          </a:bodyPr>
          <a:lstStyle/>
          <a:p>
            <a:pPr algn="ctr" eaLnBrk="1" hangingPunct="1"/>
            <a:r>
              <a:rPr lang="en-US" sz="2800" b="1" cap="none" dirty="0" smtClean="0">
                <a:latin typeface="Arial Narrow" pitchFamily="34" charset="0"/>
              </a:rPr>
              <a:t>LODGING OF ACCOUNTS OF ELECTION EXPENSES:</a:t>
            </a:r>
            <a:endParaRPr lang="en-IN" sz="2800" b="1" cap="none" dirty="0" smtClean="0">
              <a:latin typeface="Arial Narrow" pitchFamily="34" charset="0"/>
            </a:endParaRPr>
          </a:p>
        </p:txBody>
      </p:sp>
      <p:sp>
        <p:nvSpPr>
          <p:cNvPr id="74755" name="Rectangle 3"/>
          <p:cNvSpPr>
            <a:spLocks noGrp="1" noChangeArrowheads="1"/>
          </p:cNvSpPr>
          <p:nvPr>
            <p:ph sz="quarter" idx="1"/>
          </p:nvPr>
        </p:nvSpPr>
        <p:spPr>
          <a:xfrm>
            <a:off x="179388" y="857250"/>
            <a:ext cx="8107362" cy="6000750"/>
          </a:xfrm>
        </p:spPr>
        <p:txBody>
          <a:bodyPr/>
          <a:lstStyle/>
          <a:p>
            <a:pPr algn="just" eaLnBrk="1" hangingPunct="1">
              <a:lnSpc>
                <a:spcPct val="91000"/>
              </a:lnSpc>
            </a:pPr>
            <a:r>
              <a:rPr lang="en-US" b="1" u="sng" smtClean="0">
                <a:latin typeface="Calibri" pitchFamily="34" charset="0"/>
              </a:rPr>
              <a:t>Candidates</a:t>
            </a:r>
            <a:r>
              <a:rPr lang="en-US" b="1" smtClean="0">
                <a:latin typeface="Calibri" pitchFamily="34" charset="0"/>
              </a:rPr>
              <a:t> are required to lodge their accounts of election expenses with the DEO within 30 days of declaration of result</a:t>
            </a:r>
            <a:r>
              <a:rPr lang="en-US" smtClean="0">
                <a:latin typeface="Calibri" pitchFamily="34" charset="0"/>
              </a:rPr>
              <a:t> along with the register of election expenses (U/s. 78 of the RP Act,1951)</a:t>
            </a:r>
          </a:p>
          <a:p>
            <a:pPr algn="just" eaLnBrk="1" hangingPunct="1">
              <a:lnSpc>
                <a:spcPct val="91000"/>
              </a:lnSpc>
            </a:pPr>
            <a:r>
              <a:rPr lang="en-US" b="1" u="sng" smtClean="0">
                <a:latin typeface="Calibri" pitchFamily="34" charset="0"/>
              </a:rPr>
              <a:t>Documents required to be filed</a:t>
            </a:r>
            <a:r>
              <a:rPr lang="en-US" b="1" smtClean="0">
                <a:latin typeface="Calibri" pitchFamily="34" charset="0"/>
              </a:rPr>
              <a:t>:</a:t>
            </a:r>
          </a:p>
          <a:p>
            <a:pPr algn="just" eaLnBrk="1" hangingPunct="1">
              <a:lnSpc>
                <a:spcPct val="91000"/>
              </a:lnSpc>
              <a:buFont typeface="Wingdings" pitchFamily="2" charset="2"/>
              <a:buNone/>
            </a:pPr>
            <a:r>
              <a:rPr lang="en-US" smtClean="0">
                <a:latin typeface="Calibri" pitchFamily="34" charset="0"/>
              </a:rPr>
              <a:t>1. Part I to Part VI of Abstract statement signed by the       candidate ,</a:t>
            </a:r>
          </a:p>
          <a:p>
            <a:pPr algn="just" eaLnBrk="1" hangingPunct="1">
              <a:lnSpc>
                <a:spcPct val="91000"/>
              </a:lnSpc>
              <a:buFont typeface="Wingdings" pitchFamily="2" charset="2"/>
              <a:buNone/>
            </a:pPr>
            <a:r>
              <a:rPr lang="en-US" smtClean="0">
                <a:latin typeface="Calibri" pitchFamily="34" charset="0"/>
              </a:rPr>
              <a:t>2.   Certified Copy of Bank statement ,</a:t>
            </a:r>
          </a:p>
          <a:p>
            <a:pPr algn="just" eaLnBrk="1" hangingPunct="1">
              <a:lnSpc>
                <a:spcPct val="91000"/>
              </a:lnSpc>
              <a:buFont typeface="Wingdings" pitchFamily="2" charset="2"/>
              <a:buNone/>
            </a:pPr>
            <a:r>
              <a:rPr lang="en-US" smtClean="0">
                <a:latin typeface="Calibri" pitchFamily="34" charset="0"/>
              </a:rPr>
              <a:t>3.   Affidavit signed by the candidate</a:t>
            </a:r>
          </a:p>
          <a:p>
            <a:pPr algn="just" eaLnBrk="1" hangingPunct="1">
              <a:lnSpc>
                <a:spcPct val="91000"/>
              </a:lnSpc>
              <a:buFont typeface="Wingdings" pitchFamily="2" charset="2"/>
              <a:buNone/>
            </a:pPr>
            <a:r>
              <a:rPr lang="en-US" smtClean="0">
                <a:latin typeface="Calibri" pitchFamily="34" charset="0"/>
              </a:rPr>
              <a:t>4.  Register of Day-to-day Accounts with all bills and vouchers in original duly signed,</a:t>
            </a:r>
          </a:p>
          <a:p>
            <a:pPr algn="just" eaLnBrk="1" hangingPunct="1">
              <a:lnSpc>
                <a:spcPct val="91000"/>
              </a:lnSpc>
              <a:buFont typeface="Wingdings" pitchFamily="2" charset="2"/>
              <a:buNone/>
            </a:pPr>
            <a:r>
              <a:rPr lang="en-US" smtClean="0">
                <a:latin typeface="Calibri" pitchFamily="34" charset="0"/>
              </a:rPr>
              <a:t>5.  Copies of expenditure related notices issued by RO and      replies to such notices,</a:t>
            </a:r>
          </a:p>
          <a:p>
            <a:pPr algn="just" eaLnBrk="1" hangingPunct="1">
              <a:lnSpc>
                <a:spcPct val="91000"/>
              </a:lnSpc>
              <a:buFont typeface="Wingdings" pitchFamily="2" charset="2"/>
              <a:buNone/>
            </a:pPr>
            <a:r>
              <a:rPr lang="en-US" smtClean="0">
                <a:latin typeface="Calibri" pitchFamily="34" charset="0"/>
              </a:rPr>
              <a:t>6.  Replies to discrepancies pointed out at the time of   Inspection,</a:t>
            </a:r>
          </a:p>
          <a:p>
            <a:pPr algn="just" eaLnBrk="1" hangingPunct="1">
              <a:lnSpc>
                <a:spcPct val="91000"/>
              </a:lnSpc>
              <a:buFont typeface="Wingdings" pitchFamily="2" charset="2"/>
              <a:buNone/>
            </a:pPr>
            <a:endParaRPr lang="en-IN" b="1" smtClean="0">
              <a:latin typeface="Arial Narrow"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14313" y="274638"/>
            <a:ext cx="8429625" cy="654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ctr" eaLnBrk="1" fontAlgn="auto" hangingPunct="1">
              <a:spcAft>
                <a:spcPts val="0"/>
              </a:spcAft>
              <a:defRPr/>
            </a:pPr>
            <a:r>
              <a:rPr lang="en-US" sz="3200" b="1" dirty="0" smtClean="0"/>
              <a:t>Affidavit of asset and Liability</a:t>
            </a:r>
            <a:endParaRPr lang="en-IN" sz="3200" b="1" dirty="0" smtClean="0"/>
          </a:p>
        </p:txBody>
      </p:sp>
      <p:sp>
        <p:nvSpPr>
          <p:cNvPr id="75779" name="Rectangle 3"/>
          <p:cNvSpPr>
            <a:spLocks noGrp="1" noChangeArrowheads="1"/>
          </p:cNvSpPr>
          <p:nvPr>
            <p:ph sz="quarter" idx="1"/>
          </p:nvPr>
        </p:nvSpPr>
        <p:spPr>
          <a:xfrm>
            <a:off x="214313" y="1214440"/>
            <a:ext cx="8472487" cy="5429270"/>
          </a:xfrm>
        </p:spPr>
        <p:txBody>
          <a:bodyPr/>
          <a:lstStyle/>
          <a:p>
            <a:pPr algn="just" eaLnBrk="1" hangingPunct="1">
              <a:lnSpc>
                <a:spcPct val="90000"/>
              </a:lnSpc>
            </a:pPr>
            <a:r>
              <a:rPr lang="en-US" dirty="0" smtClean="0">
                <a:latin typeface="Calibri" pitchFamily="34" charset="0"/>
              </a:rPr>
              <a:t>To file Affidavit of Asset and Liability along with nomination of self, spouse and dependant children as per </a:t>
            </a:r>
            <a:r>
              <a:rPr lang="en-US" b="1" dirty="0" smtClean="0">
                <a:latin typeface="Calibri" pitchFamily="34" charset="0"/>
              </a:rPr>
              <a:t>revised format,</a:t>
            </a:r>
          </a:p>
          <a:p>
            <a:pPr eaLnBrk="1" hangingPunct="1">
              <a:lnSpc>
                <a:spcPct val="90000"/>
              </a:lnSpc>
            </a:pPr>
            <a:r>
              <a:rPr lang="en-US" u="sng" dirty="0" smtClean="0">
                <a:latin typeface="Calibri" pitchFamily="34" charset="0"/>
              </a:rPr>
              <a:t>Affidavit to contain</a:t>
            </a:r>
            <a:r>
              <a:rPr lang="en-US" dirty="0" smtClean="0">
                <a:latin typeface="Calibri" pitchFamily="34" charset="0"/>
              </a:rPr>
              <a:t>:</a:t>
            </a:r>
          </a:p>
          <a:p>
            <a:pPr eaLnBrk="1" hangingPunct="1">
              <a:lnSpc>
                <a:spcPct val="90000"/>
              </a:lnSpc>
              <a:buFont typeface="Wingdings" pitchFamily="2" charset="2"/>
              <a:buNone/>
            </a:pPr>
            <a:r>
              <a:rPr lang="en-US" dirty="0" smtClean="0">
                <a:latin typeface="Calibri" pitchFamily="34" charset="0"/>
              </a:rPr>
              <a:t>	</a:t>
            </a:r>
            <a:r>
              <a:rPr lang="en-US" b="1" dirty="0" smtClean="0">
                <a:latin typeface="Calibri" pitchFamily="34" charset="0"/>
              </a:rPr>
              <a:t> 	I.</a:t>
            </a:r>
            <a:r>
              <a:rPr lang="en-US" dirty="0" smtClean="0">
                <a:latin typeface="Calibri" pitchFamily="34" charset="0"/>
              </a:rPr>
              <a:t> Criminal Cases pending and Conviction Orders obtained</a:t>
            </a:r>
          </a:p>
          <a:p>
            <a:pPr eaLnBrk="1" hangingPunct="1">
              <a:lnSpc>
                <a:spcPct val="90000"/>
              </a:lnSpc>
              <a:buFont typeface="Wingdings" pitchFamily="2" charset="2"/>
              <a:buNone/>
            </a:pPr>
            <a:r>
              <a:rPr lang="en-US" dirty="0" smtClean="0">
                <a:latin typeface="Calibri" pitchFamily="34" charset="0"/>
              </a:rPr>
              <a:t>		II</a:t>
            </a:r>
            <a:r>
              <a:rPr lang="en-US" b="1" dirty="0" smtClean="0">
                <a:latin typeface="Calibri" pitchFamily="34" charset="0"/>
              </a:rPr>
              <a:t>. </a:t>
            </a:r>
            <a:r>
              <a:rPr lang="en-US" dirty="0" smtClean="0">
                <a:latin typeface="Calibri" pitchFamily="34" charset="0"/>
              </a:rPr>
              <a:t>Actual value and cost of addition to 			      	Immovable assets along with Market value, Bank Deposits 	and Shares, Actual liabilities including Govt. dues and 	disputed liabilities, PAN of self, spouse and children and 		 Income Tax paid as per last return, </a:t>
            </a:r>
          </a:p>
          <a:p>
            <a:pPr algn="just" eaLnBrk="1" hangingPunct="1">
              <a:lnSpc>
                <a:spcPct val="90000"/>
              </a:lnSpc>
            </a:pPr>
            <a:r>
              <a:rPr lang="en-US" b="1" dirty="0" smtClean="0">
                <a:latin typeface="Calibri" pitchFamily="34" charset="0"/>
              </a:rPr>
              <a:t>Affidavit are to be scanned and uploaded to web site of CEO within 24 hrs of receiving.</a:t>
            </a:r>
            <a:endParaRPr lang="en-IN" b="1" dirty="0" smtClean="0">
              <a:latin typeface="Calibri" pitchFamily="34" charset="0"/>
            </a:endParaRPr>
          </a:p>
          <a:p>
            <a:pPr eaLnBrk="1" hangingPunct="1">
              <a:lnSpc>
                <a:spcPct val="90000"/>
              </a:lnSpc>
            </a:pPr>
            <a:endParaRPr lang="en-US" dirty="0" smtClean="0">
              <a:latin typeface="Calibri" pitchFamily="34" charset="0"/>
            </a:endParaRPr>
          </a:p>
          <a:p>
            <a:pPr eaLnBrk="1" hangingPunct="1">
              <a:lnSpc>
                <a:spcPct val="90000"/>
              </a:lnSpc>
              <a:buFont typeface="Wingdings" pitchFamily="2" charset="2"/>
              <a:buNone/>
            </a:pPr>
            <a:r>
              <a:rPr lang="en-US" dirty="0" smtClean="0">
                <a:latin typeface="Calibri" pitchFamily="34" charset="0"/>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68313" y="188913"/>
            <a:ext cx="8229600" cy="6477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b="1" dirty="0" smtClean="0"/>
              <a:t>NOT LODGING ACCOUNT IN MANNER</a:t>
            </a:r>
          </a:p>
        </p:txBody>
      </p:sp>
      <p:sp>
        <p:nvSpPr>
          <p:cNvPr id="76803" name="Rectangle 3"/>
          <p:cNvSpPr>
            <a:spLocks noGrp="1"/>
          </p:cNvSpPr>
          <p:nvPr>
            <p:ph type="body" idx="1"/>
          </p:nvPr>
        </p:nvSpPr>
        <p:spPr>
          <a:xfrm>
            <a:off x="214282" y="1285860"/>
            <a:ext cx="8410575" cy="5000642"/>
          </a:xfrm>
        </p:spPr>
        <p:txBody>
          <a:bodyPr/>
          <a:lstStyle/>
          <a:p>
            <a:pPr algn="just">
              <a:buFont typeface="Courier New" pitchFamily="49" charset="0"/>
              <a:buChar char="o"/>
            </a:pPr>
            <a:r>
              <a:rPr lang="en-US" u="sng" dirty="0" smtClean="0"/>
              <a:t>Election Expenditure Register</a:t>
            </a:r>
            <a:r>
              <a:rPr lang="en-US" dirty="0" smtClean="0"/>
              <a:t> comprising of Day to Day Account Register + Cash Register+ Bank Register + Abstract Statement (Part I to Part VI) + Bills and Vouchers (serially numbered) if not lodged with the DEO office, </a:t>
            </a:r>
          </a:p>
          <a:p>
            <a:pPr algn="just">
              <a:buFont typeface="Courier New" pitchFamily="49" charset="0"/>
              <a:buChar char="o"/>
            </a:pPr>
            <a:r>
              <a:rPr lang="en-US" u="sng" dirty="0" smtClean="0"/>
              <a:t>Abstract Statement </a:t>
            </a:r>
            <a:r>
              <a:rPr lang="en-US" dirty="0" smtClean="0"/>
              <a:t>( Part I to Part VI ) as well as Affidavit annexed with it not signed by the candidate himself. (both these should be singed by the candidate himself). </a:t>
            </a:r>
          </a:p>
          <a:p>
            <a:pPr algn="just">
              <a:buFont typeface="Arial" pitchFamily="34" charset="0"/>
              <a:buNone/>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539750" y="333375"/>
            <a:ext cx="8229600" cy="80962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sz="3200" b="1" dirty="0" smtClean="0"/>
              <a:t>Not lodging account in manner</a:t>
            </a:r>
          </a:p>
        </p:txBody>
      </p:sp>
      <p:sp>
        <p:nvSpPr>
          <p:cNvPr id="77827" name="Rectangle 3"/>
          <p:cNvSpPr>
            <a:spLocks noGrp="1"/>
          </p:cNvSpPr>
          <p:nvPr>
            <p:ph type="body" idx="1"/>
          </p:nvPr>
        </p:nvSpPr>
        <p:spPr>
          <a:xfrm>
            <a:off x="500034" y="1411287"/>
            <a:ext cx="7632700" cy="5446713"/>
          </a:xfrm>
        </p:spPr>
        <p:txBody>
          <a:bodyPr/>
          <a:lstStyle/>
          <a:p>
            <a:pPr algn="just">
              <a:lnSpc>
                <a:spcPct val="80000"/>
              </a:lnSpc>
              <a:buFont typeface="Courier New" pitchFamily="49" charset="0"/>
              <a:buChar char="o"/>
            </a:pPr>
            <a:r>
              <a:rPr lang="en-US" dirty="0" smtClean="0"/>
              <a:t>Bills and vouchers are not signed by the   candidate or his election agent,</a:t>
            </a:r>
          </a:p>
          <a:p>
            <a:pPr algn="just">
              <a:lnSpc>
                <a:spcPct val="80000"/>
              </a:lnSpc>
              <a:buFont typeface="Courier New" pitchFamily="49" charset="0"/>
              <a:buChar char="o"/>
            </a:pPr>
            <a:r>
              <a:rPr lang="en-US" dirty="0" smtClean="0"/>
              <a:t>In case of discrepancy on any item of expenditure, pointed out by RO/Expenditure Observer/designated officer during inspection of register, the explanation along with reason for the discrepancy on such items not enclosed,</a:t>
            </a:r>
          </a:p>
          <a:p>
            <a:pPr algn="just">
              <a:lnSpc>
                <a:spcPct val="80000"/>
              </a:lnSpc>
              <a:buFont typeface="Courier New" pitchFamily="49" charset="0"/>
              <a:buChar char="o"/>
            </a:pPr>
            <a:r>
              <a:rPr lang="en-US" dirty="0" smtClean="0"/>
              <a:t>Self certified copy of the bank statement not submitted, </a:t>
            </a:r>
          </a:p>
          <a:p>
            <a:pPr algn="just">
              <a:lnSpc>
                <a:spcPct val="80000"/>
              </a:lnSpc>
              <a:buFont typeface="Courier New" pitchFamily="49" charset="0"/>
              <a:buChar char="o"/>
            </a:pPr>
            <a:r>
              <a:rPr lang="en-US" dirty="0" smtClean="0"/>
              <a:t>Any amount not correctly reflected by the candidate or understatement of  any amount of expenditure.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68313" y="260350"/>
            <a:ext cx="8229600" cy="6477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b="1" dirty="0" smtClean="0"/>
              <a:t>DEO’s Scrutiny Report : ( </a:t>
            </a:r>
            <a:r>
              <a:rPr lang="en-IN" b="1" dirty="0" smtClean="0"/>
              <a:t>Annex-21) </a:t>
            </a:r>
            <a:endParaRPr lang="en-US" b="1" dirty="0" smtClean="0"/>
          </a:p>
        </p:txBody>
      </p:sp>
      <p:sp>
        <p:nvSpPr>
          <p:cNvPr id="78851" name="Rectangle 3"/>
          <p:cNvSpPr>
            <a:spLocks noGrp="1"/>
          </p:cNvSpPr>
          <p:nvPr>
            <p:ph type="body" idx="1"/>
          </p:nvPr>
        </p:nvSpPr>
        <p:spPr>
          <a:xfrm>
            <a:off x="468313" y="1000125"/>
            <a:ext cx="7848600" cy="5597525"/>
          </a:xfrm>
        </p:spPr>
        <p:txBody>
          <a:bodyPr/>
          <a:lstStyle/>
          <a:p>
            <a:pPr algn="just"/>
            <a:r>
              <a:rPr lang="en-IN" sz="2000" dirty="0" smtClean="0"/>
              <a:t>At Sl. no.8, prescribed format:- whether candidate has submitted his Expenditure Register ( Part A, B,C), Abstract Statement (Part I to VI) along with Affidavit sworn by candidate before Magistrate of first class or Oath Commissioner or Notary Public, vouchers of expenses singed by candidate/Agent, Self certified copies of the Bank Account,</a:t>
            </a:r>
          </a:p>
          <a:p>
            <a:pPr algn="just">
              <a:buFont typeface="Wingdings" pitchFamily="2" charset="2"/>
              <a:buNone/>
            </a:pPr>
            <a:endParaRPr lang="en-IN" sz="2000" dirty="0" smtClean="0"/>
          </a:p>
          <a:p>
            <a:pPr algn="just"/>
            <a:r>
              <a:rPr lang="en-IN" sz="2000" b="1" dirty="0" smtClean="0"/>
              <a:t>Sl. no.10(a) and 12 of DEO`s Report:-</a:t>
            </a:r>
            <a:r>
              <a:rPr lang="en-IN" sz="2000" dirty="0" smtClean="0"/>
              <a:t>  The most important column which may  cause the issue of Notice for disqualification to candidate- by the Commission. DEO shall  mention as to  whether items of expenses reported by candidate tally with those shown in Shadow Observation Register. </a:t>
            </a:r>
          </a:p>
          <a:p>
            <a:pPr algn="just"/>
            <a:r>
              <a:rPr lang="en-IN" sz="2000" dirty="0" smtClean="0"/>
              <a:t>If there is understatement or candidate has not mentioned any expenses then it has to be shown in relevant columns of 10(b) with proper evidences collected by various teams on Expenditure Monitoring  kept with the DEO. </a:t>
            </a:r>
            <a:endParaRPr lang="en-US" sz="2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a:xfrm>
            <a:off x="323850" y="274638"/>
            <a:ext cx="84963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b="1" dirty="0" smtClean="0"/>
              <a:t>District Expenditure Monitoring Committee (DEMC)</a:t>
            </a:r>
            <a:endParaRPr lang="en-IN" b="1" dirty="0" smtClean="0"/>
          </a:p>
        </p:txBody>
      </p:sp>
      <p:sp>
        <p:nvSpPr>
          <p:cNvPr id="138243" name="Rectangle 3"/>
          <p:cNvSpPr>
            <a:spLocks noGrp="1"/>
          </p:cNvSpPr>
          <p:nvPr>
            <p:ph type="body" idx="1"/>
          </p:nvPr>
        </p:nvSpPr>
        <p:spPr/>
        <p:txBody>
          <a:bodyPr/>
          <a:lstStyle/>
          <a:p>
            <a:r>
              <a:rPr lang="en-US" dirty="0" smtClean="0"/>
              <a:t>In case of discrepancy between SOR and the register of the candidate, Notice to be issued within 24 hrs by the RO</a:t>
            </a:r>
          </a:p>
          <a:p>
            <a:r>
              <a:rPr lang="en-US" dirty="0" smtClean="0"/>
              <a:t>Candidate has to reply within 48 hrs, accepting or disputing the excess amount</a:t>
            </a:r>
          </a:p>
          <a:p>
            <a:r>
              <a:rPr lang="en-US" dirty="0" smtClean="0"/>
              <a:t>In case of dispute, the matter shall be decided by DEMC consisting of </a:t>
            </a:r>
            <a:r>
              <a:rPr lang="en-US" b="1" dirty="0" smtClean="0"/>
              <a:t>EO, DEO, </a:t>
            </a:r>
            <a:r>
              <a:rPr lang="en-US" b="1" dirty="0" err="1" smtClean="0"/>
              <a:t>Dy</a:t>
            </a:r>
            <a:r>
              <a:rPr lang="en-US" b="1" dirty="0" smtClean="0"/>
              <a:t> DEO</a:t>
            </a:r>
            <a:r>
              <a:rPr lang="en-US" dirty="0" smtClean="0"/>
              <a:t> within 72 hrs in writing and a copy will be issued to the candidate</a:t>
            </a:r>
          </a:p>
          <a:p>
            <a:r>
              <a:rPr lang="en-US" dirty="0" smtClean="0"/>
              <a:t>In case of failure to produce the Accounts for inspection, after 48 hrs of notice, the permission for vehicle to be </a:t>
            </a:r>
            <a:r>
              <a:rPr lang="en-US" dirty="0" err="1" smtClean="0"/>
              <a:t>witdrawn</a:t>
            </a:r>
            <a:r>
              <a:rPr lang="en-US" dirty="0" smtClean="0"/>
              <a:t> and FIR to be lodged</a:t>
            </a:r>
            <a:endParaRPr lang="en-IN"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96975"/>
            <a:ext cx="7848600" cy="5432425"/>
          </a:xfrm>
        </p:spPr>
        <p:txBody>
          <a:bodyPr>
            <a:normAutofit/>
          </a:bodyPr>
          <a:lstStyle/>
          <a:p>
            <a:pPr algn="just">
              <a:lnSpc>
                <a:spcPct val="80000"/>
              </a:lnSpc>
            </a:pPr>
            <a:r>
              <a:rPr lang="en-IN" sz="2200" smtClean="0"/>
              <a:t>DEO to issue notice within 24 hours of lodging the accounts by the candidate</a:t>
            </a:r>
          </a:p>
          <a:p>
            <a:pPr algn="just">
              <a:lnSpc>
                <a:spcPct val="80000"/>
              </a:lnSpc>
            </a:pPr>
            <a:r>
              <a:rPr lang="en-IN" sz="2200" smtClean="0"/>
              <a:t>The candidate to reply within 48 hours of receipt of notice and the reply to be considered by DEMC and the decision is intimated in writing to the candidate. </a:t>
            </a:r>
            <a:endParaRPr lang="en-US" sz="2200" smtClean="0"/>
          </a:p>
          <a:p>
            <a:pPr algn="just">
              <a:lnSpc>
                <a:spcPct val="80000"/>
              </a:lnSpc>
            </a:pPr>
            <a:r>
              <a:rPr lang="en-IN" sz="2200" smtClean="0"/>
              <a:t>If candidate does not submit any reply to DEO after receipt of notice, DEMC will decide the case on merits.</a:t>
            </a:r>
          </a:p>
          <a:p>
            <a:pPr algn="just">
              <a:lnSpc>
                <a:spcPct val="80000"/>
              </a:lnSpc>
            </a:pPr>
            <a:r>
              <a:rPr lang="en-IN" sz="2200" smtClean="0"/>
              <a:t>  The notice, the reply by the candidate and decision of the DEMC shall be displayed on the Notice Board. </a:t>
            </a:r>
          </a:p>
          <a:p>
            <a:pPr algn="just">
              <a:lnSpc>
                <a:spcPct val="80000"/>
              </a:lnSpc>
            </a:pPr>
            <a:r>
              <a:rPr lang="en-US" sz="2200" smtClean="0"/>
              <a:t>The Abstract statement of accounts, lodged by the candidates to be scanned and put in CEO website within 3 days</a:t>
            </a:r>
          </a:p>
          <a:p>
            <a:pPr algn="just">
              <a:lnSpc>
                <a:spcPct val="80000"/>
              </a:lnSpc>
            </a:pPr>
            <a:r>
              <a:rPr lang="en-IN" sz="2200" smtClean="0"/>
              <a:t>In case of failure to lodge accounts within the period of 30 days from the day of declaration of result, DEO shall send the report to the Commission mentioning such default.</a:t>
            </a:r>
          </a:p>
          <a:p>
            <a:pPr algn="just">
              <a:lnSpc>
                <a:spcPct val="80000"/>
              </a:lnSpc>
            </a:pPr>
            <a:r>
              <a:rPr lang="en-US" sz="2200" smtClean="0"/>
              <a:t>DEO Scrutiny Report to be entered in EEMS software within 3 days of its finalization</a:t>
            </a:r>
          </a:p>
          <a:p>
            <a:pPr>
              <a:lnSpc>
                <a:spcPct val="80000"/>
              </a:lnSpc>
            </a:pPr>
            <a:endParaRPr lang="en-US" sz="800" smtClean="0"/>
          </a:p>
        </p:txBody>
      </p:sp>
      <p:sp>
        <p:nvSpPr>
          <p:cNvPr id="81923" name="Footer Placeholder 3"/>
          <p:cNvSpPr>
            <a:spLocks noGrp="1"/>
          </p:cNvSpPr>
          <p:nvPr>
            <p:ph type="ftr" sz="quarter" idx="12"/>
          </p:nvPr>
        </p:nvSpPr>
        <p:spPr bwMode="auto">
          <a:xfrm>
            <a:off x="8129588" y="5734050"/>
            <a:ext cx="609600" cy="520700"/>
          </a:xfrm>
          <a:noFill/>
          <a:ln>
            <a:miter lim="800000"/>
            <a:headEnd/>
            <a:tailEnd/>
          </a:ln>
        </p:spPr>
        <p:txBody>
          <a:bodyPr wrap="square" lIns="91440" tIns="45720" rIns="91440" bIns="45720" numCol="1" compatLnSpc="1">
            <a:prstTxWarp prst="textNoShape">
              <a:avLst/>
            </a:prstTxWarp>
          </a:bodyPr>
          <a:lstStyle/>
          <a:p>
            <a:pPr algn="ctr"/>
            <a:r>
              <a:rPr lang="en-US" sz="1400" b="1" smtClean="0">
                <a:solidFill>
                  <a:srgbClr val="FFFFFF"/>
                </a:solidFill>
                <a:latin typeface="Arial" pitchFamily="34" charset="0"/>
                <a:cs typeface="Arial" pitchFamily="34" charset="0"/>
              </a:rPr>
              <a:t>Learning Module of DEO</a:t>
            </a:r>
          </a:p>
        </p:txBody>
      </p:sp>
      <p:sp>
        <p:nvSpPr>
          <p:cNvPr id="6" name="Title 1"/>
          <p:cNvSpPr txBox="1">
            <a:spLocks/>
          </p:cNvSpPr>
          <p:nvPr/>
        </p:nvSpPr>
        <p:spPr>
          <a:xfrm>
            <a:off x="142875" y="142876"/>
            <a:ext cx="8572500" cy="92867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Autofit/>
          </a:bodyPr>
          <a:lstStyle/>
          <a:p>
            <a:pPr algn="ctr" fontAlgn="auto">
              <a:spcAft>
                <a:spcPts val="0"/>
              </a:spcAft>
              <a:defRPr/>
            </a:pPr>
            <a:r>
              <a:rPr lang="en-US" sz="2800" b="1" cap="small" dirty="0">
                <a:solidFill>
                  <a:schemeClr val="tx2"/>
                </a:solidFill>
                <a:latin typeface="+mj-lt"/>
                <a:ea typeface="+mj-ea"/>
                <a:cs typeface="+mj-cs"/>
              </a:rPr>
              <a:t>Expenditure incurred after the period of inspection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457200" y="428604"/>
            <a:ext cx="8186738" cy="571521"/>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lnSpc>
                <a:spcPct val="80000"/>
              </a:lnSpc>
              <a:spcAft>
                <a:spcPts val="0"/>
              </a:spcAft>
              <a:defRPr/>
            </a:pPr>
            <a:r>
              <a:rPr lang="en-US" sz="3200" b="1" dirty="0" smtClean="0"/>
              <a:t>ROLE OF NODAL OFFICER: POLICE</a:t>
            </a:r>
          </a:p>
        </p:txBody>
      </p:sp>
      <p:sp>
        <p:nvSpPr>
          <p:cNvPr id="66563" name="Content Placeholder 2"/>
          <p:cNvSpPr>
            <a:spLocks noGrp="1"/>
          </p:cNvSpPr>
          <p:nvPr>
            <p:ph sz="quarter" idx="1"/>
          </p:nvPr>
        </p:nvSpPr>
        <p:spPr>
          <a:xfrm>
            <a:off x="323850" y="1268413"/>
            <a:ext cx="7815263" cy="4872037"/>
          </a:xfrm>
        </p:spPr>
        <p:txBody>
          <a:bodyPr/>
          <a:lstStyle/>
          <a:p>
            <a:pPr algn="just" eaLnBrk="1" hangingPunct="1">
              <a:lnSpc>
                <a:spcPct val="90000"/>
              </a:lnSpc>
            </a:pPr>
            <a:r>
              <a:rPr lang="en-US" sz="2000" b="1" smtClean="0">
                <a:latin typeface="Arial Narrow" pitchFamily="34" charset="0"/>
              </a:rPr>
              <a:t>To Supervise prompt action &amp; free functioning of FS, SST and </a:t>
            </a:r>
          </a:p>
          <a:p>
            <a:pPr algn="just" eaLnBrk="1" hangingPunct="1">
              <a:lnSpc>
                <a:spcPct val="90000"/>
              </a:lnSpc>
            </a:pPr>
            <a:r>
              <a:rPr lang="en-US" sz="2000" b="1" smtClean="0">
                <a:latin typeface="Arial Narrow" pitchFamily="34" charset="0"/>
              </a:rPr>
              <a:t>To ensure that no harassment of public by FS and SST.</a:t>
            </a:r>
          </a:p>
          <a:p>
            <a:pPr algn="just" eaLnBrk="1" hangingPunct="1">
              <a:lnSpc>
                <a:spcPct val="90000"/>
              </a:lnSpc>
            </a:pPr>
            <a:r>
              <a:rPr lang="en-US" sz="2000" b="1" smtClean="0">
                <a:latin typeface="Arial Narrow" pitchFamily="34" charset="0"/>
              </a:rPr>
              <a:t>Persons from whom seizure effected to be given proper acknowledgement and name of Appellate authority.</a:t>
            </a:r>
          </a:p>
          <a:p>
            <a:pPr algn="just" eaLnBrk="1" hangingPunct="1">
              <a:lnSpc>
                <a:spcPct val="90000"/>
              </a:lnSpc>
            </a:pPr>
            <a:r>
              <a:rPr lang="en-US" sz="2000" b="1" smtClean="0">
                <a:latin typeface="Arial Narrow" pitchFamily="34" charset="0"/>
              </a:rPr>
              <a:t>To send Daily Activity Report by the FS &amp; SST on same day, after compiling all seizure reports to ECI with copy to CEO.</a:t>
            </a:r>
          </a:p>
          <a:p>
            <a:pPr algn="just" eaLnBrk="1" hangingPunct="1">
              <a:lnSpc>
                <a:spcPct val="90000"/>
              </a:lnSpc>
            </a:pPr>
            <a:r>
              <a:rPr lang="en-US" sz="2000" b="1" smtClean="0">
                <a:latin typeface="Arial Narrow" pitchFamily="34" charset="0"/>
              </a:rPr>
              <a:t>To pursue the FIRs filed after seizure and report status of enquiry after polls.</a:t>
            </a:r>
          </a:p>
          <a:p>
            <a:pPr algn="just" eaLnBrk="1" hangingPunct="1">
              <a:lnSpc>
                <a:spcPct val="90000"/>
              </a:lnSpc>
            </a:pPr>
            <a:r>
              <a:rPr lang="en-US" sz="2000" b="1" smtClean="0">
                <a:latin typeface="Arial Narrow" pitchFamily="34" charset="0"/>
              </a:rPr>
              <a:t>If huge amount of cash, other valuable items etc. are found by FS/SST information may be passed to the relevant enforcement agencies for independent action.</a:t>
            </a:r>
          </a:p>
          <a:p>
            <a:pPr eaLnBrk="1" hangingPunct="1"/>
            <a:r>
              <a:rPr lang="en-US" sz="1800" b="1" smtClean="0">
                <a:latin typeface="Arial Narrow" pitchFamily="34" charset="0"/>
              </a:rPr>
              <a:t>To ensure that proper security is provided to the FS and SST.</a:t>
            </a:r>
          </a:p>
          <a:p>
            <a:pPr eaLnBrk="1" hangingPunct="1"/>
            <a:r>
              <a:rPr lang="en-US" sz="1800" b="1" smtClean="0">
                <a:latin typeface="Arial Narrow" pitchFamily="34" charset="0"/>
              </a:rPr>
              <a:t>To see that multiple checking on the same road is avoided.</a:t>
            </a:r>
          </a:p>
          <a:p>
            <a:pPr eaLnBrk="1" hangingPunct="1"/>
            <a:r>
              <a:rPr lang="en-US" sz="1800" b="1" smtClean="0">
                <a:latin typeface="Arial Narrow" pitchFamily="34" charset="0"/>
              </a:rPr>
              <a:t>To ensure proper placement of the teams in 72 hours before the poll, in susceptible areas</a:t>
            </a:r>
          </a:p>
          <a:p>
            <a:pPr eaLnBrk="1" hangingPunct="1"/>
            <a:r>
              <a:rPr lang="en-US" sz="1800" b="1" smtClean="0">
                <a:latin typeface="Arial Narrow" pitchFamily="34" charset="0"/>
              </a:rPr>
              <a:t>To strengthen surveillance of ESP in last 72 hours</a:t>
            </a:r>
            <a:endParaRPr lang="en-IN" sz="1800" b="1" smtClean="0">
              <a:latin typeface="Arial Narrow" pitchFamily="34" charset="0"/>
            </a:endParaRPr>
          </a:p>
          <a:p>
            <a:pPr algn="just" eaLnBrk="1" hangingPunct="1">
              <a:lnSpc>
                <a:spcPct val="90000"/>
              </a:lnSpc>
            </a:pPr>
            <a:endParaRPr lang="en-US" sz="1800" b="1" smtClean="0">
              <a:latin typeface="Arial Narrow" pitchFamily="34" charset="0"/>
            </a:endParaRPr>
          </a:p>
          <a:p>
            <a:pPr algn="just" eaLnBrk="1" hangingPunct="1">
              <a:lnSpc>
                <a:spcPct val="90000"/>
              </a:lnSpc>
            </a:pPr>
            <a:endParaRPr lang="en-US" sz="2200" b="1" smtClean="0"/>
          </a:p>
        </p:txBody>
      </p:sp>
      <p:sp>
        <p:nvSpPr>
          <p:cNvPr id="66564" name="Slide Number Placeholder 3"/>
          <p:cNvSpPr>
            <a:spLocks noGrp="1"/>
          </p:cNvSpPr>
          <p:nvPr>
            <p:ph type="sldNum" sz="quarter" idx="12"/>
          </p:nvPr>
        </p:nvSpPr>
        <p:spPr bwMode="auto">
          <a:noFill/>
          <a:ln>
            <a:miter lim="800000"/>
            <a:headEnd/>
            <a:tailEnd/>
          </a:ln>
        </p:spPr>
        <p:txBody>
          <a:bodyPr/>
          <a:lstStyle/>
          <a:p>
            <a:fld id="{A16244DF-7272-414A-9767-76D32414BFF1}" type="slidenum">
              <a:rPr lang="en-IN" smtClean="0"/>
              <a:pPr/>
              <a:t>89</a:t>
            </a:fld>
            <a:endParaRPr lang="en-IN"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690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spcAft>
                <a:spcPts val="0"/>
              </a:spcAft>
              <a:defRPr/>
            </a:pPr>
            <a:r>
              <a:rPr lang="en-US" sz="3600" dirty="0" smtClean="0">
                <a:latin typeface="Aharoni" pitchFamily="2" charset="-79"/>
                <a:cs typeface="Aharoni" pitchFamily="2" charset="-79"/>
              </a:rPr>
              <a:t>REMOVAL OF HOARDING/BANNERS ETC.</a:t>
            </a:r>
          </a:p>
        </p:txBody>
      </p:sp>
      <p:graphicFrame>
        <p:nvGraphicFramePr>
          <p:cNvPr id="4" name="Content Placeholder 3"/>
          <p:cNvGraphicFramePr>
            <a:graphicFrameLocks/>
          </p:cNvGraphicFramePr>
          <p:nvPr/>
        </p:nvGraphicFramePr>
        <p:xfrm>
          <a:off x="214313" y="1646238"/>
          <a:ext cx="8472518" cy="2560320"/>
        </p:xfrm>
        <a:graphic>
          <a:graphicData uri="http://schemas.openxmlformats.org/drawingml/2006/table">
            <a:tbl>
              <a:tblPr firstRow="1" bandRow="1">
                <a:tableStyleId>{5C22544A-7EE6-4342-B048-85BDC9FD1C3A}</a:tableStyleId>
              </a:tblPr>
              <a:tblGrid>
                <a:gridCol w="1500197"/>
                <a:gridCol w="1785950"/>
                <a:gridCol w="1571636"/>
                <a:gridCol w="1357322"/>
                <a:gridCol w="1357322"/>
                <a:gridCol w="900091"/>
              </a:tblGrid>
              <a:tr h="370840">
                <a:tc>
                  <a:txBody>
                    <a:bodyPr/>
                    <a:lstStyle/>
                    <a:p>
                      <a:r>
                        <a:rPr lang="en-US" sz="2000" dirty="0" smtClean="0"/>
                        <a:t>Election</a:t>
                      </a:r>
                      <a:endParaRPr lang="en-US" sz="2000" dirty="0"/>
                    </a:p>
                  </a:txBody>
                  <a:tcPr/>
                </a:tc>
                <a:tc>
                  <a:txBody>
                    <a:bodyPr/>
                    <a:lstStyle/>
                    <a:p>
                      <a:r>
                        <a:rPr lang="en-US" sz="2000" dirty="0" smtClean="0"/>
                        <a:t>Hoardings</a:t>
                      </a:r>
                      <a:endParaRPr lang="en-US" sz="2000" dirty="0"/>
                    </a:p>
                  </a:txBody>
                  <a:tcPr/>
                </a:tc>
                <a:tc>
                  <a:txBody>
                    <a:bodyPr/>
                    <a:lstStyle/>
                    <a:p>
                      <a:r>
                        <a:rPr lang="en-US" sz="2000" dirty="0" smtClean="0"/>
                        <a:t>Banners</a:t>
                      </a:r>
                      <a:endParaRPr lang="en-US" sz="2000" dirty="0"/>
                    </a:p>
                  </a:txBody>
                  <a:tcPr/>
                </a:tc>
                <a:tc>
                  <a:txBody>
                    <a:bodyPr/>
                    <a:lstStyle/>
                    <a:p>
                      <a:r>
                        <a:rPr lang="en-US" sz="2000" dirty="0" smtClean="0"/>
                        <a:t>Posters</a:t>
                      </a:r>
                      <a:endParaRPr lang="en-US" sz="2000" dirty="0"/>
                    </a:p>
                  </a:txBody>
                  <a:tcPr/>
                </a:tc>
                <a:tc>
                  <a:txBody>
                    <a:bodyPr/>
                    <a:lstStyle/>
                    <a:p>
                      <a:r>
                        <a:rPr lang="en-US" sz="2000" dirty="0" smtClean="0"/>
                        <a:t>Wall writings</a:t>
                      </a:r>
                      <a:endParaRPr lang="en-US" sz="2000" dirty="0"/>
                    </a:p>
                  </a:txBody>
                  <a:tcPr/>
                </a:tc>
                <a:tc>
                  <a:txBody>
                    <a:bodyPr/>
                    <a:lstStyle/>
                    <a:p>
                      <a:r>
                        <a:rPr lang="en-US" sz="2000" dirty="0" smtClean="0"/>
                        <a:t>FIR Regd.</a:t>
                      </a:r>
                      <a:endParaRPr lang="en-US" sz="2000" dirty="0"/>
                    </a:p>
                  </a:txBody>
                  <a:tcPr/>
                </a:tc>
              </a:tr>
              <a:tr h="370840">
                <a:tc>
                  <a:txBody>
                    <a:bodyPr/>
                    <a:lstStyle/>
                    <a:p>
                      <a:r>
                        <a:rPr lang="en-US" sz="1800" dirty="0" smtClean="0"/>
                        <a:t>Assembly-2008</a:t>
                      </a:r>
                      <a:endParaRPr lang="en-US" sz="1800" dirty="0"/>
                    </a:p>
                  </a:txBody>
                  <a:tcPr/>
                </a:tc>
                <a:tc>
                  <a:txBody>
                    <a:bodyPr/>
                    <a:lstStyle/>
                    <a:p>
                      <a:pPr algn="r"/>
                      <a:r>
                        <a:rPr lang="en-US" sz="1800" dirty="0" smtClean="0"/>
                        <a:t>16808</a:t>
                      </a:r>
                      <a:endParaRPr lang="en-US" sz="1800" dirty="0"/>
                    </a:p>
                  </a:txBody>
                  <a:tcPr/>
                </a:tc>
                <a:tc>
                  <a:txBody>
                    <a:bodyPr/>
                    <a:lstStyle/>
                    <a:p>
                      <a:pPr algn="r"/>
                      <a:r>
                        <a:rPr lang="en-US" sz="1800" dirty="0" smtClean="0"/>
                        <a:t>9369</a:t>
                      </a:r>
                      <a:endParaRPr lang="en-US" sz="1800" dirty="0"/>
                    </a:p>
                  </a:txBody>
                  <a:tcPr/>
                </a:tc>
                <a:tc>
                  <a:txBody>
                    <a:bodyPr/>
                    <a:lstStyle/>
                    <a:p>
                      <a:pPr algn="r"/>
                      <a:r>
                        <a:rPr lang="en-US" sz="1800" dirty="0" smtClean="0"/>
                        <a:t>20215</a:t>
                      </a:r>
                      <a:endParaRPr lang="en-US" sz="1800" dirty="0"/>
                    </a:p>
                  </a:txBody>
                  <a:tcPr/>
                </a:tc>
                <a:tc>
                  <a:txBody>
                    <a:bodyPr/>
                    <a:lstStyle/>
                    <a:p>
                      <a:pPr algn="r"/>
                      <a:r>
                        <a:rPr lang="en-US" sz="1800" dirty="0" smtClean="0"/>
                        <a:t>889</a:t>
                      </a:r>
                      <a:endParaRPr lang="en-US" sz="1800" dirty="0"/>
                    </a:p>
                  </a:txBody>
                  <a:tcPr/>
                </a:tc>
                <a:tc>
                  <a:txBody>
                    <a:bodyPr/>
                    <a:lstStyle/>
                    <a:p>
                      <a:pPr algn="r"/>
                      <a:r>
                        <a:rPr lang="en-US" sz="1800" dirty="0" smtClean="0"/>
                        <a:t>964</a:t>
                      </a:r>
                      <a:endParaRPr lang="en-US" sz="1800" dirty="0"/>
                    </a:p>
                  </a:txBody>
                  <a:tcPr/>
                </a:tc>
              </a:tr>
              <a:tr h="370840">
                <a:tc>
                  <a:txBody>
                    <a:bodyPr/>
                    <a:lstStyle/>
                    <a:p>
                      <a:r>
                        <a:rPr lang="en-US" sz="1800" dirty="0" smtClean="0"/>
                        <a:t>LOK SABHA-2009</a:t>
                      </a:r>
                      <a:endParaRPr lang="en-US" sz="1800" dirty="0"/>
                    </a:p>
                  </a:txBody>
                  <a:tcPr/>
                </a:tc>
                <a:tc>
                  <a:txBody>
                    <a:bodyPr/>
                    <a:lstStyle/>
                    <a:p>
                      <a:pPr algn="r"/>
                      <a:r>
                        <a:rPr lang="en-US" sz="1800" dirty="0" smtClean="0"/>
                        <a:t>7588</a:t>
                      </a:r>
                      <a:endParaRPr lang="en-US" sz="1800" dirty="0"/>
                    </a:p>
                  </a:txBody>
                  <a:tcPr/>
                </a:tc>
                <a:tc>
                  <a:txBody>
                    <a:bodyPr/>
                    <a:lstStyle/>
                    <a:p>
                      <a:pPr algn="r"/>
                      <a:r>
                        <a:rPr lang="en-US" sz="1800" dirty="0" smtClean="0"/>
                        <a:t>19960</a:t>
                      </a:r>
                      <a:endParaRPr lang="en-US" sz="1800" dirty="0"/>
                    </a:p>
                  </a:txBody>
                  <a:tcPr/>
                </a:tc>
                <a:tc>
                  <a:txBody>
                    <a:bodyPr/>
                    <a:lstStyle/>
                    <a:p>
                      <a:pPr algn="r"/>
                      <a:r>
                        <a:rPr lang="en-US" sz="1800" dirty="0" smtClean="0"/>
                        <a:t>25946</a:t>
                      </a:r>
                      <a:endParaRPr lang="en-US" sz="1800" dirty="0"/>
                    </a:p>
                  </a:txBody>
                  <a:tcPr/>
                </a:tc>
                <a:tc>
                  <a:txBody>
                    <a:bodyPr/>
                    <a:lstStyle/>
                    <a:p>
                      <a:pPr algn="r"/>
                      <a:r>
                        <a:rPr lang="en-US" sz="1800" dirty="0" smtClean="0"/>
                        <a:t>2284</a:t>
                      </a:r>
                      <a:endParaRPr lang="en-US" sz="1800" dirty="0"/>
                    </a:p>
                  </a:txBody>
                  <a:tcPr/>
                </a:tc>
                <a:tc>
                  <a:txBody>
                    <a:bodyPr/>
                    <a:lstStyle/>
                    <a:p>
                      <a:pPr algn="r"/>
                      <a:r>
                        <a:rPr lang="en-US" sz="1800" dirty="0" smtClean="0"/>
                        <a:t>348</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4313" y="274638"/>
            <a:ext cx="8472487" cy="43973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Autofit/>
          </a:bodyPr>
          <a:lstStyle/>
          <a:p>
            <a:pPr algn="ctr" eaLnBrk="1" fontAlgn="auto" hangingPunct="1">
              <a:lnSpc>
                <a:spcPct val="80000"/>
              </a:lnSpc>
              <a:spcAft>
                <a:spcPts val="0"/>
              </a:spcAft>
              <a:defRPr/>
            </a:pPr>
            <a:r>
              <a:rPr lang="en-US" sz="3200" b="1" dirty="0" smtClean="0"/>
              <a:t>NODAL OFFICER :  Income Tax Dept.</a:t>
            </a:r>
          </a:p>
        </p:txBody>
      </p:sp>
      <p:sp>
        <p:nvSpPr>
          <p:cNvPr id="67587" name="Content Placeholder 2"/>
          <p:cNvSpPr>
            <a:spLocks noGrp="1"/>
          </p:cNvSpPr>
          <p:nvPr>
            <p:ph sz="quarter" idx="1"/>
          </p:nvPr>
        </p:nvSpPr>
        <p:spPr>
          <a:xfrm>
            <a:off x="285750" y="857250"/>
            <a:ext cx="8401050" cy="5643563"/>
          </a:xfrm>
        </p:spPr>
        <p:txBody>
          <a:bodyPr/>
          <a:lstStyle/>
          <a:p>
            <a:pPr algn="just" eaLnBrk="1" hangingPunct="1">
              <a:lnSpc>
                <a:spcPct val="90000"/>
              </a:lnSpc>
            </a:pPr>
            <a:endParaRPr lang="en-US" smtClean="0"/>
          </a:p>
          <a:p>
            <a:pPr algn="just" eaLnBrk="1" hangingPunct="1">
              <a:lnSpc>
                <a:spcPct val="90000"/>
              </a:lnSpc>
            </a:pPr>
            <a:endParaRPr lang="en-US" smtClean="0"/>
          </a:p>
          <a:p>
            <a:pPr algn="just" eaLnBrk="1" hangingPunct="1">
              <a:lnSpc>
                <a:spcPct val="90000"/>
              </a:lnSpc>
            </a:pPr>
            <a:r>
              <a:rPr lang="en-US" b="1" smtClean="0">
                <a:latin typeface="Arial Narrow" pitchFamily="34" charset="0"/>
              </a:rPr>
              <a:t>An officer of the level of Addl. DIT(Inv.) to be appointed as Nodal Officer who shall forward a consolidated report to the Commission.</a:t>
            </a:r>
          </a:p>
          <a:p>
            <a:pPr algn="just" eaLnBrk="1" hangingPunct="1">
              <a:lnSpc>
                <a:spcPct val="90000"/>
              </a:lnSpc>
            </a:pPr>
            <a:r>
              <a:rPr lang="en-US" b="1" u="sng" smtClean="0">
                <a:latin typeface="Arial Narrow" pitchFamily="34" charset="0"/>
              </a:rPr>
              <a:t>One or more ADIT/DDIT(Inv.) level officers be appointed for each districts for prompt action</a:t>
            </a:r>
          </a:p>
          <a:p>
            <a:pPr algn="just" eaLnBrk="1" hangingPunct="1">
              <a:lnSpc>
                <a:spcPct val="90000"/>
              </a:lnSpc>
            </a:pPr>
            <a:r>
              <a:rPr lang="en-US" b="1" smtClean="0">
                <a:latin typeface="Arial Narrow" pitchFamily="34" charset="0"/>
              </a:rPr>
              <a:t>To set up a control room with toll free number under the Nodal officer for each state concerned and give wide publicity to said no., record all complaints and take necessary action.</a:t>
            </a:r>
          </a:p>
          <a:p>
            <a:pPr algn="just" eaLnBrk="1" hangingPunct="1">
              <a:lnSpc>
                <a:spcPct val="90000"/>
              </a:lnSpc>
            </a:pPr>
            <a:r>
              <a:rPr lang="en-US" b="1" smtClean="0">
                <a:latin typeface="Arial Narrow" pitchFamily="34" charset="0"/>
              </a:rPr>
              <a:t>He shall station officials at sensitive places, where movement of large sum of un-disclosed cash etc. is suspected and take action as per the Income Tax laws.  </a:t>
            </a:r>
          </a:p>
          <a:p>
            <a:pPr algn="just" eaLnBrk="1" hangingPunct="1">
              <a:lnSpc>
                <a:spcPct val="90000"/>
              </a:lnSpc>
            </a:pPr>
            <a:endParaRPr lang="en-US" sz="3200" b="1" smtClean="0">
              <a:latin typeface="Arial Narrow" pitchFamily="34" charset="0"/>
            </a:endParaRPr>
          </a:p>
          <a:p>
            <a:pPr algn="just" eaLnBrk="1" hangingPunct="1">
              <a:lnSpc>
                <a:spcPct val="90000"/>
              </a:lnSpc>
              <a:buFont typeface="Wingdings" pitchFamily="2" charset="2"/>
              <a:buNone/>
            </a:pPr>
            <a:endParaRPr lang="en-US" sz="2800" smtClean="0">
              <a:latin typeface="Arial Narrow" pitchFamily="34" charset="0"/>
            </a:endParaRPr>
          </a:p>
        </p:txBody>
      </p:sp>
      <p:sp>
        <p:nvSpPr>
          <p:cNvPr id="67588" name="Slide Number Placeholder 3"/>
          <p:cNvSpPr>
            <a:spLocks noGrp="1"/>
          </p:cNvSpPr>
          <p:nvPr>
            <p:ph type="sldNum" sz="quarter" idx="12"/>
          </p:nvPr>
        </p:nvSpPr>
        <p:spPr bwMode="auto">
          <a:noFill/>
          <a:ln>
            <a:miter lim="800000"/>
            <a:headEnd/>
            <a:tailEnd/>
          </a:ln>
        </p:spPr>
        <p:txBody>
          <a:bodyPr/>
          <a:lstStyle/>
          <a:p>
            <a:fld id="{E73C0369-692B-4FE2-9C63-1098E0B1D003}" type="slidenum">
              <a:rPr lang="en-IN" smtClean="0"/>
              <a:pPr/>
              <a:t>90</a:t>
            </a:fld>
            <a:endParaRPr lang="en-IN"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p:cNvSpPr>
          <p:nvPr>
            <p:ph type="ctrTitle" idx="4294967295"/>
          </p:nvPr>
        </p:nvSpPr>
        <p:spPr bwMode="auto">
          <a:xfrm>
            <a:off x="539750" y="333374"/>
            <a:ext cx="7772400" cy="881047"/>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Autofit/>
          </a:bodyPr>
          <a:lstStyle/>
          <a:p>
            <a:pPr algn="ctr" eaLnBrk="1" fontAlgn="auto" hangingPunct="1">
              <a:lnSpc>
                <a:spcPct val="80000"/>
              </a:lnSpc>
              <a:spcAft>
                <a:spcPts val="0"/>
              </a:spcAft>
              <a:defRPr/>
            </a:pPr>
            <a:r>
              <a:rPr lang="en-US" sz="2800" b="1" dirty="0" smtClean="0"/>
              <a:t>NODAL OFFICER :  Income Tax Dept. Contd..</a:t>
            </a:r>
            <a:endParaRPr lang="en-IN" sz="2800" b="1" dirty="0" smtClean="0"/>
          </a:p>
        </p:txBody>
      </p:sp>
      <p:sp>
        <p:nvSpPr>
          <p:cNvPr id="68611" name="Rectangle 3"/>
          <p:cNvSpPr>
            <a:spLocks noGrp="1"/>
          </p:cNvSpPr>
          <p:nvPr>
            <p:ph type="subTitle" idx="4294967295"/>
          </p:nvPr>
        </p:nvSpPr>
        <p:spPr>
          <a:xfrm>
            <a:off x="250825" y="1125538"/>
            <a:ext cx="8281988" cy="5040312"/>
          </a:xfrm>
        </p:spPr>
        <p:txBody>
          <a:bodyPr/>
          <a:lstStyle/>
          <a:p>
            <a:pPr marL="457200" indent="-457200" algn="just" eaLnBrk="1" hangingPunct="1">
              <a:buFont typeface="Wingdings" pitchFamily="2" charset="2"/>
              <a:buNone/>
            </a:pPr>
            <a:endParaRPr lang="en-US" sz="2000" smtClean="0"/>
          </a:p>
          <a:p>
            <a:pPr marL="457200" indent="-457200" algn="just" eaLnBrk="1" hangingPunct="1">
              <a:buClr>
                <a:schemeClr val="tx1"/>
              </a:buClr>
              <a:buFont typeface="Wingdings" pitchFamily="2" charset="2"/>
              <a:buChar char="§"/>
            </a:pPr>
            <a:r>
              <a:rPr lang="en-US" b="1" u="sng" smtClean="0">
                <a:latin typeface="Arial Narrow" pitchFamily="34" charset="0"/>
              </a:rPr>
              <a:t>Air Intelligence Unit (AIU</a:t>
            </a:r>
            <a:r>
              <a:rPr lang="en-US" b="1" smtClean="0">
                <a:latin typeface="Arial Narrow" pitchFamily="34" charset="0"/>
              </a:rPr>
              <a:t>) to be opened in all airports of the poll bound state and airports having commercial flights to poll bound states</a:t>
            </a:r>
          </a:p>
          <a:p>
            <a:pPr marL="457200" indent="-457200" algn="just" eaLnBrk="1" hangingPunct="1">
              <a:buClr>
                <a:schemeClr val="tx1"/>
              </a:buClr>
              <a:buFont typeface="Wingdings" pitchFamily="2" charset="2"/>
              <a:buChar char="§"/>
            </a:pPr>
            <a:r>
              <a:rPr lang="en-US" b="1" smtClean="0">
                <a:latin typeface="Arial Narrow" pitchFamily="34" charset="0"/>
              </a:rPr>
              <a:t> If any </a:t>
            </a:r>
            <a:r>
              <a:rPr lang="en-US" b="1" u="sng" smtClean="0">
                <a:latin typeface="Arial Narrow" pitchFamily="34" charset="0"/>
              </a:rPr>
              <a:t>cash exceeding Rs. 10 lakh is found in the airport</a:t>
            </a:r>
            <a:r>
              <a:rPr lang="en-US" b="1" smtClean="0">
                <a:latin typeface="Arial Narrow" pitchFamily="34" charset="0"/>
              </a:rPr>
              <a:t>, the Income Tax Department shall take steps to take necessary action under the Income Tax laws. </a:t>
            </a:r>
          </a:p>
          <a:p>
            <a:pPr marL="457200" indent="-457200" algn="just" eaLnBrk="1" hangingPunct="1">
              <a:buClr>
                <a:schemeClr val="tx1"/>
              </a:buClr>
              <a:buFont typeface="Wingdings" pitchFamily="2" charset="2"/>
              <a:buChar char="§"/>
            </a:pPr>
            <a:r>
              <a:rPr lang="en-US" b="1" smtClean="0">
                <a:latin typeface="Arial Narrow" pitchFamily="34" charset="0"/>
              </a:rPr>
              <a:t> If it is not possible to seize the same under Income Tax laws, then Income Tax Department shall pass on information to the CEO of the state instantly </a:t>
            </a:r>
          </a:p>
          <a:p>
            <a:pPr marL="457200" indent="-457200" algn="just" eaLnBrk="1" hangingPunct="1">
              <a:buClr>
                <a:schemeClr val="tx1"/>
              </a:buClr>
              <a:buFont typeface="Wingdings" pitchFamily="2" charset="2"/>
              <a:buChar char="§"/>
            </a:pPr>
            <a:r>
              <a:rPr lang="en-US" b="1" smtClean="0">
                <a:latin typeface="Arial Narrow" pitchFamily="34" charset="0"/>
              </a:rPr>
              <a:t>The CEO shall take steps under IPC, if the cash is suspected to be used for bribing of electors. The CISF authorities will extend necessary information and cooperation in this regard. </a:t>
            </a:r>
          </a:p>
          <a:p>
            <a:pPr marL="457200" indent="-457200" algn="ctr" eaLnBrk="1" hangingPunct="1">
              <a:buClr>
                <a:schemeClr val="tx1"/>
              </a:buClr>
              <a:buFont typeface="Wingdings" pitchFamily="2" charset="2"/>
              <a:buChar char="§"/>
            </a:pPr>
            <a:endParaRPr lang="en-IN" b="1" smtClean="0">
              <a:latin typeface="Arial Narrow"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bwMode="auto">
          <a:xfrm>
            <a:off x="457200" y="274638"/>
            <a:ext cx="8147050" cy="7778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lnSpc>
                <a:spcPct val="80000"/>
              </a:lnSpc>
              <a:spcAft>
                <a:spcPts val="0"/>
              </a:spcAft>
              <a:defRPr/>
            </a:pPr>
            <a:r>
              <a:rPr lang="en-US" sz="2800" b="1" dirty="0" smtClean="0"/>
              <a:t>NODAL OFFICER :  Income Tax Dept. Contd..</a:t>
            </a:r>
            <a:endParaRPr lang="en-IN" sz="2800" b="1" dirty="0" smtClean="0"/>
          </a:p>
        </p:txBody>
      </p:sp>
      <p:sp>
        <p:nvSpPr>
          <p:cNvPr id="69635" name="Rectangle 3"/>
          <p:cNvSpPr>
            <a:spLocks noGrp="1"/>
          </p:cNvSpPr>
          <p:nvPr>
            <p:ph type="body" idx="4294967295"/>
          </p:nvPr>
        </p:nvSpPr>
        <p:spPr>
          <a:xfrm>
            <a:off x="250825" y="1341438"/>
            <a:ext cx="8569325" cy="5132387"/>
          </a:xfrm>
        </p:spPr>
        <p:txBody>
          <a:bodyPr/>
          <a:lstStyle/>
          <a:p>
            <a:pPr algn="just" eaLnBrk="1" hangingPunct="1"/>
            <a:r>
              <a:rPr lang="en-US" b="1" dirty="0" smtClean="0">
                <a:latin typeface="Arial Narrow" pitchFamily="34" charset="0"/>
              </a:rPr>
              <a:t>If  information of </a:t>
            </a:r>
            <a:r>
              <a:rPr lang="en-US" b="1" u="sng" dirty="0" smtClean="0">
                <a:latin typeface="Arial Narrow" pitchFamily="34" charset="0"/>
              </a:rPr>
              <a:t>cash withdrawal in excess of Rs. 10 </a:t>
            </a:r>
            <a:r>
              <a:rPr lang="en-US" b="1" u="sng" dirty="0" err="1" smtClean="0">
                <a:latin typeface="Arial Narrow" pitchFamily="34" charset="0"/>
              </a:rPr>
              <a:t>Lakh</a:t>
            </a:r>
            <a:r>
              <a:rPr lang="en-US" b="1" u="sng" dirty="0" smtClean="0">
                <a:latin typeface="Arial Narrow" pitchFamily="34" charset="0"/>
              </a:rPr>
              <a:t> from the bank account by any person is reported by the Bank to the DEO</a:t>
            </a:r>
            <a:r>
              <a:rPr lang="en-US" b="1" dirty="0" smtClean="0">
                <a:latin typeface="Arial Narrow" pitchFamily="34" charset="0"/>
              </a:rPr>
              <a:t>, the same shall be passed on by the DEO to Assistant Director of Income Tax(Inv.) in charge of the district/ Nodal officer-</a:t>
            </a:r>
          </a:p>
          <a:p>
            <a:pPr algn="just" eaLnBrk="1" hangingPunct="1">
              <a:buFont typeface="Wingdings" pitchFamily="2" charset="2"/>
              <a:buNone/>
            </a:pPr>
            <a:r>
              <a:rPr lang="en-US" b="1" dirty="0" smtClean="0">
                <a:latin typeface="Arial Narrow" pitchFamily="34" charset="0"/>
              </a:rPr>
              <a:t>	- IT (Inv.) of state, who shall take immediate action under the Income Tax laws</a:t>
            </a:r>
          </a:p>
          <a:p>
            <a:pPr algn="just" eaLnBrk="1" hangingPunct="1"/>
            <a:r>
              <a:rPr lang="en-US" b="1" dirty="0" smtClean="0">
                <a:latin typeface="Arial Narrow" pitchFamily="34" charset="0"/>
              </a:rPr>
              <a:t>FIU reports on suspicious Transaction Reports to be kept on priority</a:t>
            </a:r>
          </a:p>
          <a:p>
            <a:pPr algn="just" eaLnBrk="1" hangingPunct="1"/>
            <a:r>
              <a:rPr lang="en-US" b="1" dirty="0" smtClean="0">
                <a:latin typeface="Arial Narrow" pitchFamily="34" charset="0"/>
              </a:rPr>
              <a:t>FIU report on profile of candidates to be reported to Commission</a:t>
            </a:r>
          </a:p>
          <a:p>
            <a:pPr algn="just" eaLnBrk="1" hangingPunct="1">
              <a:lnSpc>
                <a:spcPct val="80000"/>
              </a:lnSpc>
            </a:pPr>
            <a:r>
              <a:rPr lang="en-US" b="1" dirty="0" smtClean="0">
                <a:latin typeface="Arial Narrow" pitchFamily="34" charset="0"/>
              </a:rPr>
              <a:t>To survey shops suspected of having items for bribing of electors.</a:t>
            </a:r>
          </a:p>
          <a:p>
            <a:pPr algn="just" eaLnBrk="1" hangingPunct="1">
              <a:lnSpc>
                <a:spcPct val="80000"/>
              </a:lnSpc>
            </a:pPr>
            <a:r>
              <a:rPr lang="en-US" b="1" dirty="0" smtClean="0">
                <a:latin typeface="Arial Narrow" pitchFamily="34" charset="0"/>
              </a:rPr>
              <a:t>To send seizure reports to Commission every alternate day in prescribed format and final report at the end of poll.</a:t>
            </a:r>
          </a:p>
          <a:p>
            <a:pPr algn="just" eaLnBrk="1" hangingPunct="1"/>
            <a:endParaRPr lang="en-IN" sz="1800" b="1" dirty="0" smtClean="0">
              <a:latin typeface="Arial Narrow"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xfrm>
            <a:off x="457200" y="274638"/>
            <a:ext cx="7467600" cy="939784"/>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lnSpc>
                <a:spcPct val="80000"/>
              </a:lnSpc>
              <a:spcAft>
                <a:spcPts val="0"/>
              </a:spcAft>
              <a:defRPr/>
            </a:pPr>
            <a:r>
              <a:rPr lang="en-US" sz="3200" b="1" dirty="0" smtClean="0"/>
              <a:t>OTHER ROLE OF </a:t>
            </a:r>
            <a:br>
              <a:rPr lang="en-US" sz="3200" b="1" dirty="0" smtClean="0"/>
            </a:br>
            <a:r>
              <a:rPr lang="en-US" sz="3200" b="1" dirty="0" smtClean="0"/>
              <a:t>INCOME TAX DEPT</a:t>
            </a:r>
            <a:endParaRPr lang="en-IN" sz="3200" b="1" dirty="0" smtClean="0"/>
          </a:p>
        </p:txBody>
      </p:sp>
      <p:sp>
        <p:nvSpPr>
          <p:cNvPr id="70659" name="Rectangle 3"/>
          <p:cNvSpPr>
            <a:spLocks noGrp="1"/>
          </p:cNvSpPr>
          <p:nvPr>
            <p:ph sz="quarter" idx="1"/>
          </p:nvPr>
        </p:nvSpPr>
        <p:spPr>
          <a:xfrm>
            <a:off x="468313" y="1700213"/>
            <a:ext cx="7704137" cy="4498975"/>
          </a:xfrm>
        </p:spPr>
        <p:txBody>
          <a:bodyPr/>
          <a:lstStyle/>
          <a:p>
            <a:pPr algn="just" eaLnBrk="1" hangingPunct="1">
              <a:lnSpc>
                <a:spcPct val="90000"/>
              </a:lnSpc>
            </a:pPr>
            <a:r>
              <a:rPr lang="en-US" smtClean="0">
                <a:latin typeface="Arial Narrow" pitchFamily="34" charset="0"/>
              </a:rPr>
              <a:t>To download from the ECI/ CEO</a:t>
            </a:r>
            <a:r>
              <a:rPr lang="en-US" smtClean="0"/>
              <a:t>’</a:t>
            </a:r>
            <a:r>
              <a:rPr lang="en-US" smtClean="0">
                <a:latin typeface="Arial Narrow" pitchFamily="34" charset="0"/>
              </a:rPr>
              <a:t>s website (www.eci.gov.in) the affidavits on assets and liabilities filed by candidates and investigate and report Type-A and Type-B cases, where there is suppression of information, as compared to their returns of income</a:t>
            </a:r>
          </a:p>
          <a:p>
            <a:pPr algn="just" eaLnBrk="1" hangingPunct="1">
              <a:lnSpc>
                <a:spcPct val="90000"/>
              </a:lnSpc>
            </a:pPr>
            <a:r>
              <a:rPr lang="en-US" smtClean="0">
                <a:latin typeface="Arial Narrow" pitchFamily="34" charset="0"/>
              </a:rPr>
              <a:t>Type A cases: where there is suppression of assets or liability in the affidavits (45 days)</a:t>
            </a:r>
          </a:p>
          <a:p>
            <a:pPr algn="just" eaLnBrk="1" hangingPunct="1">
              <a:lnSpc>
                <a:spcPct val="90000"/>
              </a:lnSpc>
            </a:pPr>
            <a:r>
              <a:rPr lang="en-US" smtClean="0">
                <a:latin typeface="Arial Narrow" pitchFamily="34" charset="0"/>
              </a:rPr>
              <a:t>Type B cases: where there is large scale evasion of tax ( Six months)</a:t>
            </a:r>
          </a:p>
          <a:p>
            <a:pPr algn="just" eaLnBrk="1" hangingPunct="1">
              <a:lnSpc>
                <a:spcPct val="90000"/>
              </a:lnSpc>
            </a:pPr>
            <a:r>
              <a:rPr lang="en-US" smtClean="0">
                <a:latin typeface="Arial Narrow" pitchFamily="34" charset="0"/>
              </a:rPr>
              <a:t>Type C cases to Assessing officers</a:t>
            </a:r>
            <a:endParaRPr lang="en-IN" smtClean="0">
              <a:latin typeface="Arial Narrow"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lnSpc>
                <a:spcPct val="80000"/>
              </a:lnSpc>
              <a:spcAft>
                <a:spcPts val="0"/>
              </a:spcAft>
              <a:defRPr/>
            </a:pPr>
            <a:r>
              <a:rPr lang="en-US" sz="3600" b="1" dirty="0" smtClean="0"/>
              <a:t>ROLE OF INCOME TAX DEPT.</a:t>
            </a:r>
            <a:endParaRPr lang="en-IN" sz="3600" b="1" dirty="0" smtClean="0"/>
          </a:p>
        </p:txBody>
      </p:sp>
      <p:sp>
        <p:nvSpPr>
          <p:cNvPr id="71683" name="Rectangle 3"/>
          <p:cNvSpPr>
            <a:spLocks noGrp="1"/>
          </p:cNvSpPr>
          <p:nvPr>
            <p:ph sz="quarter" idx="1"/>
          </p:nvPr>
        </p:nvSpPr>
        <p:spPr>
          <a:xfrm>
            <a:off x="214313" y="1600200"/>
            <a:ext cx="8215312" cy="4873625"/>
          </a:xfrm>
        </p:spPr>
        <p:txBody>
          <a:bodyPr/>
          <a:lstStyle/>
          <a:p>
            <a:pPr algn="just" eaLnBrk="1" hangingPunct="1">
              <a:lnSpc>
                <a:spcPct val="90000"/>
              </a:lnSpc>
            </a:pPr>
            <a:r>
              <a:rPr lang="en-US" smtClean="0">
                <a:latin typeface="Arial Narrow" pitchFamily="34" charset="0"/>
              </a:rPr>
              <a:t>To report to Commission about the political parties which have not filed Income Tax returns and action taken by the Dept.,</a:t>
            </a:r>
          </a:p>
          <a:p>
            <a:pPr algn="just" eaLnBrk="1" hangingPunct="1">
              <a:lnSpc>
                <a:spcPct val="90000"/>
              </a:lnSpc>
            </a:pPr>
            <a:r>
              <a:rPr lang="en-US" smtClean="0">
                <a:latin typeface="Arial Narrow" pitchFamily="34" charset="0"/>
              </a:rPr>
              <a:t>To report misuse of tax exemption provisions by the political parties,</a:t>
            </a:r>
          </a:p>
          <a:p>
            <a:pPr algn="just" eaLnBrk="1" hangingPunct="1">
              <a:lnSpc>
                <a:spcPct val="90000"/>
              </a:lnSpc>
            </a:pPr>
            <a:r>
              <a:rPr lang="en-US" u="sng" smtClean="0">
                <a:latin typeface="Arial Narrow" pitchFamily="34" charset="0"/>
              </a:rPr>
              <a:t>Common Cause Vs. Union of India, Supreme Court held:</a:t>
            </a:r>
          </a:p>
          <a:p>
            <a:pPr algn="just" eaLnBrk="1" hangingPunct="1">
              <a:lnSpc>
                <a:spcPct val="90000"/>
              </a:lnSpc>
              <a:buFont typeface="Wingdings" pitchFamily="2" charset="2"/>
              <a:buNone/>
            </a:pPr>
            <a:endParaRPr lang="en-US" smtClean="0">
              <a:latin typeface="Arial Narrow" pitchFamily="34" charset="0"/>
            </a:endParaRPr>
          </a:p>
          <a:p>
            <a:pPr algn="just" eaLnBrk="1" hangingPunct="1">
              <a:lnSpc>
                <a:spcPct val="90000"/>
              </a:lnSpc>
              <a:buFont typeface="Wingdings" pitchFamily="2" charset="2"/>
              <a:buNone/>
            </a:pPr>
            <a:r>
              <a:rPr lang="en-US" smtClean="0">
                <a:latin typeface="Arial Narrow" pitchFamily="34" charset="0"/>
              </a:rPr>
              <a:t> 	</a:t>
            </a:r>
            <a:r>
              <a:rPr lang="en-US" b="1" smtClean="0"/>
              <a:t>“</a:t>
            </a:r>
            <a:r>
              <a:rPr lang="en-US" b="1" smtClean="0">
                <a:latin typeface="Arial Narrow" pitchFamily="34" charset="0"/>
              </a:rPr>
              <a:t>most of the political parties were in default of filing their Annual Returns under Income Tax Act</a:t>
            </a:r>
            <a:r>
              <a:rPr lang="en-US" b="1" smtClean="0"/>
              <a:t>………</a:t>
            </a:r>
            <a:r>
              <a:rPr lang="en-US" b="1" smtClean="0">
                <a:latin typeface="Arial Narrow" pitchFamily="34" charset="0"/>
              </a:rPr>
              <a:t>.</a:t>
            </a:r>
            <a:r>
              <a:rPr lang="en-US" b="1" smtClean="0"/>
              <a:t>”</a:t>
            </a:r>
            <a:r>
              <a:rPr lang="en-US" b="1" smtClean="0">
                <a:latin typeface="Arial Narrow" pitchFamily="34" charset="0"/>
              </a:rPr>
              <a:t> The court directed IT authorities to ensure strict compliance by the Political Parties with provisions of IT  Act.</a:t>
            </a:r>
            <a:r>
              <a:rPr lang="en-US" b="1" smtClean="0"/>
              <a:t>”</a:t>
            </a:r>
            <a:endParaRPr lang="en-US" b="1" smtClean="0">
              <a:latin typeface="Arial Narrow" pitchFamily="34" charset="0"/>
            </a:endParaRPr>
          </a:p>
          <a:p>
            <a:pPr eaLnBrk="1" hangingPunct="1">
              <a:lnSpc>
                <a:spcPct val="90000"/>
              </a:lnSpc>
              <a:buFont typeface="Arial" pitchFamily="34" charset="0"/>
              <a:buNone/>
            </a:pPr>
            <a:endParaRPr lang="en-IN" b="1" smtClean="0">
              <a:latin typeface="Arial Narrow"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bwMode="auto">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anchor="b">
            <a:normAutofit/>
          </a:bodyPr>
          <a:lstStyle/>
          <a:p>
            <a:pPr algn="ctr" eaLnBrk="1" fontAlgn="auto" hangingPunct="1">
              <a:lnSpc>
                <a:spcPct val="80000"/>
              </a:lnSpc>
              <a:spcAft>
                <a:spcPts val="0"/>
              </a:spcAft>
              <a:defRPr/>
            </a:pPr>
            <a:r>
              <a:rPr lang="en-US" sz="3200" b="1" dirty="0" smtClean="0"/>
              <a:t>ROLE OF  INCOME TAX DEPT.</a:t>
            </a:r>
            <a:endParaRPr lang="en-IN" sz="3200" b="1" dirty="0" smtClean="0"/>
          </a:p>
        </p:txBody>
      </p:sp>
      <p:sp>
        <p:nvSpPr>
          <p:cNvPr id="72707" name="Rectangle 3"/>
          <p:cNvSpPr>
            <a:spLocks noGrp="1"/>
          </p:cNvSpPr>
          <p:nvPr>
            <p:ph sz="quarter" idx="1"/>
          </p:nvPr>
        </p:nvSpPr>
        <p:spPr>
          <a:xfrm>
            <a:off x="285750" y="1600200"/>
            <a:ext cx="8174038" cy="4757738"/>
          </a:xfrm>
        </p:spPr>
        <p:txBody>
          <a:bodyPr/>
          <a:lstStyle/>
          <a:p>
            <a:pPr algn="just" eaLnBrk="1" hangingPunct="1">
              <a:lnSpc>
                <a:spcPct val="90000"/>
              </a:lnSpc>
            </a:pPr>
            <a:endParaRPr lang="en-US" smtClean="0"/>
          </a:p>
          <a:p>
            <a:pPr algn="just" eaLnBrk="1" hangingPunct="1">
              <a:lnSpc>
                <a:spcPct val="90000"/>
              </a:lnSpc>
            </a:pPr>
            <a:r>
              <a:rPr lang="en-US" smtClean="0">
                <a:latin typeface="Arial Narrow" pitchFamily="34" charset="0"/>
              </a:rPr>
              <a:t>The deployment will be from the date of Notification of election till the end of poll.</a:t>
            </a:r>
          </a:p>
          <a:p>
            <a:pPr algn="just" eaLnBrk="1" hangingPunct="1">
              <a:lnSpc>
                <a:spcPct val="90000"/>
              </a:lnSpc>
            </a:pPr>
            <a:r>
              <a:rPr lang="en-US" smtClean="0">
                <a:latin typeface="Arial Narrow" pitchFamily="34" charset="0"/>
              </a:rPr>
              <a:t>SOP issued from time to time for coordination with all the departments.</a:t>
            </a:r>
          </a:p>
          <a:p>
            <a:pPr algn="just" eaLnBrk="1" hangingPunct="1">
              <a:lnSpc>
                <a:spcPct val="90000"/>
              </a:lnSpc>
            </a:pPr>
            <a:r>
              <a:rPr lang="en-US" smtClean="0">
                <a:latin typeface="Arial Narrow" pitchFamily="34" charset="0"/>
              </a:rPr>
              <a:t>Income Tax Department can take suo motu action for which the security will be provided by the CEO/ DEO.</a:t>
            </a:r>
            <a:endParaRPr lang="en-IN" smtClean="0">
              <a:latin typeface="Arial Narrow" pitchFamily="34" charset="0"/>
            </a:endParaRPr>
          </a:p>
          <a:p>
            <a:pPr eaLnBrk="1" hangingPunct="1">
              <a:lnSpc>
                <a:spcPct val="80000"/>
              </a:lnSpc>
            </a:pPr>
            <a:endParaRPr lang="en-US" sz="2800" smtClean="0"/>
          </a:p>
          <a:p>
            <a:pPr eaLnBrk="1" hangingPunct="1">
              <a:lnSpc>
                <a:spcPct val="80000"/>
              </a:lnSpc>
              <a:buFont typeface="Arial" pitchFamily="34" charset="0"/>
              <a:buNone/>
            </a:pPr>
            <a:endParaRPr lang="en-US" sz="2800" smtClean="0"/>
          </a:p>
          <a:p>
            <a:pPr eaLnBrk="1" hangingPunct="1">
              <a:lnSpc>
                <a:spcPct val="80000"/>
              </a:lnSpc>
            </a:pPr>
            <a:endParaRPr lang="en-US" smtClean="0"/>
          </a:p>
          <a:p>
            <a:pPr eaLnBrk="1" hangingPunct="1">
              <a:lnSpc>
                <a:spcPct val="80000"/>
              </a:lnSpc>
            </a:pPr>
            <a:endParaRPr lang="en-US"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428596" y="233347"/>
            <a:ext cx="8229600" cy="9810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91440" tIns="45720" rIns="91440" bIns="45720" numCol="1" anchorCtr="0" compatLnSpc="1">
            <a:prstTxWarp prst="textNoShape">
              <a:avLst/>
            </a:prstTxWarp>
          </a:bodyPr>
          <a:lstStyle/>
          <a:p>
            <a:pPr algn="ctr" eaLnBrk="1" hangingPunct="1"/>
            <a:r>
              <a:rPr lang="en-US" sz="2900" b="1" cap="none" dirty="0" smtClean="0"/>
              <a:t>Role of Nodal Officer of Excise </a:t>
            </a:r>
            <a:r>
              <a:rPr lang="en-US" sz="2900" b="1" cap="none" dirty="0" err="1" smtClean="0"/>
              <a:t>Deptt</a:t>
            </a:r>
            <a:r>
              <a:rPr lang="en-US" sz="2900" b="1" cap="none" dirty="0" smtClean="0"/>
              <a:t>: MONITORING OF LIQUOR</a:t>
            </a:r>
            <a:endParaRPr lang="en-IN" sz="2900" b="1" cap="none" dirty="0" smtClean="0"/>
          </a:p>
        </p:txBody>
      </p:sp>
      <p:sp>
        <p:nvSpPr>
          <p:cNvPr id="73731" name="Rectangle 3"/>
          <p:cNvSpPr>
            <a:spLocks noGrp="1"/>
          </p:cNvSpPr>
          <p:nvPr>
            <p:ph type="body" idx="1"/>
          </p:nvPr>
        </p:nvSpPr>
        <p:spPr>
          <a:xfrm>
            <a:off x="539750" y="1412875"/>
            <a:ext cx="7704138" cy="4968875"/>
          </a:xfrm>
        </p:spPr>
        <p:txBody>
          <a:bodyPr/>
          <a:lstStyle/>
          <a:p>
            <a:pPr algn="just" eaLnBrk="1" hangingPunct="1"/>
            <a:r>
              <a:rPr lang="en-US" sz="2000" b="1" u="sng" smtClean="0">
                <a:latin typeface="Arial Narrow" pitchFamily="34" charset="0"/>
              </a:rPr>
              <a:t>From the date of announcement of election</a:t>
            </a:r>
            <a:r>
              <a:rPr lang="en-US" sz="2000" b="1" smtClean="0">
                <a:latin typeface="Arial Narrow" pitchFamily="34" charset="0"/>
              </a:rPr>
              <a:t>, the production, off-take, stock limits of stockists and retailers of IMFL/Beer/country liquor are to be monitored district wise,</a:t>
            </a:r>
          </a:p>
          <a:p>
            <a:pPr algn="just" eaLnBrk="1" hangingPunct="1"/>
            <a:r>
              <a:rPr lang="en-US" sz="2000" b="1" smtClean="0">
                <a:latin typeface="Arial Narrow" pitchFamily="34" charset="0"/>
              </a:rPr>
              <a:t>Opening and closing of liquor vending shops are to closely monitored,</a:t>
            </a:r>
          </a:p>
          <a:p>
            <a:pPr algn="just" eaLnBrk="1" hangingPunct="1"/>
            <a:r>
              <a:rPr lang="en-US" sz="2000" b="1" u="sng" smtClean="0">
                <a:latin typeface="Arial Narrow" pitchFamily="34" charset="0"/>
              </a:rPr>
              <a:t>Intensive vigil over inter state movement </a:t>
            </a:r>
            <a:r>
              <a:rPr lang="en-US" sz="2000" b="1" smtClean="0">
                <a:latin typeface="Arial Narrow" pitchFamily="34" charset="0"/>
              </a:rPr>
              <a:t>of vehicles at RTO check-posts and border check-posts by special enforcement staff of Excise Deptt., and to put CCTVs in distilleries</a:t>
            </a:r>
          </a:p>
          <a:p>
            <a:pPr algn="just" eaLnBrk="1" hangingPunct="1"/>
            <a:r>
              <a:rPr lang="en-US" sz="2000" b="1" smtClean="0">
                <a:latin typeface="Arial Narrow" pitchFamily="34" charset="0"/>
              </a:rPr>
              <a:t>To </a:t>
            </a:r>
            <a:r>
              <a:rPr lang="en-US" sz="2000" b="1" u="sng" smtClean="0">
                <a:latin typeface="Arial Narrow" pitchFamily="34" charset="0"/>
              </a:rPr>
              <a:t>conduct raids</a:t>
            </a:r>
            <a:r>
              <a:rPr lang="en-US" sz="2000" b="1" smtClean="0">
                <a:latin typeface="Arial Narrow" pitchFamily="34" charset="0"/>
              </a:rPr>
              <a:t> to seize illicit liquor,</a:t>
            </a:r>
          </a:p>
          <a:p>
            <a:pPr algn="just" eaLnBrk="1" hangingPunct="1"/>
            <a:r>
              <a:rPr lang="en-US" sz="2000" b="1" smtClean="0">
                <a:latin typeface="Arial Narrow" pitchFamily="34" charset="0"/>
              </a:rPr>
              <a:t>Inter state coordination of Excise Commissioners of the bordering states,</a:t>
            </a:r>
          </a:p>
          <a:p>
            <a:pPr algn="just" eaLnBrk="1" hangingPunct="1"/>
            <a:r>
              <a:rPr lang="en-US" sz="2000" b="1" u="sng" smtClean="0">
                <a:latin typeface="Arial Narrow" pitchFamily="34" charset="0"/>
              </a:rPr>
              <a:t>District level Nodal Officer to submit report every alternate day to DEO</a:t>
            </a:r>
            <a:r>
              <a:rPr lang="en-US" sz="2000" b="1" smtClean="0">
                <a:latin typeface="Arial Narrow" pitchFamily="34" charset="0"/>
              </a:rPr>
              <a:t>, Exp. Observer and State Level Nodal Officer, who will compile the state level report to Commission and CEO (Annex.22).</a:t>
            </a:r>
            <a:endParaRPr lang="en-IN" sz="2000" b="1" smtClean="0">
              <a:latin typeface="Arial Narrow"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bwMode="auto">
          <a:xfrm>
            <a:off x="323850" y="274638"/>
            <a:ext cx="8320088" cy="922337"/>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xtLst/>
        </p:spPr>
        <p:txBody>
          <a:bodyPr vert="horz" wrap="square" lIns="91440" tIns="45720" rIns="91440" bIns="45720" numCol="1" anchor="b" anchorCtr="0" compatLnSpc="1">
            <a:prstTxWarp prst="textNoShape">
              <a:avLst/>
            </a:prstTxWarp>
            <a:normAutofit fontScale="90000"/>
          </a:bodyPr>
          <a:lstStyle/>
          <a:p>
            <a:pPr algn="ctr" eaLnBrk="1" hangingPunct="1">
              <a:defRPr/>
            </a:pPr>
            <a:r>
              <a:rPr lang="en-US" sz="2900" b="1" cap="none" dirty="0" smtClean="0"/>
              <a:t>SOP: CHECKING OF HELICOPTERS/ AIRCRAFT- Commercial Airports</a:t>
            </a:r>
          </a:p>
        </p:txBody>
      </p:sp>
      <p:sp>
        <p:nvSpPr>
          <p:cNvPr id="74755" name="Content Placeholder 3"/>
          <p:cNvSpPr>
            <a:spLocks noGrp="1"/>
          </p:cNvSpPr>
          <p:nvPr>
            <p:ph sz="quarter" idx="4294967295"/>
          </p:nvPr>
        </p:nvSpPr>
        <p:spPr>
          <a:xfrm>
            <a:off x="323850" y="1196975"/>
            <a:ext cx="8248650" cy="5446713"/>
          </a:xfrm>
        </p:spPr>
        <p:txBody>
          <a:bodyPr/>
          <a:lstStyle/>
          <a:p>
            <a:pPr algn="just"/>
            <a:r>
              <a:rPr lang="en-US" dirty="0" smtClean="0">
                <a:latin typeface="Arial Narrow" pitchFamily="34" charset="0"/>
                <a:ea typeface="Arial Unicode MS" pitchFamily="34" charset="-128"/>
                <a:cs typeface="Arial Unicode MS" pitchFamily="34" charset="-128"/>
              </a:rPr>
              <a:t>The Bureau of Civil Aviation Authority Instruction</a:t>
            </a:r>
          </a:p>
          <a:p>
            <a:pPr algn="just"/>
            <a:r>
              <a:rPr lang="en-US" dirty="0" smtClean="0">
                <a:latin typeface="Arial Narrow" pitchFamily="34" charset="0"/>
                <a:ea typeface="Arial Unicode MS" pitchFamily="34" charset="-128"/>
                <a:cs typeface="Arial Unicode MS" pitchFamily="34" charset="-128"/>
              </a:rPr>
              <a:t>During election process proper frisking and pre-embarkation, checking of all persons, screening/ </a:t>
            </a:r>
            <a:r>
              <a:rPr lang="en-US" dirty="0" err="1" smtClean="0">
                <a:latin typeface="Arial Narrow" pitchFamily="34" charset="0"/>
                <a:ea typeface="Arial Unicode MS" pitchFamily="34" charset="-128"/>
                <a:cs typeface="Arial Unicode MS" pitchFamily="34" charset="-128"/>
              </a:rPr>
              <a:t>phy</a:t>
            </a:r>
            <a:r>
              <a:rPr lang="en-US" dirty="0" smtClean="0">
                <a:latin typeface="Arial Narrow" pitchFamily="34" charset="0"/>
                <a:ea typeface="Arial Unicode MS" pitchFamily="34" charset="-128"/>
                <a:cs typeface="Arial Unicode MS" pitchFamily="34" charset="-128"/>
              </a:rPr>
              <a:t>. Checking of baggage to be done (except exempted category)</a:t>
            </a:r>
          </a:p>
          <a:p>
            <a:pPr algn="just"/>
            <a:r>
              <a:rPr lang="en-US" b="1" dirty="0" smtClean="0">
                <a:latin typeface="Arial Narrow" pitchFamily="34" charset="0"/>
                <a:ea typeface="Arial Unicode MS" pitchFamily="34" charset="-128"/>
                <a:cs typeface="Arial Unicode MS" pitchFamily="34" charset="-128"/>
              </a:rPr>
              <a:t>No prior permission for landing/ takeoff at commercial airports from DEO.</a:t>
            </a:r>
            <a:r>
              <a:rPr lang="en-US" dirty="0" smtClean="0">
                <a:latin typeface="Arial Narrow" pitchFamily="34" charset="0"/>
                <a:ea typeface="Arial Unicode MS" pitchFamily="34" charset="-128"/>
                <a:cs typeface="Arial Unicode MS" pitchFamily="34" charset="-128"/>
              </a:rPr>
              <a:t> But ATC to keep records of all such </a:t>
            </a:r>
            <a:r>
              <a:rPr lang="en-US" dirty="0" err="1" smtClean="0">
                <a:latin typeface="Arial Narrow" pitchFamily="34" charset="0"/>
                <a:ea typeface="Arial Unicode MS" pitchFamily="34" charset="-128"/>
                <a:cs typeface="Arial Unicode MS" pitchFamily="34" charset="-128"/>
              </a:rPr>
              <a:t>pvt</a:t>
            </a:r>
            <a:r>
              <a:rPr lang="en-US" dirty="0" smtClean="0">
                <a:latin typeface="Arial Narrow" pitchFamily="34" charset="0"/>
                <a:ea typeface="Arial Unicode MS" pitchFamily="34" charset="-128"/>
                <a:cs typeface="Arial Unicode MS" pitchFamily="34" charset="-128"/>
              </a:rPr>
              <a:t>. Aircrafts/ helicopters and </a:t>
            </a:r>
            <a:r>
              <a:rPr lang="en-US" u="sng" dirty="0" smtClean="0">
                <a:latin typeface="Arial Narrow" pitchFamily="34" charset="0"/>
                <a:ea typeface="Arial Unicode MS" pitchFamily="34" charset="-128"/>
                <a:cs typeface="Arial Unicode MS" pitchFamily="34" charset="-128"/>
              </a:rPr>
              <a:t>make available such info to the CEO and DEO within 3 days of landing or takeoff</a:t>
            </a:r>
            <a:r>
              <a:rPr lang="en-US" dirty="0" smtClean="0">
                <a:latin typeface="Arial Narrow" pitchFamily="34" charset="0"/>
                <a:ea typeface="Arial Unicode MS" pitchFamily="34" charset="-128"/>
                <a:cs typeface="Arial Unicode MS" pitchFamily="34" charset="-128"/>
              </a:rPr>
              <a:t>. The </a:t>
            </a:r>
            <a:r>
              <a:rPr lang="en-US" b="1" dirty="0" smtClean="0">
                <a:latin typeface="Arial Narrow" pitchFamily="34" charset="0"/>
                <a:ea typeface="Arial Unicode MS" pitchFamily="34" charset="-128"/>
                <a:cs typeface="Arial Unicode MS" pitchFamily="34" charset="-128"/>
              </a:rPr>
              <a:t>CEO to share this info. With EO for accounting purpose</a:t>
            </a:r>
            <a:r>
              <a:rPr lang="en-US" dirty="0" smtClean="0">
                <a:latin typeface="Arial Narrow" pitchFamily="34" charset="0"/>
                <a:ea typeface="Arial Unicode MS" pitchFamily="34" charset="-128"/>
                <a:cs typeface="Arial Unicode MS" pitchFamily="34" charset="-128"/>
              </a:rPr>
              <a:t>.</a:t>
            </a:r>
          </a:p>
          <a:p>
            <a:pPr algn="just"/>
            <a:r>
              <a:rPr lang="en-US" dirty="0" smtClean="0">
                <a:latin typeface="Arial Narrow" pitchFamily="34" charset="0"/>
                <a:ea typeface="Arial Unicode MS" pitchFamily="34" charset="-128"/>
                <a:cs typeface="Arial Unicode MS" pitchFamily="34" charset="-128"/>
              </a:rPr>
              <a:t>ATC to inform the CEO and DEO of the district concerned about the travel plan of </a:t>
            </a:r>
            <a:r>
              <a:rPr lang="en-US" u="sng" dirty="0" smtClean="0">
                <a:latin typeface="Arial Narrow" pitchFamily="34" charset="0"/>
                <a:ea typeface="Arial Unicode MS" pitchFamily="34" charset="-128"/>
                <a:cs typeface="Arial Unicode MS" pitchFamily="34" charset="-128"/>
              </a:rPr>
              <a:t>chartered aircrafts/ helicopters </a:t>
            </a:r>
            <a:r>
              <a:rPr lang="en-US" dirty="0" smtClean="0">
                <a:latin typeface="Arial Narrow" pitchFamily="34" charset="0"/>
                <a:ea typeface="Arial Unicode MS" pitchFamily="34" charset="-128"/>
                <a:cs typeface="Arial Unicode MS" pitchFamily="34" charset="-128"/>
              </a:rPr>
              <a:t>as early as possible, preferably half an hour in advance.</a:t>
            </a:r>
          </a:p>
          <a:p>
            <a:pPr algn="just">
              <a:buFont typeface="Wingdings 2" pitchFamily="18" charset="2"/>
              <a:buNone/>
            </a:pPr>
            <a:endParaRPr lang="en-US" dirty="0" smtClean="0">
              <a:latin typeface="Arial Narrow" pitchFamily="34" charset="0"/>
              <a:ea typeface="Arial Unicode MS" pitchFamily="34" charset="-128"/>
              <a:cs typeface="Arial Unicode MS" pitchFamily="34" charset="-128"/>
            </a:endParaRPr>
          </a:p>
          <a:p>
            <a:pPr algn="just"/>
            <a:endParaRPr lang="en-US" sz="2200" dirty="0" smtClean="0">
              <a:latin typeface="Comic Sans MS" pitchFamily="66" charset="0"/>
            </a:endParaRPr>
          </a:p>
          <a:p>
            <a:pPr algn="just"/>
            <a:endParaRPr lang="en-US" dirty="0" smtClean="0"/>
          </a:p>
          <a:p>
            <a:pPr algn="just"/>
            <a:endParaRPr lang="en-US" dirty="0" smtClean="0"/>
          </a:p>
        </p:txBody>
      </p:sp>
      <p:sp>
        <p:nvSpPr>
          <p:cNvPr id="74756" name="Slide Number Placeholder 1"/>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9964C348-1434-432B-8F3D-B0B2AE13C617}" type="slidenum">
              <a:rPr lang="en-IN" sz="1400" b="1">
                <a:solidFill>
                  <a:srgbClr val="FFFFFF"/>
                </a:solidFill>
              </a:rPr>
              <a:pPr algn="ctr"/>
              <a:t>97</a:t>
            </a:fld>
            <a:endParaRPr lang="en-IN" sz="1400" b="1">
              <a:solidFill>
                <a:srgbClr val="FFFFFF"/>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bwMode="auto">
          <a:xfrm>
            <a:off x="457200" y="274638"/>
            <a:ext cx="8075613" cy="1143000"/>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xtLst/>
        </p:spPr>
        <p:txBody>
          <a:bodyPr vert="horz" wrap="square" lIns="91440" tIns="45720" rIns="91440" bIns="45720" numCol="1" anchor="b" anchorCtr="0" compatLnSpc="1">
            <a:prstTxWarp prst="textNoShape">
              <a:avLst/>
            </a:prstTxWarp>
            <a:normAutofit/>
          </a:bodyPr>
          <a:lstStyle/>
          <a:p>
            <a:pPr algn="ctr" eaLnBrk="1" hangingPunct="1">
              <a:defRPr/>
            </a:pPr>
            <a:r>
              <a:rPr lang="en-US" sz="2600" b="1" cap="none" dirty="0" smtClean="0"/>
              <a:t>SOP: CHECKING OF HELICOPTERS/ AIRCRAFT- Commercial Airports </a:t>
            </a:r>
            <a:r>
              <a:rPr lang="en-US" sz="2600" b="1" cap="none" dirty="0" err="1" smtClean="0"/>
              <a:t>Contd</a:t>
            </a:r>
            <a:r>
              <a:rPr lang="en-US" sz="2600" b="1" cap="none" dirty="0" smtClean="0"/>
              <a:t>….</a:t>
            </a:r>
            <a:endParaRPr lang="en-IN" sz="2600" b="1" cap="none" dirty="0" smtClean="0"/>
          </a:p>
        </p:txBody>
      </p:sp>
      <p:sp>
        <p:nvSpPr>
          <p:cNvPr id="75779" name="Rectangle 3"/>
          <p:cNvSpPr>
            <a:spLocks noGrp="1"/>
          </p:cNvSpPr>
          <p:nvPr>
            <p:ph type="body" idx="4294967295"/>
          </p:nvPr>
        </p:nvSpPr>
        <p:spPr>
          <a:xfrm>
            <a:off x="468313" y="1916113"/>
            <a:ext cx="7848600" cy="4332287"/>
          </a:xfrm>
        </p:spPr>
        <p:txBody>
          <a:bodyPr/>
          <a:lstStyle/>
          <a:p>
            <a:pPr algn="just"/>
            <a:r>
              <a:rPr lang="en-US" sz="2300" u="sng" smtClean="0">
                <a:latin typeface="Arial Narrow" pitchFamily="34" charset="0"/>
                <a:ea typeface="Arial Unicode MS" pitchFamily="34" charset="-128"/>
                <a:cs typeface="Arial Unicode MS" pitchFamily="34" charset="-128"/>
              </a:rPr>
              <a:t>CISF to inform the Income Tax dept. if cash above 10Lacs/ bullion 1kg or more is detected in poll bound states</a:t>
            </a:r>
            <a:r>
              <a:rPr lang="en-US" sz="2300" smtClean="0">
                <a:latin typeface="Arial Narrow" pitchFamily="34" charset="0"/>
                <a:ea typeface="Arial Unicode MS" pitchFamily="34" charset="-128"/>
                <a:cs typeface="Arial Unicode MS" pitchFamily="34" charset="-128"/>
              </a:rPr>
              <a:t>,</a:t>
            </a:r>
          </a:p>
          <a:p>
            <a:pPr algn="just"/>
            <a:endParaRPr lang="en-US" sz="1800" smtClean="0">
              <a:latin typeface="Arial Narrow" pitchFamily="34" charset="0"/>
              <a:ea typeface="Arial Unicode MS" pitchFamily="34" charset="-128"/>
              <a:cs typeface="Arial Unicode MS" pitchFamily="34" charset="-128"/>
            </a:endParaRPr>
          </a:p>
          <a:p>
            <a:pPr algn="just"/>
            <a:r>
              <a:rPr lang="en-US" smtClean="0">
                <a:latin typeface="Arial Narrow" pitchFamily="34" charset="0"/>
                <a:ea typeface="Arial Unicode MS" pitchFamily="34" charset="-128"/>
                <a:cs typeface="Arial Unicode MS" pitchFamily="34" charset="-128"/>
              </a:rPr>
              <a:t>The enforcement agencies like CISF, State Police and Income Tax dept. to develop their internal SOP in a way that the entire event right from detection to </a:t>
            </a:r>
            <a:r>
              <a:rPr lang="en-US" u="sng" smtClean="0">
                <a:latin typeface="Arial Narrow" pitchFamily="34" charset="0"/>
                <a:ea typeface="Arial Unicode MS" pitchFamily="34" charset="-128"/>
                <a:cs typeface="Arial Unicode MS" pitchFamily="34" charset="-128"/>
              </a:rPr>
              <a:t>seizure or release at the airport is captured by CCTV/ Video camera.</a:t>
            </a:r>
          </a:p>
          <a:p>
            <a:pPr algn="just"/>
            <a:endParaRPr lang="en-IN" smtClean="0">
              <a:latin typeface="Arial Narrow" pitchFamily="34" charset="0"/>
              <a:ea typeface="Arial Unicode MS" pitchFamily="34" charset="-128"/>
              <a:cs typeface="Arial Unicode MS" pitchFamily="34"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bwMode="auto">
          <a:xfrm>
            <a:off x="714349" y="274638"/>
            <a:ext cx="7929590" cy="922337"/>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xtLst/>
        </p:spPr>
        <p:txBody>
          <a:bodyPr vert="horz" wrap="square" lIns="91440" tIns="45720" rIns="91440" bIns="45720" numCol="1" anchor="b" anchorCtr="0" compatLnSpc="1">
            <a:prstTxWarp prst="textNoShape">
              <a:avLst/>
            </a:prstTxWarp>
            <a:normAutofit/>
          </a:bodyPr>
          <a:lstStyle/>
          <a:p>
            <a:pPr algn="ctr" eaLnBrk="1" hangingPunct="1">
              <a:defRPr/>
            </a:pPr>
            <a:r>
              <a:rPr lang="en-US" sz="2600" b="1" cap="none" dirty="0" smtClean="0"/>
              <a:t>SOP: CHECKING OF HELICOPTERS/ AIRCRAFT- Non- commercial airports</a:t>
            </a:r>
          </a:p>
        </p:txBody>
      </p:sp>
      <p:sp>
        <p:nvSpPr>
          <p:cNvPr id="76803" name="Content Placeholder 3"/>
          <p:cNvSpPr>
            <a:spLocks noGrp="1"/>
          </p:cNvSpPr>
          <p:nvPr>
            <p:ph sz="quarter" idx="4294967295"/>
          </p:nvPr>
        </p:nvSpPr>
        <p:spPr>
          <a:xfrm>
            <a:off x="323850" y="1357313"/>
            <a:ext cx="8248650" cy="5286375"/>
          </a:xfrm>
        </p:spPr>
        <p:txBody>
          <a:bodyPr/>
          <a:lstStyle/>
          <a:p>
            <a:pPr algn="just"/>
            <a:r>
              <a:rPr lang="en-US" sz="2000" smtClean="0">
                <a:latin typeface="Arial" pitchFamily="34" charset="0"/>
                <a:cs typeface="Arial" pitchFamily="34" charset="0"/>
              </a:rPr>
              <a:t>For non-commercial airstrips/ helipads during election process</a:t>
            </a:r>
            <a:r>
              <a:rPr lang="en-US" sz="2000" u="sng" smtClean="0">
                <a:latin typeface="Arial" pitchFamily="34" charset="0"/>
                <a:cs typeface="Arial" pitchFamily="34" charset="0"/>
              </a:rPr>
              <a:t> proper screening/ phy. Checking of baggage </a:t>
            </a:r>
            <a:r>
              <a:rPr lang="en-US" sz="2000" smtClean="0">
                <a:latin typeface="Arial" pitchFamily="34" charset="0"/>
                <a:cs typeface="Arial" pitchFamily="34" charset="0"/>
              </a:rPr>
              <a:t>coming out of the craft to be done by Flying Squad/ Local Police authorities in co-ordination with pilot of the aircraft </a:t>
            </a:r>
            <a:r>
              <a:rPr lang="en-US" sz="2000" u="sng" smtClean="0">
                <a:latin typeface="Arial" pitchFamily="34" charset="0"/>
                <a:cs typeface="Arial" pitchFamily="34" charset="0"/>
              </a:rPr>
              <a:t>and videographed</a:t>
            </a:r>
          </a:p>
          <a:p>
            <a:pPr algn="just"/>
            <a:r>
              <a:rPr lang="en-US" sz="2000" u="sng" smtClean="0">
                <a:latin typeface="Arial" pitchFamily="34" charset="0"/>
                <a:cs typeface="Arial" pitchFamily="34" charset="0"/>
              </a:rPr>
              <a:t>No body-frisking </a:t>
            </a:r>
            <a:r>
              <a:rPr lang="en-US" sz="2000" smtClean="0">
                <a:latin typeface="Arial" pitchFamily="34" charset="0"/>
                <a:cs typeface="Arial" pitchFamily="34" charset="0"/>
              </a:rPr>
              <a:t>of any passenger </a:t>
            </a:r>
            <a:r>
              <a:rPr lang="en-US" sz="2000" u="sng" smtClean="0">
                <a:latin typeface="Arial" pitchFamily="34" charset="0"/>
                <a:cs typeface="Arial" pitchFamily="34" charset="0"/>
              </a:rPr>
              <a:t>or no checking of hand held purse/Pouch</a:t>
            </a:r>
            <a:r>
              <a:rPr lang="en-US" sz="2000" smtClean="0">
                <a:latin typeface="Arial" pitchFamily="34" charset="0"/>
                <a:cs typeface="Arial" pitchFamily="34" charset="0"/>
              </a:rPr>
              <a:t> of passenger to be done</a:t>
            </a:r>
          </a:p>
          <a:p>
            <a:pPr algn="just"/>
            <a:r>
              <a:rPr lang="en-US" sz="2000" smtClean="0">
                <a:latin typeface="Arial" pitchFamily="34" charset="0"/>
                <a:cs typeface="Arial" pitchFamily="34" charset="0"/>
              </a:rPr>
              <a:t>For airstrips/ helipads not used for commercial purposes </a:t>
            </a:r>
            <a:r>
              <a:rPr lang="en-US" sz="2000" b="1" smtClean="0">
                <a:latin typeface="Arial" pitchFamily="34" charset="0"/>
                <a:cs typeface="Arial" pitchFamily="34" charset="0"/>
              </a:rPr>
              <a:t>applications to be made to the DEO concerned 24 hrs in advance by candidate or pol. Party</a:t>
            </a:r>
            <a:r>
              <a:rPr lang="en-US" sz="2000" smtClean="0">
                <a:latin typeface="Arial" pitchFamily="34" charset="0"/>
                <a:cs typeface="Arial" pitchFamily="34" charset="0"/>
              </a:rPr>
              <a:t>, giving details of travel plan, place of landing in district and names of passengers.</a:t>
            </a:r>
          </a:p>
          <a:p>
            <a:pPr algn="just"/>
            <a:r>
              <a:rPr lang="en-US" sz="2000" b="1" smtClean="0">
                <a:latin typeface="Arial" pitchFamily="34" charset="0"/>
                <a:cs typeface="Arial" pitchFamily="34" charset="0"/>
              </a:rPr>
              <a:t>Every candidate shall inform the RO concerned in writing, regarding the details of expenditure incurred on hiring such crafts and name of pol. Party if party has borne the expenses with names of passengers.</a:t>
            </a:r>
          </a:p>
          <a:p>
            <a:pPr algn="just">
              <a:buFont typeface="Wingdings 2" pitchFamily="18" charset="2"/>
              <a:buNone/>
            </a:pPr>
            <a:endParaRPr lang="en-US" sz="2000" smtClean="0">
              <a:latin typeface="Comic Sans MS" pitchFamily="66" charset="0"/>
            </a:endParaRPr>
          </a:p>
          <a:p>
            <a:pPr algn="just"/>
            <a:endParaRPr lang="en-US" smtClean="0"/>
          </a:p>
          <a:p>
            <a:pPr algn="just"/>
            <a:endParaRPr lang="en-US" smtClean="0"/>
          </a:p>
        </p:txBody>
      </p:sp>
      <p:sp>
        <p:nvSpPr>
          <p:cNvPr id="76804" name="Slide Number Placeholder 1"/>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3F406050-FA72-49A6-A698-B8E271935584}" type="slidenum">
              <a:rPr lang="en-IN" sz="1400" b="1">
                <a:solidFill>
                  <a:srgbClr val="FFFFFF"/>
                </a:solidFill>
              </a:rPr>
              <a:pPr algn="ctr"/>
              <a:t>99</a:t>
            </a:fld>
            <a:endParaRPr lang="en-IN" sz="1400" b="1">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7634</TotalTime>
  <Words>9871</Words>
  <Application>Microsoft Office PowerPoint</Application>
  <PresentationFormat>On-screen Show (4:3)</PresentationFormat>
  <Paragraphs>1069</Paragraphs>
  <Slides>123</Slides>
  <Notes>6</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Oriel</vt:lpstr>
      <vt:lpstr>Slide 1</vt:lpstr>
      <vt:lpstr>Slide 2</vt:lpstr>
      <vt:lpstr> NCT OF DELHI PARLIAMENTARY CONSTITUENCIES AND ASSEMBLY CONSTITUENCIES </vt:lpstr>
      <vt:lpstr>ELECTION SCHEDULE OF PREVIOUS TWO ASSEMBLY ELECTIONS DELHI &amp; LOK SABHA ELECTION</vt:lpstr>
      <vt:lpstr>USE OF MONEY POWER</vt:lpstr>
      <vt:lpstr>Ceiling Limit: Lakshman Rekha</vt:lpstr>
      <vt:lpstr>NOTHING OFFICIAL ABOUT IT…</vt:lpstr>
      <vt:lpstr>MONITORING: RELATED ISSUES </vt:lpstr>
      <vt:lpstr>REMOVAL OF HOARDING/BANNERS ETC.</vt:lpstr>
      <vt:lpstr> DURING LAST LOK SABHA ELECTION</vt:lpstr>
      <vt:lpstr>LEGAL PROVISIONS </vt:lpstr>
      <vt:lpstr>TYPES OF ELECTION EXPENDITURE </vt:lpstr>
      <vt:lpstr>major legal provisions related to election expenditure monitoring</vt:lpstr>
      <vt:lpstr>TO RECALL THE MAJOR LEGAL PROVISIONS RELATED TO EEM</vt:lpstr>
      <vt:lpstr>the legal provisions related to election expenditure monitoring</vt:lpstr>
      <vt:lpstr>the legal provisions related to election expenditure monitoring</vt:lpstr>
      <vt:lpstr>PROVISIONS OF INDIAN PENAL CODE, 1860</vt:lpstr>
      <vt:lpstr>                                                                                                                                                                             PROVISIONS OF THE  INDIAN PENAL CODE, 1860 </vt:lpstr>
      <vt:lpstr>ELECTION EXPENDITURE: CASE LAW</vt:lpstr>
      <vt:lpstr>Slide 20</vt:lpstr>
      <vt:lpstr>Slide 21</vt:lpstr>
      <vt:lpstr>Slide 22</vt:lpstr>
      <vt:lpstr>Slide 23</vt:lpstr>
      <vt:lpstr>Slide 24</vt:lpstr>
      <vt:lpstr> Modes of Transport of Cash</vt:lpstr>
      <vt:lpstr>Preventive methods for curbing the use of Black Money</vt:lpstr>
      <vt:lpstr>Slide 27</vt:lpstr>
      <vt:lpstr>Slide 28</vt:lpstr>
      <vt:lpstr>Separate Bank Account </vt:lpstr>
      <vt:lpstr>Expenditure Sensitive Constituency(ESC) Expenditure Sensitive pockets (ESP)</vt:lpstr>
      <vt:lpstr>NEW EXPENDITURE MONITORING MACHINERY</vt:lpstr>
      <vt:lpstr>EXPENDITURE MONITORING MECHANISM</vt:lpstr>
      <vt:lpstr>EXPENDITURE MONITORING MECHANISM</vt:lpstr>
      <vt:lpstr>EXPENDITURE MONITORING MECHANISM</vt:lpstr>
      <vt:lpstr>EXPENDITURE MONITORING MECHANISM</vt:lpstr>
      <vt:lpstr>Slide 36</vt:lpstr>
      <vt:lpstr>EXPENDITURE OBSERVER (EO)</vt:lpstr>
      <vt:lpstr>  Visit of Expenditure Observer</vt:lpstr>
      <vt:lpstr>INSPECTION OF ACCOUNTS OF ELECTION EXPENDITURE</vt:lpstr>
      <vt:lpstr>Inspection of Accounts</vt:lpstr>
      <vt:lpstr>Inspection of Accounts</vt:lpstr>
      <vt:lpstr>Inspection of Accounts</vt:lpstr>
      <vt:lpstr>Inspection of Accounts</vt:lpstr>
      <vt:lpstr>           REGISTRES MAINTAINED BY CANDIDATES TO BE CHECKED DURING INSPECTIONS </vt:lpstr>
      <vt:lpstr>District Complaint Monitoring Cell</vt:lpstr>
      <vt:lpstr>ASSISTANT EXPENDITURE OBSERVER</vt:lpstr>
      <vt:lpstr>Video surveillance team</vt:lpstr>
      <vt:lpstr>Video viewing team</vt:lpstr>
      <vt:lpstr>Accounting team</vt:lpstr>
      <vt:lpstr>  SHADOW OBSERVATION REGISTER (SOR) &amp; FOLDER OF EVIDENCE(FE)  </vt:lpstr>
      <vt:lpstr>PREVENTIVE MEASURES : FLYING SQUADS</vt:lpstr>
      <vt:lpstr>Flying squads</vt:lpstr>
      <vt:lpstr>FLYING SQUADS (FS)</vt:lpstr>
      <vt:lpstr>Slide 54</vt:lpstr>
      <vt:lpstr>Slide 55</vt:lpstr>
      <vt:lpstr>Slide 56</vt:lpstr>
      <vt:lpstr> STATIC SURVEILLANCE TEAMS (SST)</vt:lpstr>
      <vt:lpstr>STATIC SURVEILLANCE TEAMS (SST)</vt:lpstr>
      <vt:lpstr>STATIC SURVEILLANCE TEAMS</vt:lpstr>
      <vt:lpstr>SOP FOR FS/SST</vt:lpstr>
      <vt:lpstr>Procedures of seizure of illegal items </vt:lpstr>
      <vt:lpstr>Slide 62</vt:lpstr>
      <vt:lpstr>STANDARD OPERATING PROCEDURE : SOP</vt:lpstr>
      <vt:lpstr>FAQs for Cash found during checking</vt:lpstr>
      <vt:lpstr>Slide 65</vt:lpstr>
      <vt:lpstr>Slide 66</vt:lpstr>
      <vt:lpstr>DEMC Contd….</vt:lpstr>
      <vt:lpstr>Nodal Officer of CEO and  District Expenditure Cell (EMC)</vt:lpstr>
      <vt:lpstr>ROLE OF NODAL OFFICER: CEO OFFICE</vt:lpstr>
      <vt:lpstr>NODAL OFFICER: DISTRICT MONITORING CELL</vt:lpstr>
      <vt:lpstr>Prventive measures by DEO</vt:lpstr>
      <vt:lpstr>Slide 72</vt:lpstr>
      <vt:lpstr> STAR CAMPAIGNERS</vt:lpstr>
      <vt:lpstr>STAR CAMPAIGNER</vt:lpstr>
      <vt:lpstr>Public Meetings/Rallies</vt:lpstr>
      <vt:lpstr>Rally Expenses</vt:lpstr>
      <vt:lpstr>PRINTING PAMPHLETS, BANNERS AND POSTERS</vt:lpstr>
      <vt:lpstr>Monitoring of vehicles</vt:lpstr>
      <vt:lpstr>Other Instructions:</vt:lpstr>
      <vt:lpstr>MONITORING PRODUCTION, STORAGE AND DISTRIBUTION OF LIQUOR</vt:lpstr>
      <vt:lpstr>Slide 81</vt:lpstr>
      <vt:lpstr>LODGING OF ACCOUNTS OF ELECTION EXPENSES:</vt:lpstr>
      <vt:lpstr>Affidavit of asset and Liability</vt:lpstr>
      <vt:lpstr>NOT LODGING ACCOUNT IN MANNER</vt:lpstr>
      <vt:lpstr>Not lodging account in manner</vt:lpstr>
      <vt:lpstr>DEO’s Scrutiny Report : ( Annex-21) </vt:lpstr>
      <vt:lpstr>District Expenditure Monitoring Committee (DEMC)</vt:lpstr>
      <vt:lpstr>Slide 88</vt:lpstr>
      <vt:lpstr>ROLE OF NODAL OFFICER: POLICE</vt:lpstr>
      <vt:lpstr>NODAL OFFICER :  Income Tax Dept.</vt:lpstr>
      <vt:lpstr>NODAL OFFICER :  Income Tax Dept. Contd..</vt:lpstr>
      <vt:lpstr>NODAL OFFICER :  Income Tax Dept. Contd..</vt:lpstr>
      <vt:lpstr>OTHER ROLE OF  INCOME TAX DEPT</vt:lpstr>
      <vt:lpstr>ROLE OF INCOME TAX DEPT.</vt:lpstr>
      <vt:lpstr>ROLE OF  INCOME TAX DEPT.</vt:lpstr>
      <vt:lpstr>Role of Nodal Officer of Excise Deptt: MONITORING OF LIQUOR</vt:lpstr>
      <vt:lpstr>SOP: CHECKING OF HELICOPTERS/ AIRCRAFT- Commercial Airports</vt:lpstr>
      <vt:lpstr>SOP: CHECKING OF HELICOPTERS/ AIRCRAFT- Commercial Airports Contd….</vt:lpstr>
      <vt:lpstr>SOP: CHECKING OF HELICOPTERS/ AIRCRAFT- Non- commercial airports</vt:lpstr>
      <vt:lpstr>NEIGHBOURING DISTRICTS OF OTHER STATES FOR MONITORING OF INFLOW ON MONEY, LIQUOR etc. &amp; SEALING OF BORDERS ON THE EVE OF POLL</vt:lpstr>
      <vt:lpstr>EXPENDITURE MONITORING</vt:lpstr>
      <vt:lpstr>TRAINING AND DEPLOYMENT</vt:lpstr>
      <vt:lpstr>EXPENDITURE MONITORING</vt:lpstr>
      <vt:lpstr>MEETING WITH POLITICAL PARTIES</vt:lpstr>
      <vt:lpstr>MEETING WITH POLITICAL PARTIES</vt:lpstr>
      <vt:lpstr>Notification of rates for assessment of Expenditure</vt:lpstr>
      <vt:lpstr>Slide 107</vt:lpstr>
      <vt:lpstr>TWO TRAINING PROGRAMMES</vt:lpstr>
      <vt:lpstr>Returns by Political Parties</vt:lpstr>
      <vt:lpstr>Slide 110</vt:lpstr>
      <vt:lpstr>Slide 111</vt:lpstr>
      <vt:lpstr>Check list for DEOs:  Before announcement</vt:lpstr>
      <vt:lpstr>Check list for DEOs:  Before announcement</vt:lpstr>
      <vt:lpstr>Check list for DEOs:  Before announcement</vt:lpstr>
      <vt:lpstr>Check list for DEOs:  After announcement</vt:lpstr>
      <vt:lpstr>Check list for DEOs:  After announcement</vt:lpstr>
      <vt:lpstr>Checklist of DEOs:  After Nomination</vt:lpstr>
      <vt:lpstr>Checklist of DEO:  After Completion of election</vt:lpstr>
      <vt:lpstr>Checklist of DEO:  After Completion of election</vt:lpstr>
      <vt:lpstr>Pledge</vt:lpstr>
      <vt:lpstr>Important Reports</vt:lpstr>
      <vt:lpstr>TELEFAX NO. / E-MAIL ID FOR REPORTING</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preparedness for General Election to Bihar Legislative Assembly, 2010</dc:title>
  <dc:creator>CEO_BIHAR</dc:creator>
  <cp:lastModifiedBy>ceo</cp:lastModifiedBy>
  <cp:revision>757</cp:revision>
  <dcterms:created xsi:type="dcterms:W3CDTF">2010-02-09T12:15:17Z</dcterms:created>
  <dcterms:modified xsi:type="dcterms:W3CDTF">2013-09-30T08:17:41Z</dcterms:modified>
</cp:coreProperties>
</file>